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771" r:id="rId2"/>
    <p:sldId id="776" r:id="rId3"/>
    <p:sldId id="779" r:id="rId4"/>
    <p:sldId id="780" r:id="rId5"/>
    <p:sldId id="782" r:id="rId6"/>
    <p:sldId id="781" r:id="rId7"/>
    <p:sldId id="784" r:id="rId8"/>
    <p:sldId id="772" r:id="rId9"/>
    <p:sldId id="773" r:id="rId10"/>
    <p:sldId id="774" r:id="rId11"/>
    <p:sldId id="775" r:id="rId12"/>
    <p:sldId id="715" r:id="rId13"/>
    <p:sldId id="765" r:id="rId14"/>
    <p:sldId id="745" r:id="rId15"/>
    <p:sldId id="788" r:id="rId16"/>
    <p:sldId id="761" r:id="rId17"/>
    <p:sldId id="785" r:id="rId18"/>
    <p:sldId id="786" r:id="rId19"/>
    <p:sldId id="762" r:id="rId20"/>
    <p:sldId id="273" r:id="rId21"/>
    <p:sldId id="711" r:id="rId22"/>
    <p:sldId id="763" r:id="rId23"/>
    <p:sldId id="764" r:id="rId24"/>
    <p:sldId id="787" r:id="rId25"/>
    <p:sldId id="766" r:id="rId26"/>
    <p:sldId id="748" r:id="rId27"/>
    <p:sldId id="754" r:id="rId28"/>
    <p:sldId id="777" r:id="rId29"/>
    <p:sldId id="789" r:id="rId30"/>
    <p:sldId id="790" r:id="rId31"/>
    <p:sldId id="791" r:id="rId32"/>
    <p:sldId id="792" r:id="rId33"/>
    <p:sldId id="793" r:id="rId34"/>
    <p:sldId id="794" r:id="rId35"/>
    <p:sldId id="796" r:id="rId36"/>
    <p:sldId id="797" r:id="rId37"/>
    <p:sldId id="756" r:id="rId38"/>
    <p:sldId id="759" r:id="rId39"/>
    <p:sldId id="798" r:id="rId40"/>
    <p:sldId id="799" r:id="rId41"/>
    <p:sldId id="800" r:id="rId42"/>
    <p:sldId id="801" r:id="rId43"/>
    <p:sldId id="802" r:id="rId44"/>
    <p:sldId id="803" r:id="rId45"/>
    <p:sldId id="804" r:id="rId46"/>
    <p:sldId id="805" r:id="rId47"/>
    <p:sldId id="778" r:id="rId48"/>
    <p:sldId id="806" r:id="rId49"/>
    <p:sldId id="807" r:id="rId50"/>
    <p:sldId id="258" r:id="rId51"/>
    <p:sldId id="808" r:id="rId52"/>
    <p:sldId id="809" r:id="rId53"/>
    <p:sldId id="810" r:id="rId54"/>
    <p:sldId id="811" r:id="rId55"/>
    <p:sldId id="812" r:id="rId56"/>
    <p:sldId id="813" r:id="rId57"/>
    <p:sldId id="814" r:id="rId58"/>
    <p:sldId id="815" r:id="rId59"/>
    <p:sldId id="816" r:id="rId60"/>
    <p:sldId id="817" r:id="rId61"/>
    <p:sldId id="818" r:id="rId62"/>
    <p:sldId id="819" r:id="rId63"/>
    <p:sldId id="820" r:id="rId64"/>
    <p:sldId id="821" r:id="rId65"/>
    <p:sldId id="822" r:id="rId66"/>
    <p:sldId id="823" r:id="rId67"/>
    <p:sldId id="824" r:id="rId68"/>
    <p:sldId id="825" r:id="rId69"/>
    <p:sldId id="826" r:id="rId70"/>
    <p:sldId id="827" r:id="rId71"/>
    <p:sldId id="828" r:id="rId72"/>
    <p:sldId id="829" r:id="rId73"/>
    <p:sldId id="830" r:id="rId74"/>
    <p:sldId id="831" r:id="rId75"/>
    <p:sldId id="832" r:id="rId76"/>
    <p:sldId id="833" r:id="rId77"/>
    <p:sldId id="834" r:id="rId78"/>
    <p:sldId id="835" r:id="rId79"/>
    <p:sldId id="836" r:id="rId80"/>
    <p:sldId id="837" r:id="rId81"/>
    <p:sldId id="838" r:id="rId82"/>
    <p:sldId id="839" r:id="rId83"/>
    <p:sldId id="840" r:id="rId84"/>
    <p:sldId id="841" r:id="rId85"/>
    <p:sldId id="842" r:id="rId86"/>
    <p:sldId id="843" r:id="rId87"/>
    <p:sldId id="844" r:id="rId88"/>
    <p:sldId id="845" r:id="rId89"/>
    <p:sldId id="846" r:id="rId90"/>
    <p:sldId id="847" r:id="rId91"/>
    <p:sldId id="848" r:id="rId92"/>
    <p:sldId id="849" r:id="rId93"/>
    <p:sldId id="850" r:id="rId94"/>
    <p:sldId id="851" r:id="rId95"/>
    <p:sldId id="852" r:id="rId96"/>
    <p:sldId id="853" r:id="rId97"/>
    <p:sldId id="855" r:id="rId98"/>
  </p:sldIdLst>
  <p:sldSz cx="12192000" cy="6858000"/>
  <p:notesSz cx="6858000" cy="9144000"/>
  <p:defaultTextStyle>
    <a:defPPr>
      <a:defRPr lang="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0"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ome\Desktop\ToT%20(2024)\TNA%20Results%20(2024)\New%20Microsoft%20Excel%20Workshee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ome\Desktop\ToT%20(2024)\TNA%20Results%20(2024)\New%20Microsoft%20Excel%20Workshee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Home\Desktop\ToT%20(2024)\TNA%20Results%20(2024)\Joint%20TNA%20SR-NMK%20(202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Home\Desktop\ToT%20(2024)\TNA%20Results%20(2024)\Joint%20TNA%20SR-NMK%20(2024).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Home\Desktop\ToT%20(2024)\TNA%20Results%20(2024)\Joint%20TNA%20SR-NMK%20(202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Home\Desktop\ToT%20(2024)\TNA%20Results%20(2024)\Joint%20TNA%20SR-NMK%20(2024).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Home\Desktop\ToT%20(2024)\TNA%20Results%20(2024)\Joint%20TNA%20SR-NMK%20(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'[New Microsoft Excel Worksheet.xlsx]SR'!$C$2</c:f>
              <c:strCache>
                <c:ptCount val="1"/>
                <c:pt idx="0">
                  <c:v>Европска унија (EU27)</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'[New Microsoft Excel Worksheet.xlsx]SR'!$B$3:$B$13</c:f>
              <c:strCache>
                <c:ptCount val="11"/>
                <c:pt idx="0">
                  <c:v>Смањење потрошње воде</c:v>
                </c:pt>
                <c:pt idx="1">
                  <c:v>Смањење потрошње енергије</c:v>
                </c:pt>
                <c:pt idx="2">
                  <c:v>Коришћење енергије из обновљивих извора (нпр. сопствена производња преко соларних панела, и сл.)</c:v>
                </c:pt>
                <c:pt idx="3">
                  <c:v>Смањење потрошње материјала</c:v>
                </c:pt>
                <c:pt idx="4">
                  <c:v>Прелазак на зелене добављаче материјала</c:v>
                </c:pt>
                <c:pt idx="5">
                  <c:v>Смањење отпада</c:v>
                </c:pt>
                <c:pt idx="6">
                  <c:v>Продаја отпада</c:v>
                </c:pt>
                <c:pt idx="7">
                  <c:v>Рециклажа</c:v>
                </c:pt>
                <c:pt idx="8">
                  <c:v>Развој производа које је лакше одржавати, поправљати или поново користити</c:v>
                </c:pt>
                <c:pt idx="9">
                  <c:v>Остале не поменуте мере</c:v>
                </c:pt>
                <c:pt idx="10">
                  <c:v>МСП-а која не предузимају мере озелењавања</c:v>
                </c:pt>
              </c:strCache>
            </c:strRef>
          </c:cat>
          <c:val>
            <c:numRef>
              <c:f>'[New Microsoft Excel Worksheet.xlsx]SR'!$C$3:$C$13</c:f>
              <c:numCache>
                <c:formatCode>0.00%</c:formatCode>
                <c:ptCount val="11"/>
                <c:pt idx="0">
                  <c:v>0.48499999999999999</c:v>
                </c:pt>
                <c:pt idx="1">
                  <c:v>0.66100000000000003</c:v>
                </c:pt>
                <c:pt idx="2">
                  <c:v>0.24099999999999999</c:v>
                </c:pt>
                <c:pt idx="3">
                  <c:v>0.56499999999999995</c:v>
                </c:pt>
                <c:pt idx="4">
                  <c:v>0.33300000000000002</c:v>
                </c:pt>
                <c:pt idx="5">
                  <c:v>0.65700000000000003</c:v>
                </c:pt>
                <c:pt idx="6">
                  <c:v>0.224</c:v>
                </c:pt>
                <c:pt idx="7">
                  <c:v>0.48099999999999998</c:v>
                </c:pt>
                <c:pt idx="8">
                  <c:v>0.28999999999999998</c:v>
                </c:pt>
                <c:pt idx="9">
                  <c:v>1.7000000000000001E-2</c:v>
                </c:pt>
                <c:pt idx="10">
                  <c:v>6.0999999999999999E-2</c:v>
                </c:pt>
              </c:numCache>
            </c:numRef>
          </c:val>
          <c:extLst>
            <c:ext xmlns:c16="http://schemas.microsoft.com/office/drawing/2014/chart" uri="{C3380CC4-5D6E-409C-BE32-E72D297353CC}">
              <c16:uniqueId val="{00000000-1DEA-47D3-A4BF-8E713E527260}"/>
            </c:ext>
          </c:extLst>
        </c:ser>
        <c:ser>
          <c:idx val="1"/>
          <c:order val="1"/>
          <c:tx>
            <c:strRef>
              <c:f>'[New Microsoft Excel Worksheet.xlsx]SR'!$D$2</c:f>
              <c:strCache>
                <c:ptCount val="1"/>
                <c:pt idx="0">
                  <c:v>Србија</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'[New Microsoft Excel Worksheet.xlsx]SR'!$B$3:$B$13</c:f>
              <c:strCache>
                <c:ptCount val="11"/>
                <c:pt idx="0">
                  <c:v>Смањење потрошње воде</c:v>
                </c:pt>
                <c:pt idx="1">
                  <c:v>Смањење потрошње енергије</c:v>
                </c:pt>
                <c:pt idx="2">
                  <c:v>Коришћење енергије из обновљивих извора (нпр. сопствена производња преко соларних панела, и сл.)</c:v>
                </c:pt>
                <c:pt idx="3">
                  <c:v>Смањење потрошње материјала</c:v>
                </c:pt>
                <c:pt idx="4">
                  <c:v>Прелазак на зелене добављаче материјала</c:v>
                </c:pt>
                <c:pt idx="5">
                  <c:v>Смањење отпада</c:v>
                </c:pt>
                <c:pt idx="6">
                  <c:v>Продаја отпада</c:v>
                </c:pt>
                <c:pt idx="7">
                  <c:v>Рециклажа</c:v>
                </c:pt>
                <c:pt idx="8">
                  <c:v>Развој производа које је лакше одржавати, поправљати или поново користити</c:v>
                </c:pt>
                <c:pt idx="9">
                  <c:v>Остале не поменуте мере</c:v>
                </c:pt>
                <c:pt idx="10">
                  <c:v>МСП-а која не предузимају мере озелењавања</c:v>
                </c:pt>
              </c:strCache>
            </c:strRef>
          </c:cat>
          <c:val>
            <c:numRef>
              <c:f>'[New Microsoft Excel Worksheet.xlsx]SR'!$D$3:$D$13</c:f>
              <c:numCache>
                <c:formatCode>0.00%</c:formatCode>
                <c:ptCount val="11"/>
                <c:pt idx="0">
                  <c:v>0.123</c:v>
                </c:pt>
                <c:pt idx="1">
                  <c:v>0.221</c:v>
                </c:pt>
                <c:pt idx="2">
                  <c:v>4.3999999999999997E-2</c:v>
                </c:pt>
                <c:pt idx="3">
                  <c:v>0.187</c:v>
                </c:pt>
                <c:pt idx="4">
                  <c:v>5.8999999999999997E-2</c:v>
                </c:pt>
                <c:pt idx="5">
                  <c:v>0.20399999999999999</c:v>
                </c:pt>
                <c:pt idx="6">
                  <c:v>0.112</c:v>
                </c:pt>
                <c:pt idx="7">
                  <c:v>0.13900000000000001</c:v>
                </c:pt>
                <c:pt idx="8">
                  <c:v>6.6000000000000003E-2</c:v>
                </c:pt>
                <c:pt idx="9">
                  <c:v>0.1</c:v>
                </c:pt>
                <c:pt idx="10">
                  <c:v>0.35</c:v>
                </c:pt>
              </c:numCache>
            </c:numRef>
          </c:val>
          <c:extLst>
            <c:ext xmlns:c16="http://schemas.microsoft.com/office/drawing/2014/chart" uri="{C3380CC4-5D6E-409C-BE32-E72D297353CC}">
              <c16:uniqueId val="{00000001-1DEA-47D3-A4BF-8E713E527260}"/>
            </c:ext>
          </c:extLst>
        </c:ser>
        <c:ser>
          <c:idx val="2"/>
          <c:order val="2"/>
          <c:tx>
            <c:strRef>
              <c:f>'[New Microsoft Excel Worksheet.xlsx]SR'!$E$2</c:f>
              <c:strCache>
                <c:ptCount val="1"/>
                <c:pt idx="0">
                  <c:v>Северна Македонија</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'[New Microsoft Excel Worksheet.xlsx]SR'!$B$3:$B$13</c:f>
              <c:strCache>
                <c:ptCount val="11"/>
                <c:pt idx="0">
                  <c:v>Смањење потрошње воде</c:v>
                </c:pt>
                <c:pt idx="1">
                  <c:v>Смањење потрошње енергије</c:v>
                </c:pt>
                <c:pt idx="2">
                  <c:v>Коришћење енергије из обновљивих извора (нпр. сопствена производња преко соларних панела, и сл.)</c:v>
                </c:pt>
                <c:pt idx="3">
                  <c:v>Смањење потрошње материјала</c:v>
                </c:pt>
                <c:pt idx="4">
                  <c:v>Прелазак на зелене добављаче материјала</c:v>
                </c:pt>
                <c:pt idx="5">
                  <c:v>Смањење отпада</c:v>
                </c:pt>
                <c:pt idx="6">
                  <c:v>Продаја отпада</c:v>
                </c:pt>
                <c:pt idx="7">
                  <c:v>Рециклажа</c:v>
                </c:pt>
                <c:pt idx="8">
                  <c:v>Развој производа које је лакше одржавати, поправљати или поново користити</c:v>
                </c:pt>
                <c:pt idx="9">
                  <c:v>Остале не поменуте мере</c:v>
                </c:pt>
                <c:pt idx="10">
                  <c:v>МСП-а која не предузимају мере озелењавања</c:v>
                </c:pt>
              </c:strCache>
            </c:strRef>
          </c:cat>
          <c:val>
            <c:numRef>
              <c:f>'[New Microsoft Excel Worksheet.xlsx]SR'!$E$3:$E$13</c:f>
              <c:numCache>
                <c:formatCode>0.00%</c:formatCode>
                <c:ptCount val="11"/>
                <c:pt idx="0">
                  <c:v>0.27900000000000003</c:v>
                </c:pt>
                <c:pt idx="1">
                  <c:v>0.40400000000000003</c:v>
                </c:pt>
                <c:pt idx="2">
                  <c:v>5.1999999999999998E-2</c:v>
                </c:pt>
                <c:pt idx="3">
                  <c:v>0.39400000000000002</c:v>
                </c:pt>
                <c:pt idx="4">
                  <c:v>0.13400000000000001</c:v>
                </c:pt>
                <c:pt idx="5">
                  <c:v>0.34499999999999997</c:v>
                </c:pt>
                <c:pt idx="6">
                  <c:v>0.216</c:v>
                </c:pt>
                <c:pt idx="7">
                  <c:v>0.21099999999999999</c:v>
                </c:pt>
                <c:pt idx="8">
                  <c:v>0.111</c:v>
                </c:pt>
                <c:pt idx="9">
                  <c:v>0</c:v>
                </c:pt>
                <c:pt idx="10">
                  <c:v>0.217</c:v>
                </c:pt>
              </c:numCache>
            </c:numRef>
          </c:val>
          <c:extLst>
            <c:ext xmlns:c16="http://schemas.microsoft.com/office/drawing/2014/chart" uri="{C3380CC4-5D6E-409C-BE32-E72D297353CC}">
              <c16:uniqueId val="{00000002-1DEA-47D3-A4BF-8E713E527260}"/>
            </c:ext>
          </c:extLst>
        </c:ser>
        <c:dLbls>
          <c:dLblPos val="ctr"/>
          <c:showLegendKey val="0"/>
          <c:showVal val="1"/>
          <c:showCatName val="0"/>
          <c:showSerName val="0"/>
          <c:showPercent val="0"/>
          <c:showBubbleSize val="0"/>
        </c:dLbls>
        <c:gapWidth val="150"/>
        <c:overlap val="100"/>
        <c:axId val="335517552"/>
        <c:axId val="335521472"/>
      </c:barChart>
      <c:catAx>
        <c:axId val="335517552"/>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335521472"/>
        <c:crosses val="autoZero"/>
        <c:auto val="1"/>
        <c:lblAlgn val="ctr"/>
        <c:lblOffset val="100"/>
        <c:noMultiLvlLbl val="0"/>
      </c:catAx>
      <c:valAx>
        <c:axId val="335521472"/>
        <c:scaling>
          <c:orientation val="minMax"/>
          <c:max val="1.4"/>
        </c:scaling>
        <c:delete val="1"/>
        <c:axPos val="t"/>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crossAx val="33551755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'[New Microsoft Excel Worksheet.xlsx]SR'!$C$42</c:f>
              <c:strCache>
                <c:ptCount val="1"/>
                <c:pt idx="0">
                  <c:v>Европска унија (EU27)</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'[New Microsoft Excel Worksheet.xlsx]SR'!$B$43:$B$50</c:f>
              <c:strCache>
                <c:ptCount val="8"/>
                <c:pt idx="0">
                  <c:v>Алат за самопроцену степена озелењавање пословања</c:v>
                </c:pt>
                <c:pt idx="1">
                  <c:v>Техничка подршка и консултације за озелењавање пословања</c:v>
                </c:pt>
                <c:pt idx="2">
                  <c:v>Грантови или субвенције</c:v>
                </c:pt>
                <c:pt idx="3">
                  <c:v>Информисање о могућностима зеленог финансирања и финансијском планирању за улагања у ефикасност ресурса</c:v>
                </c:pt>
                <c:pt idx="4">
                  <c:v>Демонстрација нових технологија или процеса за побољшање ефикасности ресурса</c:v>
                </c:pt>
                <c:pt idx="5">
                  <c:v>База података са студијама случаја које показују предности повећања ефикасности ресурса </c:v>
                </c:pt>
                <c:pt idx="6">
                  <c:v>Боља сарадња између МСП-а из различитих сектора зарад развоја нових процеса за поновну употребу отпада и нуспроизвода</c:v>
                </c:pt>
                <c:pt idx="7">
                  <c:v>Јасна правила о употреби секундарних сировина</c:v>
                </c:pt>
              </c:strCache>
            </c:strRef>
          </c:cat>
          <c:val>
            <c:numRef>
              <c:f>'[New Microsoft Excel Worksheet.xlsx]SR'!$C$43:$C$50</c:f>
              <c:numCache>
                <c:formatCode>0.00%</c:formatCode>
                <c:ptCount val="8"/>
                <c:pt idx="0">
                  <c:v>0.14499999999999999</c:v>
                </c:pt>
                <c:pt idx="1">
                  <c:v>0.245</c:v>
                </c:pt>
                <c:pt idx="2">
                  <c:v>0.36499999999999999</c:v>
                </c:pt>
                <c:pt idx="3">
                  <c:v>0.23400000000000001</c:v>
                </c:pt>
                <c:pt idx="4">
                  <c:v>0.216</c:v>
                </c:pt>
                <c:pt idx="5">
                  <c:v>0.16200000000000001</c:v>
                </c:pt>
                <c:pt idx="6">
                  <c:v>0.248</c:v>
                </c:pt>
                <c:pt idx="7">
                  <c:v>0.186</c:v>
                </c:pt>
              </c:numCache>
            </c:numRef>
          </c:val>
          <c:extLst>
            <c:ext xmlns:c16="http://schemas.microsoft.com/office/drawing/2014/chart" uri="{C3380CC4-5D6E-409C-BE32-E72D297353CC}">
              <c16:uniqueId val="{00000000-3FC1-4057-960E-522CF9E05ADF}"/>
            </c:ext>
          </c:extLst>
        </c:ser>
        <c:ser>
          <c:idx val="1"/>
          <c:order val="1"/>
          <c:tx>
            <c:strRef>
              <c:f>'[New Microsoft Excel Worksheet.xlsx]SR'!$D$42</c:f>
              <c:strCache>
                <c:ptCount val="1"/>
                <c:pt idx="0">
                  <c:v>Србија</c:v>
                </c:pt>
              </c:strCache>
            </c:strRef>
          </c:tx>
          <c:spPr>
            <a:solidFill>
              <a:schemeClr val="accent1">
                <a:lumMod val="40000"/>
                <a:lumOff val="60000"/>
              </a:schemeClr>
            </a:solidFill>
            <a:ln>
              <a:noFill/>
            </a:ln>
            <a:effectLst/>
          </c:spPr>
          <c:invertIfNegative val="0"/>
          <c:dLbls>
            <c:dLbl>
              <c:idx val="0"/>
              <c:layout>
                <c:manualLayout>
                  <c:x val="-1.1719939134757038E-2"/>
                  <c:y val="-4.23742143610931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C1-4057-960E-522CF9E05ADF}"/>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'[New Microsoft Excel Worksheet.xlsx]SR'!$B$43:$B$50</c:f>
              <c:strCache>
                <c:ptCount val="8"/>
                <c:pt idx="0">
                  <c:v>Алат за самопроцену степена озелењавање пословања</c:v>
                </c:pt>
                <c:pt idx="1">
                  <c:v>Техничка подршка и консултације за озелењавање пословања</c:v>
                </c:pt>
                <c:pt idx="2">
                  <c:v>Грантови или субвенције</c:v>
                </c:pt>
                <c:pt idx="3">
                  <c:v>Информисање о могућностима зеленог финансирања и финансијском планирању за улагања у ефикасност ресурса</c:v>
                </c:pt>
                <c:pt idx="4">
                  <c:v>Демонстрација нових технологија или процеса за побољшање ефикасности ресурса</c:v>
                </c:pt>
                <c:pt idx="5">
                  <c:v>База података са студијама случаја које показују предности повећања ефикасности ресурса </c:v>
                </c:pt>
                <c:pt idx="6">
                  <c:v>Боља сарадња између МСП-а из различитих сектора зарад развоја нових процеса за поновну употребу отпада и нуспроизвода</c:v>
                </c:pt>
                <c:pt idx="7">
                  <c:v>Јасна правила о употреби секундарних сировина</c:v>
                </c:pt>
              </c:strCache>
            </c:strRef>
          </c:cat>
          <c:val>
            <c:numRef>
              <c:f>'[New Microsoft Excel Worksheet.xlsx]SR'!$D$43:$D$50</c:f>
              <c:numCache>
                <c:formatCode>0.00%</c:formatCode>
                <c:ptCount val="8"/>
                <c:pt idx="0">
                  <c:v>0.04</c:v>
                </c:pt>
                <c:pt idx="1">
                  <c:v>0.107</c:v>
                </c:pt>
                <c:pt idx="2">
                  <c:v>0.432</c:v>
                </c:pt>
                <c:pt idx="3">
                  <c:v>0.14199999999999999</c:v>
                </c:pt>
                <c:pt idx="4">
                  <c:v>8.1000000000000003E-2</c:v>
                </c:pt>
                <c:pt idx="5">
                  <c:v>4.4999999999999998E-2</c:v>
                </c:pt>
                <c:pt idx="6">
                  <c:v>0.188</c:v>
                </c:pt>
                <c:pt idx="7">
                  <c:v>6.6000000000000003E-2</c:v>
                </c:pt>
              </c:numCache>
            </c:numRef>
          </c:val>
          <c:extLst>
            <c:ext xmlns:c16="http://schemas.microsoft.com/office/drawing/2014/chart" uri="{C3380CC4-5D6E-409C-BE32-E72D297353CC}">
              <c16:uniqueId val="{00000002-3FC1-4057-960E-522CF9E05ADF}"/>
            </c:ext>
          </c:extLst>
        </c:ser>
        <c:ser>
          <c:idx val="2"/>
          <c:order val="2"/>
          <c:tx>
            <c:strRef>
              <c:f>'[New Microsoft Excel Worksheet.xlsx]SR'!$E$42</c:f>
              <c:strCache>
                <c:ptCount val="1"/>
                <c:pt idx="0">
                  <c:v>Северна Македонија</c:v>
                </c:pt>
              </c:strCache>
            </c:strRef>
          </c:tx>
          <c:spPr>
            <a:solidFill>
              <a:schemeClr val="accent2">
                <a:lumMod val="40000"/>
                <a:lumOff val="60000"/>
              </a:schemeClr>
            </a:solidFill>
            <a:ln>
              <a:noFill/>
            </a:ln>
            <a:effectLst/>
          </c:spPr>
          <c:invertIfNegative val="0"/>
          <c:dLbls>
            <c:dLbl>
              <c:idx val="0"/>
              <c:layout>
                <c:manualLayout>
                  <c:x val="5.1274733714561926E-2"/>
                  <c:y val="3.22851157036900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C1-4057-960E-522CF9E05ADF}"/>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'[New Microsoft Excel Worksheet.xlsx]SR'!$B$43:$B$50</c:f>
              <c:strCache>
                <c:ptCount val="8"/>
                <c:pt idx="0">
                  <c:v>Алат за самопроцену степена озелењавање пословања</c:v>
                </c:pt>
                <c:pt idx="1">
                  <c:v>Техничка подршка и консултације за озелењавање пословања</c:v>
                </c:pt>
                <c:pt idx="2">
                  <c:v>Грантови или субвенције</c:v>
                </c:pt>
                <c:pt idx="3">
                  <c:v>Информисање о могућностима зеленог финансирања и финансијском планирању за улагања у ефикасност ресурса</c:v>
                </c:pt>
                <c:pt idx="4">
                  <c:v>Демонстрација нових технологија или процеса за побољшање ефикасности ресурса</c:v>
                </c:pt>
                <c:pt idx="5">
                  <c:v>База података са студијама случаја које показују предности повећања ефикасности ресурса </c:v>
                </c:pt>
                <c:pt idx="6">
                  <c:v>Боља сарадња између МСП-а из различитих сектора зарад развоја нових процеса за поновну употребу отпада и нуспроизвода</c:v>
                </c:pt>
                <c:pt idx="7">
                  <c:v>Јасна правила о употреби секундарних сировина</c:v>
                </c:pt>
              </c:strCache>
            </c:strRef>
          </c:cat>
          <c:val>
            <c:numRef>
              <c:f>'[New Microsoft Excel Worksheet.xlsx]SR'!$E$43:$E$50</c:f>
              <c:numCache>
                <c:formatCode>0.00%</c:formatCode>
                <c:ptCount val="8"/>
                <c:pt idx="0">
                  <c:v>3.6999999999999998E-2</c:v>
                </c:pt>
                <c:pt idx="1">
                  <c:v>0.214</c:v>
                </c:pt>
                <c:pt idx="2">
                  <c:v>0.56100000000000005</c:v>
                </c:pt>
                <c:pt idx="3">
                  <c:v>0.16800000000000001</c:v>
                </c:pt>
                <c:pt idx="4">
                  <c:v>0.153</c:v>
                </c:pt>
                <c:pt idx="5">
                  <c:v>0.09</c:v>
                </c:pt>
                <c:pt idx="6">
                  <c:v>0.185</c:v>
                </c:pt>
                <c:pt idx="7">
                  <c:v>0.129</c:v>
                </c:pt>
              </c:numCache>
            </c:numRef>
          </c:val>
          <c:extLst>
            <c:ext xmlns:c16="http://schemas.microsoft.com/office/drawing/2014/chart" uri="{C3380CC4-5D6E-409C-BE32-E72D297353CC}">
              <c16:uniqueId val="{00000004-3FC1-4057-960E-522CF9E05ADF}"/>
            </c:ext>
          </c:extLst>
        </c:ser>
        <c:dLbls>
          <c:dLblPos val="ctr"/>
          <c:showLegendKey val="0"/>
          <c:showVal val="1"/>
          <c:showCatName val="0"/>
          <c:showSerName val="0"/>
          <c:showPercent val="0"/>
          <c:showBubbleSize val="0"/>
        </c:dLbls>
        <c:gapWidth val="150"/>
        <c:overlap val="100"/>
        <c:axId val="335519904"/>
        <c:axId val="335522648"/>
      </c:barChart>
      <c:catAx>
        <c:axId val="335519904"/>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mn-lt"/>
                <a:ea typeface="+mn-ea"/>
                <a:cs typeface="+mn-cs"/>
              </a:defRPr>
            </a:pPr>
            <a:endParaRPr lang="en-US"/>
          </a:p>
        </c:txPr>
        <c:crossAx val="335522648"/>
        <c:crosses val="autoZero"/>
        <c:auto val="1"/>
        <c:lblAlgn val="ctr"/>
        <c:lblOffset val="100"/>
        <c:noMultiLvlLbl val="0"/>
      </c:catAx>
      <c:valAx>
        <c:axId val="335522648"/>
        <c:scaling>
          <c:orientation val="minMax"/>
          <c:max val="1.4"/>
        </c:scaling>
        <c:delete val="1"/>
        <c:axPos val="t"/>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crossAx val="33551990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1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(2024).xlsx]SMEs'!$B$4</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(2024).xlsx]SMEs'!$A$5:$A$10</c:f>
              <c:strCache>
                <c:ptCount val="6"/>
                <c:pt idx="0">
                  <c:v>Рециклажа и смањење отпада</c:v>
                </c:pt>
                <c:pt idx="1">
                  <c:v>Смањење потрошње енергије и воде</c:v>
                </c:pt>
                <c:pt idx="2">
                  <c:v>Спречавање загађења</c:v>
                </c:pt>
                <c:pt idx="3">
                  <c:v>Зелена дистрибуција</c:v>
                </c:pt>
                <c:pt idx="4">
                  <c:v>Зелене набавке и зелени финансијски инструменти</c:v>
                </c:pt>
                <c:pt idx="5">
                  <c:v>Ништа од наведеног</c:v>
                </c:pt>
              </c:strCache>
            </c:strRef>
          </c:cat>
          <c:val>
            <c:numRef>
              <c:f>'[Joint TNA SR-NMK (2024).xlsx]SMEs'!$B$5:$B$10</c:f>
              <c:numCache>
                <c:formatCode>0.00%</c:formatCode>
                <c:ptCount val="6"/>
                <c:pt idx="0">
                  <c:v>0.69047619047619047</c:v>
                </c:pt>
                <c:pt idx="1">
                  <c:v>0.5714285714285714</c:v>
                </c:pt>
                <c:pt idx="2">
                  <c:v>0.33333333333333331</c:v>
                </c:pt>
                <c:pt idx="3">
                  <c:v>0.21428571428571427</c:v>
                </c:pt>
                <c:pt idx="4">
                  <c:v>0.23809523809523808</c:v>
                </c:pt>
                <c:pt idx="5">
                  <c:v>7.1428571428571425E-2</c:v>
                </c:pt>
              </c:numCache>
            </c:numRef>
          </c:val>
          <c:extLst>
            <c:ext xmlns:c16="http://schemas.microsoft.com/office/drawing/2014/chart" uri="{C3380CC4-5D6E-409C-BE32-E72D297353CC}">
              <c16:uniqueId val="{00000000-C0E1-4019-98CA-CF8B2B4A779E}"/>
            </c:ext>
          </c:extLst>
        </c:ser>
        <c:ser>
          <c:idx val="1"/>
          <c:order val="1"/>
          <c:tx>
            <c:strRef>
              <c:f>'[Joint TNA SR-NMK (2024).xlsx]SMEs'!$C$4</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(2024).xlsx]SMEs'!$A$5:$A$10</c:f>
              <c:strCache>
                <c:ptCount val="6"/>
                <c:pt idx="0">
                  <c:v>Рециклажа и смањење отпада</c:v>
                </c:pt>
                <c:pt idx="1">
                  <c:v>Смањење потрошње енергије и воде</c:v>
                </c:pt>
                <c:pt idx="2">
                  <c:v>Спречавање загађења</c:v>
                </c:pt>
                <c:pt idx="3">
                  <c:v>Зелена дистрибуција</c:v>
                </c:pt>
                <c:pt idx="4">
                  <c:v>Зелене набавке и зелени финансијски инструменти</c:v>
                </c:pt>
                <c:pt idx="5">
                  <c:v>Ништа од наведеног</c:v>
                </c:pt>
              </c:strCache>
            </c:strRef>
          </c:cat>
          <c:val>
            <c:numRef>
              <c:f>'[Joint TNA SR-NMK (2024).xlsx]SMEs'!$C$5:$C$10</c:f>
              <c:numCache>
                <c:formatCode>0.00%</c:formatCode>
                <c:ptCount val="6"/>
                <c:pt idx="0">
                  <c:v>0.57894736842105265</c:v>
                </c:pt>
                <c:pt idx="1">
                  <c:v>0.42105263157894735</c:v>
                </c:pt>
                <c:pt idx="2">
                  <c:v>0.36842105263157893</c:v>
                </c:pt>
                <c:pt idx="3">
                  <c:v>0.10526315789473684</c:v>
                </c:pt>
                <c:pt idx="4">
                  <c:v>0</c:v>
                </c:pt>
                <c:pt idx="5">
                  <c:v>0.21052631578947367</c:v>
                </c:pt>
              </c:numCache>
            </c:numRef>
          </c:val>
          <c:extLst>
            <c:ext xmlns:c16="http://schemas.microsoft.com/office/drawing/2014/chart" uri="{C3380CC4-5D6E-409C-BE32-E72D297353CC}">
              <c16:uniqueId val="{00000001-C0E1-4019-98CA-CF8B2B4A779E}"/>
            </c:ext>
          </c:extLst>
        </c:ser>
        <c:dLbls>
          <c:dLblPos val="outEnd"/>
          <c:showLegendKey val="0"/>
          <c:showVal val="1"/>
          <c:showCatName val="0"/>
          <c:showSerName val="0"/>
          <c:showPercent val="0"/>
          <c:showBubbleSize val="0"/>
        </c:dLbls>
        <c:gapWidth val="182"/>
        <c:axId val="335521864"/>
        <c:axId val="335520296"/>
      </c:barChart>
      <c:catAx>
        <c:axId val="335521864"/>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5520296"/>
        <c:crosses val="autoZero"/>
        <c:auto val="1"/>
        <c:lblAlgn val="ctr"/>
        <c:lblOffset val="100"/>
        <c:noMultiLvlLbl val="0"/>
      </c:catAx>
      <c:valAx>
        <c:axId val="335520296"/>
        <c:scaling>
          <c:orientation val="maxMin"/>
          <c:max val="0.70000000000000007"/>
        </c:scaling>
        <c:delete val="1"/>
        <c:axPos val="t"/>
        <c:numFmt formatCode="0.00%" sourceLinked="1"/>
        <c:majorTickMark val="out"/>
        <c:minorTickMark val="none"/>
        <c:tickLblPos val="nextTo"/>
        <c:crossAx val="335521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(2024).xlsx]SMEs'!$B$13</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(2024).xlsx]SMEs'!$A$14:$A$18</c:f>
              <c:strCache>
                <c:ptCount val="5"/>
                <c:pt idx="0">
                  <c:v>Висока иницијална улагања</c:v>
                </c:pt>
                <c:pt idx="1">
                  <c:v>Недостатак институционалне подршке</c:v>
                </c:pt>
                <c:pt idx="2">
                  <c:v>Недостатак информација </c:v>
                </c:pt>
                <c:pt idx="3">
                  <c:v>Недостатак капитала </c:v>
                </c:pt>
                <c:pt idx="4">
                  <c:v>Недостатак програма подршке и обука </c:v>
                </c:pt>
              </c:strCache>
            </c:strRef>
          </c:cat>
          <c:val>
            <c:numRef>
              <c:f>'[Joint TNA SR-NMK (2024).xlsx]SMEs'!$B$14:$B$18</c:f>
              <c:numCache>
                <c:formatCode>0.00%</c:formatCode>
                <c:ptCount val="5"/>
                <c:pt idx="0">
                  <c:v>0.6428571428571429</c:v>
                </c:pt>
                <c:pt idx="1">
                  <c:v>0.47619047619047616</c:v>
                </c:pt>
                <c:pt idx="2">
                  <c:v>0.47619047619047616</c:v>
                </c:pt>
                <c:pt idx="3">
                  <c:v>0.5714285714285714</c:v>
                </c:pt>
                <c:pt idx="4">
                  <c:v>0.45238095238095238</c:v>
                </c:pt>
              </c:numCache>
            </c:numRef>
          </c:val>
          <c:extLst>
            <c:ext xmlns:c16="http://schemas.microsoft.com/office/drawing/2014/chart" uri="{C3380CC4-5D6E-409C-BE32-E72D297353CC}">
              <c16:uniqueId val="{00000000-AB54-48AF-B859-CC1934C5EA17}"/>
            </c:ext>
          </c:extLst>
        </c:ser>
        <c:ser>
          <c:idx val="1"/>
          <c:order val="1"/>
          <c:tx>
            <c:strRef>
              <c:f>'[Joint TNA SR-NMK (2024).xlsx]SMEs'!$C$13</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(2024).xlsx]SMEs'!$A$14:$A$18</c:f>
              <c:strCache>
                <c:ptCount val="5"/>
                <c:pt idx="0">
                  <c:v>Висока иницијална улагања</c:v>
                </c:pt>
                <c:pt idx="1">
                  <c:v>Недостатак институционалне подршке</c:v>
                </c:pt>
                <c:pt idx="2">
                  <c:v>Недостатак информација </c:v>
                </c:pt>
                <c:pt idx="3">
                  <c:v>Недостатак капитала </c:v>
                </c:pt>
                <c:pt idx="4">
                  <c:v>Недостатак програма подршке и обука </c:v>
                </c:pt>
              </c:strCache>
            </c:strRef>
          </c:cat>
          <c:val>
            <c:numRef>
              <c:f>'[Joint TNA SR-NMK (2024).xlsx]SMEs'!$C$14:$C$18</c:f>
              <c:numCache>
                <c:formatCode>0.00%</c:formatCode>
                <c:ptCount val="5"/>
                <c:pt idx="0">
                  <c:v>0.63157894736842102</c:v>
                </c:pt>
                <c:pt idx="1">
                  <c:v>0.47368421052631576</c:v>
                </c:pt>
                <c:pt idx="2">
                  <c:v>0.42105263157894735</c:v>
                </c:pt>
                <c:pt idx="3">
                  <c:v>0.31578947368421051</c:v>
                </c:pt>
                <c:pt idx="4">
                  <c:v>0.36842105263157893</c:v>
                </c:pt>
              </c:numCache>
            </c:numRef>
          </c:val>
          <c:extLst>
            <c:ext xmlns:c16="http://schemas.microsoft.com/office/drawing/2014/chart" uri="{C3380CC4-5D6E-409C-BE32-E72D297353CC}">
              <c16:uniqueId val="{00000001-AB54-48AF-B859-CC1934C5EA17}"/>
            </c:ext>
          </c:extLst>
        </c:ser>
        <c:dLbls>
          <c:dLblPos val="outEnd"/>
          <c:showLegendKey val="0"/>
          <c:showVal val="1"/>
          <c:showCatName val="0"/>
          <c:showSerName val="0"/>
          <c:showPercent val="0"/>
          <c:showBubbleSize val="0"/>
        </c:dLbls>
        <c:gapWidth val="182"/>
        <c:axId val="335520688"/>
        <c:axId val="335517160"/>
      </c:barChart>
      <c:catAx>
        <c:axId val="335520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5517160"/>
        <c:crosses val="autoZero"/>
        <c:auto val="1"/>
        <c:lblAlgn val="ctr"/>
        <c:lblOffset val="100"/>
        <c:noMultiLvlLbl val="0"/>
      </c:catAx>
      <c:valAx>
        <c:axId val="335517160"/>
        <c:scaling>
          <c:orientation val="minMax"/>
          <c:max val="0.65000000000000013"/>
          <c:min val="0"/>
        </c:scaling>
        <c:delete val="1"/>
        <c:axPos val="b"/>
        <c:numFmt formatCode="0.00%" sourceLinked="1"/>
        <c:majorTickMark val="none"/>
        <c:minorTickMark val="none"/>
        <c:tickLblPos val="nextTo"/>
        <c:crossAx val="33552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(2024).xlsx]SMEs'!$B$21</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(2024).xlsx]SMEs'!$A$22:$A$26</c:f>
              <c:strCache>
                <c:ptCount val="5"/>
                <c:pt idx="0">
                  <c:v>Поједностављивање административних или правних процедура</c:v>
                </c:pt>
                <c:pt idx="1">
                  <c:v>Грантови или субвенције</c:v>
                </c:pt>
                <c:pt idx="2">
                  <c:v>Програми подршке и обуке за запослене</c:v>
                </c:pt>
                <c:pt idx="3">
                  <c:v>Информисање о могућностима зеленог финансирања и регулаторном оквиру</c:v>
                </c:pt>
                <c:pt idx="4">
                  <c:v>Техничка подршка, консултације и менторинг</c:v>
                </c:pt>
              </c:strCache>
            </c:strRef>
          </c:cat>
          <c:val>
            <c:numRef>
              <c:f>'[Joint TNA SR-NMK (2024).xlsx]SMEs'!$B$22:$B$26</c:f>
              <c:numCache>
                <c:formatCode>0.00%</c:formatCode>
                <c:ptCount val="5"/>
                <c:pt idx="0">
                  <c:v>0.42857142857142855</c:v>
                </c:pt>
                <c:pt idx="1">
                  <c:v>0.61904761904761907</c:v>
                </c:pt>
                <c:pt idx="2">
                  <c:v>0.52380952380952384</c:v>
                </c:pt>
                <c:pt idx="3">
                  <c:v>0.38095238095238093</c:v>
                </c:pt>
                <c:pt idx="4">
                  <c:v>0.54761904761904767</c:v>
                </c:pt>
              </c:numCache>
            </c:numRef>
          </c:val>
          <c:extLst>
            <c:ext xmlns:c16="http://schemas.microsoft.com/office/drawing/2014/chart" uri="{C3380CC4-5D6E-409C-BE32-E72D297353CC}">
              <c16:uniqueId val="{00000000-112C-468B-BA5F-9E40E1FCA66C}"/>
            </c:ext>
          </c:extLst>
        </c:ser>
        <c:ser>
          <c:idx val="1"/>
          <c:order val="1"/>
          <c:tx>
            <c:strRef>
              <c:f>'[Joint TNA SR-NMK (2024).xlsx]SMEs'!$C$21</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(2024).xlsx]SMEs'!$A$22:$A$26</c:f>
              <c:strCache>
                <c:ptCount val="5"/>
                <c:pt idx="0">
                  <c:v>Поједностављивање административних или правних процедура</c:v>
                </c:pt>
                <c:pt idx="1">
                  <c:v>Грантови или субвенције</c:v>
                </c:pt>
                <c:pt idx="2">
                  <c:v>Програми подршке и обуке за запослене</c:v>
                </c:pt>
                <c:pt idx="3">
                  <c:v>Информисање о могућностима зеленог финансирања и регулаторном оквиру</c:v>
                </c:pt>
                <c:pt idx="4">
                  <c:v>Техничка подршка, консултације и менторинг</c:v>
                </c:pt>
              </c:strCache>
            </c:strRef>
          </c:cat>
          <c:val>
            <c:numRef>
              <c:f>'[Joint TNA SR-NMK (2024).xlsx]SMEs'!$C$22:$C$26</c:f>
              <c:numCache>
                <c:formatCode>0.00%</c:formatCode>
                <c:ptCount val="5"/>
                <c:pt idx="0">
                  <c:v>0.26315789473684209</c:v>
                </c:pt>
                <c:pt idx="1">
                  <c:v>0.63157894736842102</c:v>
                </c:pt>
                <c:pt idx="2">
                  <c:v>0.31578947368421051</c:v>
                </c:pt>
                <c:pt idx="3">
                  <c:v>0.36842105263157893</c:v>
                </c:pt>
                <c:pt idx="4">
                  <c:v>0.47368421052631576</c:v>
                </c:pt>
              </c:numCache>
            </c:numRef>
          </c:val>
          <c:extLst>
            <c:ext xmlns:c16="http://schemas.microsoft.com/office/drawing/2014/chart" uri="{C3380CC4-5D6E-409C-BE32-E72D297353CC}">
              <c16:uniqueId val="{00000001-112C-468B-BA5F-9E40E1FCA66C}"/>
            </c:ext>
          </c:extLst>
        </c:ser>
        <c:dLbls>
          <c:dLblPos val="outEnd"/>
          <c:showLegendKey val="0"/>
          <c:showVal val="1"/>
          <c:showCatName val="0"/>
          <c:showSerName val="0"/>
          <c:showPercent val="0"/>
          <c:showBubbleSize val="0"/>
        </c:dLbls>
        <c:gapWidth val="182"/>
        <c:axId val="335518336"/>
        <c:axId val="335521080"/>
      </c:barChart>
      <c:catAx>
        <c:axId val="335518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5521080"/>
        <c:crosses val="autoZero"/>
        <c:auto val="1"/>
        <c:lblAlgn val="ctr"/>
        <c:lblOffset val="100"/>
        <c:noMultiLvlLbl val="0"/>
      </c:catAx>
      <c:valAx>
        <c:axId val="335521080"/>
        <c:scaling>
          <c:orientation val="minMax"/>
          <c:max val="0.65000000000000013"/>
          <c:min val="0"/>
        </c:scaling>
        <c:delete val="1"/>
        <c:axPos val="b"/>
        <c:numFmt formatCode="0.00%" sourceLinked="1"/>
        <c:majorTickMark val="none"/>
        <c:minorTickMark val="none"/>
        <c:tickLblPos val="nextTo"/>
        <c:crossAx val="33551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(2024).xlsx]BSOs'!$B$4</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(2024).xlsx]BSOs'!$A$5:$A$10</c:f>
              <c:strCache>
                <c:ptCount val="6"/>
                <c:pt idx="0">
                  <c:v>Информисање о могућностима зеленог финансирања и регулаторном оквиру</c:v>
                </c:pt>
                <c:pt idx="1">
                  <c:v>Обуке за озелењавање пословања</c:v>
                </c:pt>
                <c:pt idx="2">
                  <c:v>Техничка подршка, консултације и менторинг</c:v>
                </c:pt>
                <c:pt idx="3">
                  <c:v>Израда зеленог бизнис плана/зелене стратегије</c:v>
                </c:pt>
                <c:pt idx="4">
                  <c:v>Услуге повезивања привредних субјеката (организација пословних сусрета и сл.)</c:v>
                </c:pt>
                <c:pt idx="5">
                  <c:v>Консултантске услуге за маркетинг или дистрибуцију зелених производа</c:v>
                </c:pt>
              </c:strCache>
            </c:strRef>
          </c:cat>
          <c:val>
            <c:numRef>
              <c:f>'[Joint TNA SR-NMK (2024).xlsx]BSOs'!$B$5:$B$10</c:f>
              <c:numCache>
                <c:formatCode>0.00%</c:formatCode>
                <c:ptCount val="6"/>
                <c:pt idx="0">
                  <c:v>0.26666666666666666</c:v>
                </c:pt>
                <c:pt idx="1">
                  <c:v>0.13333333333333333</c:v>
                </c:pt>
                <c:pt idx="2">
                  <c:v>0.33333333333333331</c:v>
                </c:pt>
                <c:pt idx="3">
                  <c:v>6.6666666666666666E-2</c:v>
                </c:pt>
                <c:pt idx="4">
                  <c:v>0.2</c:v>
                </c:pt>
                <c:pt idx="5">
                  <c:v>0.13333333333333333</c:v>
                </c:pt>
              </c:numCache>
            </c:numRef>
          </c:val>
          <c:extLst>
            <c:ext xmlns:c16="http://schemas.microsoft.com/office/drawing/2014/chart" uri="{C3380CC4-5D6E-409C-BE32-E72D297353CC}">
              <c16:uniqueId val="{00000000-9D5E-4852-A14A-E7818E5F333F}"/>
            </c:ext>
          </c:extLst>
        </c:ser>
        <c:ser>
          <c:idx val="1"/>
          <c:order val="1"/>
          <c:tx>
            <c:strRef>
              <c:f>'[Joint TNA SR-NMK (2024).xlsx]BSOs'!$C$4</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(2024).xlsx]BSOs'!$A$5:$A$10</c:f>
              <c:strCache>
                <c:ptCount val="6"/>
                <c:pt idx="0">
                  <c:v>Информисање о могућностима зеленог финансирања и регулаторном оквиру</c:v>
                </c:pt>
                <c:pt idx="1">
                  <c:v>Обуке за озелењавање пословања</c:v>
                </c:pt>
                <c:pt idx="2">
                  <c:v>Техничка подршка, консултације и менторинг</c:v>
                </c:pt>
                <c:pt idx="3">
                  <c:v>Израда зеленог бизнис плана/зелене стратегије</c:v>
                </c:pt>
                <c:pt idx="4">
                  <c:v>Услуге повезивања привредних субјеката (организација пословних сусрета и сл.)</c:v>
                </c:pt>
                <c:pt idx="5">
                  <c:v>Консултантске услуге за маркетинг или дистрибуцију зелених производа</c:v>
                </c:pt>
              </c:strCache>
            </c:strRef>
          </c:cat>
          <c:val>
            <c:numRef>
              <c:f>'[Joint TNA SR-NMK (2024).xlsx]BSOs'!$C$5:$C$10</c:f>
              <c:numCache>
                <c:formatCode>0.00%</c:formatCode>
                <c:ptCount val="6"/>
                <c:pt idx="0">
                  <c:v>0</c:v>
                </c:pt>
                <c:pt idx="1">
                  <c:v>0</c:v>
                </c:pt>
                <c:pt idx="2">
                  <c:v>0</c:v>
                </c:pt>
                <c:pt idx="3">
                  <c:v>0.14285714285714285</c:v>
                </c:pt>
                <c:pt idx="4">
                  <c:v>0</c:v>
                </c:pt>
                <c:pt idx="5">
                  <c:v>0</c:v>
                </c:pt>
              </c:numCache>
            </c:numRef>
          </c:val>
          <c:extLst>
            <c:ext xmlns:c16="http://schemas.microsoft.com/office/drawing/2014/chart" uri="{C3380CC4-5D6E-409C-BE32-E72D297353CC}">
              <c16:uniqueId val="{00000001-9D5E-4852-A14A-E7818E5F333F}"/>
            </c:ext>
          </c:extLst>
        </c:ser>
        <c:dLbls>
          <c:dLblPos val="outEnd"/>
          <c:showLegendKey val="0"/>
          <c:showVal val="1"/>
          <c:showCatName val="0"/>
          <c:showSerName val="0"/>
          <c:showPercent val="0"/>
          <c:showBubbleSize val="0"/>
        </c:dLbls>
        <c:gapWidth val="182"/>
        <c:axId val="335524216"/>
        <c:axId val="335523824"/>
      </c:barChart>
      <c:catAx>
        <c:axId val="335524216"/>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35523824"/>
        <c:crosses val="autoZero"/>
        <c:auto val="1"/>
        <c:lblAlgn val="ctr"/>
        <c:lblOffset val="100"/>
        <c:noMultiLvlLbl val="0"/>
      </c:catAx>
      <c:valAx>
        <c:axId val="335523824"/>
        <c:scaling>
          <c:orientation val="maxMin"/>
          <c:max val="0.70000000000000007"/>
        </c:scaling>
        <c:delete val="1"/>
        <c:axPos val="t"/>
        <c:numFmt formatCode="0.00%" sourceLinked="1"/>
        <c:majorTickMark val="out"/>
        <c:minorTickMark val="none"/>
        <c:tickLblPos val="nextTo"/>
        <c:crossAx val="335524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'[Joint TNA SR-NMK (2024).xlsx]BSOs'!$B$14</c:f>
              <c:strCache>
                <c:ptCount val="1"/>
                <c:pt idx="0">
                  <c:v>Србија</c:v>
                </c:pt>
              </c:strCache>
            </c:strRef>
          </c:tx>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(2024).xlsx]BSOs'!$A$15:$A$23</c:f>
              <c:strCache>
                <c:ptCount val="9"/>
                <c:pt idx="0">
                  <c:v>Тренинг тренера за озелењавање пословања</c:v>
                </c:pt>
                <c:pt idx="1">
                  <c:v>Тренинг програм за озелењавање пословања </c:v>
                </c:pt>
                <c:pt idx="2">
                  <c:v>Тренинг материјал за озелењавање пословања </c:v>
                </c:pt>
                <c:pt idx="3">
                  <c:v>Приручник или водич за озелењавање пословања</c:v>
                </c:pt>
                <c:pt idx="4">
                  <c:v>Алат за самопроцену степена озелењавање пословања</c:v>
                </c:pt>
                <c:pt idx="5">
                  <c:v>Смернице и контролне листе процеса озелењавања </c:v>
                </c:pt>
                <c:pt idx="6">
                  <c:v>Озелењавање предузећа – Приручник за тренере</c:v>
                </c:pt>
                <c:pt idx="7">
                  <c:v>Публикација: Озелењавање пословања у Европи – примери добре праксе.</c:v>
                </c:pt>
                <c:pt idx="8">
                  <c:v>Платформа за е-учење - озелењавање пословања</c:v>
                </c:pt>
              </c:strCache>
            </c:strRef>
          </c:cat>
          <c:val>
            <c:numRef>
              <c:f>'[Joint TNA SR-NMK (2024).xlsx]BSOs'!$B$15:$B$23</c:f>
              <c:numCache>
                <c:formatCode>0.00%</c:formatCode>
                <c:ptCount val="9"/>
                <c:pt idx="0">
                  <c:v>0.46666666666666667</c:v>
                </c:pt>
                <c:pt idx="1">
                  <c:v>0.53333333333333333</c:v>
                </c:pt>
                <c:pt idx="2">
                  <c:v>0.6</c:v>
                </c:pt>
                <c:pt idx="3">
                  <c:v>0.93333333333333335</c:v>
                </c:pt>
                <c:pt idx="4">
                  <c:v>0.4</c:v>
                </c:pt>
                <c:pt idx="5">
                  <c:v>0.53333333333333333</c:v>
                </c:pt>
                <c:pt idx="6">
                  <c:v>0.46666666666666667</c:v>
                </c:pt>
                <c:pt idx="7">
                  <c:v>0.66666666666666663</c:v>
                </c:pt>
                <c:pt idx="8">
                  <c:v>0.8</c:v>
                </c:pt>
              </c:numCache>
            </c:numRef>
          </c:val>
          <c:extLst>
            <c:ext xmlns:c16="http://schemas.microsoft.com/office/drawing/2014/chart" uri="{C3380CC4-5D6E-409C-BE32-E72D297353CC}">
              <c16:uniqueId val="{00000000-07E9-4B16-852D-6B75C64CD1F0}"/>
            </c:ext>
          </c:extLst>
        </c:ser>
        <c:ser>
          <c:idx val="1"/>
          <c:order val="1"/>
          <c:tx>
            <c:strRef>
              <c:f>'[Joint TNA SR-NMK (2024).xlsx]BSOs'!$C$14</c:f>
              <c:strCache>
                <c:ptCount val="1"/>
                <c:pt idx="0">
                  <c:v>Северна Македонија</c:v>
                </c:pt>
              </c:strCache>
            </c:strRef>
          </c:tx>
          <c:spPr>
            <a:solidFill>
              <a:srgbClr val="C0504D"/>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'[Joint TNA SR-NMK (2024).xlsx]BSOs'!$A$15:$A$23</c:f>
              <c:strCache>
                <c:ptCount val="9"/>
                <c:pt idx="0">
                  <c:v>Тренинг тренера за озелењавање пословања</c:v>
                </c:pt>
                <c:pt idx="1">
                  <c:v>Тренинг програм за озелењавање пословања </c:v>
                </c:pt>
                <c:pt idx="2">
                  <c:v>Тренинг материјал за озелењавање пословања </c:v>
                </c:pt>
                <c:pt idx="3">
                  <c:v>Приручник или водич за озелењавање пословања</c:v>
                </c:pt>
                <c:pt idx="4">
                  <c:v>Алат за самопроцену степена озелењавање пословања</c:v>
                </c:pt>
                <c:pt idx="5">
                  <c:v>Смернице и контролне листе процеса озелењавања </c:v>
                </c:pt>
                <c:pt idx="6">
                  <c:v>Озелењавање предузећа – Приручник за тренере</c:v>
                </c:pt>
                <c:pt idx="7">
                  <c:v>Публикација: Озелењавање пословања у Европи – примери добре праксе.</c:v>
                </c:pt>
                <c:pt idx="8">
                  <c:v>Платформа за е-учење - озелењавање пословања</c:v>
                </c:pt>
              </c:strCache>
            </c:strRef>
          </c:cat>
          <c:val>
            <c:numRef>
              <c:f>'[Joint TNA SR-NMK (2024).xlsx]BSOs'!$C$15:$C$23</c:f>
              <c:numCache>
                <c:formatCode>0.00%</c:formatCode>
                <c:ptCount val="9"/>
                <c:pt idx="0">
                  <c:v>0.5</c:v>
                </c:pt>
                <c:pt idx="1">
                  <c:v>0.42857142857142855</c:v>
                </c:pt>
                <c:pt idx="2">
                  <c:v>0.42857142857142855</c:v>
                </c:pt>
                <c:pt idx="3">
                  <c:v>0.5</c:v>
                </c:pt>
                <c:pt idx="4">
                  <c:v>0.42857142857142855</c:v>
                </c:pt>
                <c:pt idx="5">
                  <c:v>0.21428571428571427</c:v>
                </c:pt>
                <c:pt idx="6">
                  <c:v>0.35714285714285715</c:v>
                </c:pt>
                <c:pt idx="7">
                  <c:v>0.35714285714285715</c:v>
                </c:pt>
                <c:pt idx="8">
                  <c:v>0.35714285714285715</c:v>
                </c:pt>
              </c:numCache>
            </c:numRef>
          </c:val>
          <c:extLst>
            <c:ext xmlns:c16="http://schemas.microsoft.com/office/drawing/2014/chart" uri="{C3380CC4-5D6E-409C-BE32-E72D297353CC}">
              <c16:uniqueId val="{00000001-07E9-4B16-852D-6B75C64CD1F0}"/>
            </c:ext>
          </c:extLst>
        </c:ser>
        <c:dLbls>
          <c:dLblPos val="outEnd"/>
          <c:showLegendKey val="0"/>
          <c:showVal val="1"/>
          <c:showCatName val="0"/>
          <c:showSerName val="0"/>
          <c:showPercent val="0"/>
          <c:showBubbleSize val="0"/>
        </c:dLbls>
        <c:gapWidth val="182"/>
        <c:axId val="293401280"/>
        <c:axId val="293398928"/>
      </c:barChart>
      <c:catAx>
        <c:axId val="29340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93398928"/>
        <c:crosses val="autoZero"/>
        <c:auto val="1"/>
        <c:lblAlgn val="ctr"/>
        <c:lblOffset val="100"/>
        <c:noMultiLvlLbl val="0"/>
      </c:catAx>
      <c:valAx>
        <c:axId val="293398928"/>
        <c:scaling>
          <c:orientation val="minMax"/>
        </c:scaling>
        <c:delete val="1"/>
        <c:axPos val="b"/>
        <c:numFmt formatCode="0.00%" sourceLinked="1"/>
        <c:majorTickMark val="none"/>
        <c:minorTickMark val="none"/>
        <c:tickLblPos val="nextTo"/>
        <c:crossAx val="29340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486BD-05DA-4561-8A9A-75A0A77CFEDA}" type="datetimeFigureOut">
              <a:rPr lang="en-GB" smtClean="0"/>
              <a:t>16/05/2025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2672C-6832-49AA-BBF4-194D57F3EB4A}" type="slidenum">
              <a:rPr lang="en-GB" smtClean="0"/>
              <a:t>‹#›</a:t>
            </a:fld>
            <a:endParaRPr lang="en-GB"/>
          </a:p>
        </p:txBody>
      </p:sp>
    </p:spTree>
    <p:extLst>
      <p:ext uri="{BB962C8B-B14F-4D97-AF65-F5344CB8AC3E}">
        <p14:creationId xmlns:p14="http://schemas.microsoft.com/office/powerpoint/2010/main" val="117277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92672C-6832-49AA-BBF4-194D57F3EB4A}" type="slidenum">
              <a:rPr lang="en-GB" smtClean="0"/>
              <a:t>2</a:t>
            </a:fld>
            <a:endParaRPr lang="en-GB"/>
          </a:p>
        </p:txBody>
      </p:sp>
    </p:spTree>
    <p:extLst>
      <p:ext uri="{BB962C8B-B14F-4D97-AF65-F5344CB8AC3E}">
        <p14:creationId xmlns:p14="http://schemas.microsoft.com/office/powerpoint/2010/main" val="145047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DAF00-0F73-6004-BE1B-C21202E40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A0746-724E-0740-CEE6-C7C3781E0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016EC-D14F-EE04-24E0-6D432EC9A0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8033AF-C571-C553-7354-033A82DCAFE9}"/>
              </a:ext>
            </a:extLst>
          </p:cNvPr>
          <p:cNvSpPr>
            <a:spLocks noGrp="1"/>
          </p:cNvSpPr>
          <p:nvPr>
            <p:ph type="sldNum" sz="quarter" idx="5"/>
          </p:nvPr>
        </p:nvSpPr>
        <p:spPr/>
        <p:txBody>
          <a:bodyPr/>
          <a:lstStyle/>
          <a:p>
            <a:fld id="{BB92672C-6832-49AA-BBF4-194D57F3EB4A}" type="slidenum">
              <a:rPr lang="en-GB" smtClean="0"/>
              <a:t>48</a:t>
            </a:fld>
            <a:endParaRPr lang="en-GB"/>
          </a:p>
        </p:txBody>
      </p:sp>
    </p:spTree>
    <p:extLst>
      <p:ext uri="{BB962C8B-B14F-4D97-AF65-F5344CB8AC3E}">
        <p14:creationId xmlns:p14="http://schemas.microsoft.com/office/powerpoint/2010/main" val="1247154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B2A99-8D77-83E5-220B-86CD62075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CC3A6-9BF2-D378-C505-2833BDD29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554BC-551F-CE80-EA8D-E732D7A8DDB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374C11-0E3B-099D-A896-64C81FA1B681}"/>
              </a:ext>
            </a:extLst>
          </p:cNvPr>
          <p:cNvSpPr>
            <a:spLocks noGrp="1"/>
          </p:cNvSpPr>
          <p:nvPr>
            <p:ph type="sldNum" sz="quarter" idx="5"/>
          </p:nvPr>
        </p:nvSpPr>
        <p:spPr/>
        <p:txBody>
          <a:bodyPr/>
          <a:lstStyle/>
          <a:p>
            <a:fld id="{BB92672C-6832-49AA-BBF4-194D57F3EB4A}" type="slidenum">
              <a:rPr lang="en-GB" smtClean="0"/>
              <a:t>53</a:t>
            </a:fld>
            <a:endParaRPr lang="en-GB"/>
          </a:p>
        </p:txBody>
      </p:sp>
    </p:spTree>
    <p:extLst>
      <p:ext uri="{BB962C8B-B14F-4D97-AF65-F5344CB8AC3E}">
        <p14:creationId xmlns:p14="http://schemas.microsoft.com/office/powerpoint/2010/main" val="2760235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3FE88F-C051-4252-99CB-B3E68DEEC45C}" type="slidenum">
              <a:rPr lang="en-GB" smtClean="0"/>
              <a:t>55</a:t>
            </a:fld>
            <a:endParaRPr lang="en-GB"/>
          </a:p>
        </p:txBody>
      </p:sp>
    </p:spTree>
    <p:extLst>
      <p:ext uri="{BB962C8B-B14F-4D97-AF65-F5344CB8AC3E}">
        <p14:creationId xmlns:p14="http://schemas.microsoft.com/office/powerpoint/2010/main" val="176550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3FE88F-C051-4252-99CB-B3E68DEEC45C}" type="slidenum">
              <a:rPr lang="en-GB" smtClean="0"/>
              <a:t>58</a:t>
            </a:fld>
            <a:endParaRPr lang="en-GB"/>
          </a:p>
        </p:txBody>
      </p:sp>
    </p:spTree>
    <p:extLst>
      <p:ext uri="{BB962C8B-B14F-4D97-AF65-F5344CB8AC3E}">
        <p14:creationId xmlns:p14="http://schemas.microsoft.com/office/powerpoint/2010/main" val="23917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182F3-59C3-7D30-4D7F-C477DAE2F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192D9-CABF-C22D-B8C3-54196CC24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62F59A-3DF2-2E30-F32E-95279FFE7B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60B5576-FA09-6C0E-3C32-677B78A34F5F}"/>
              </a:ext>
            </a:extLst>
          </p:cNvPr>
          <p:cNvSpPr>
            <a:spLocks noGrp="1"/>
          </p:cNvSpPr>
          <p:nvPr>
            <p:ph type="sldNum" sz="quarter" idx="5"/>
          </p:nvPr>
        </p:nvSpPr>
        <p:spPr/>
        <p:txBody>
          <a:bodyPr/>
          <a:lstStyle/>
          <a:p>
            <a:fld id="{BB92672C-6832-49AA-BBF4-194D57F3EB4A}" type="slidenum">
              <a:rPr lang="en-GB" smtClean="0"/>
              <a:t>72</a:t>
            </a:fld>
            <a:endParaRPr lang="en-GB"/>
          </a:p>
        </p:txBody>
      </p:sp>
    </p:spTree>
    <p:extLst>
      <p:ext uri="{BB962C8B-B14F-4D97-AF65-F5344CB8AC3E}">
        <p14:creationId xmlns:p14="http://schemas.microsoft.com/office/powerpoint/2010/main" val="198532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553D5-A734-EE72-EFCC-818DDE1C2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29DF2-298D-C4A3-282C-1B3ADF47F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B7FFB-FBF4-3E24-44E0-6644B97A2E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28F2E2-CF96-63E4-F6CB-6A127E2576D6}"/>
              </a:ext>
            </a:extLst>
          </p:cNvPr>
          <p:cNvSpPr>
            <a:spLocks noGrp="1"/>
          </p:cNvSpPr>
          <p:nvPr>
            <p:ph type="sldNum" sz="quarter" idx="5"/>
          </p:nvPr>
        </p:nvSpPr>
        <p:spPr/>
        <p:txBody>
          <a:bodyPr/>
          <a:lstStyle/>
          <a:p>
            <a:fld id="{BB92672C-6832-49AA-BBF4-194D57F3EB4A}" type="slidenum">
              <a:rPr lang="en-GB" smtClean="0"/>
              <a:t>73</a:t>
            </a:fld>
            <a:endParaRPr lang="en-GB"/>
          </a:p>
        </p:txBody>
      </p:sp>
    </p:spTree>
    <p:extLst>
      <p:ext uri="{BB962C8B-B14F-4D97-AF65-F5344CB8AC3E}">
        <p14:creationId xmlns:p14="http://schemas.microsoft.com/office/powerpoint/2010/main" val="164810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70976-708C-DE99-0AB5-E7E4377B0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22E16-5525-006F-04C0-73DADE16A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79279-DCF7-F310-A393-E85DC197A21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B5748E9-B22D-3D57-DD64-7D82E3AD8D15}"/>
              </a:ext>
            </a:extLst>
          </p:cNvPr>
          <p:cNvSpPr>
            <a:spLocks noGrp="1"/>
          </p:cNvSpPr>
          <p:nvPr>
            <p:ph type="sldNum" sz="quarter" idx="5"/>
          </p:nvPr>
        </p:nvSpPr>
        <p:spPr/>
        <p:txBody>
          <a:bodyPr/>
          <a:lstStyle/>
          <a:p>
            <a:fld id="{BB92672C-6832-49AA-BBF4-194D57F3EB4A}" type="slidenum">
              <a:rPr lang="en-GB" smtClean="0"/>
              <a:t>75</a:t>
            </a:fld>
            <a:endParaRPr lang="en-GB"/>
          </a:p>
        </p:txBody>
      </p:sp>
    </p:spTree>
    <p:extLst>
      <p:ext uri="{BB962C8B-B14F-4D97-AF65-F5344CB8AC3E}">
        <p14:creationId xmlns:p14="http://schemas.microsoft.com/office/powerpoint/2010/main" val="44355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6F044-6A04-2C77-C096-344DC640A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9C2D1-EF09-1A01-E6EF-BEF838538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43270-8C2C-70A2-989D-D3945BE6B3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93CE73-8E3A-6BEC-66BD-873DF1810E07}"/>
              </a:ext>
            </a:extLst>
          </p:cNvPr>
          <p:cNvSpPr>
            <a:spLocks noGrp="1"/>
          </p:cNvSpPr>
          <p:nvPr>
            <p:ph type="sldNum" sz="quarter" idx="5"/>
          </p:nvPr>
        </p:nvSpPr>
        <p:spPr/>
        <p:txBody>
          <a:bodyPr/>
          <a:lstStyle/>
          <a:p>
            <a:fld id="{BB92672C-6832-49AA-BBF4-194D57F3EB4A}" type="slidenum">
              <a:rPr lang="en-GB" smtClean="0"/>
              <a:t>85</a:t>
            </a:fld>
            <a:endParaRPr lang="en-GB"/>
          </a:p>
        </p:txBody>
      </p:sp>
    </p:spTree>
    <p:extLst>
      <p:ext uri="{BB962C8B-B14F-4D97-AF65-F5344CB8AC3E}">
        <p14:creationId xmlns:p14="http://schemas.microsoft.com/office/powerpoint/2010/main" val="191772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D8D1E-E6A3-5EFE-67F1-AD5CFFC3B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9B592-D038-DD5C-C7AB-2AD7761F9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5C894-AE8F-DC23-BCA0-BBB69F2226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62C0100-9B69-03D5-4E4D-7F2D5ABF94BB}"/>
              </a:ext>
            </a:extLst>
          </p:cNvPr>
          <p:cNvSpPr>
            <a:spLocks noGrp="1"/>
          </p:cNvSpPr>
          <p:nvPr>
            <p:ph type="sldNum" sz="quarter" idx="5"/>
          </p:nvPr>
        </p:nvSpPr>
        <p:spPr/>
        <p:txBody>
          <a:bodyPr/>
          <a:lstStyle/>
          <a:p>
            <a:fld id="{BB92672C-6832-49AA-BBF4-194D57F3EB4A}" type="slidenum">
              <a:rPr lang="en-GB" smtClean="0"/>
              <a:t>86</a:t>
            </a:fld>
            <a:endParaRPr lang="en-GB"/>
          </a:p>
        </p:txBody>
      </p:sp>
    </p:spTree>
    <p:extLst>
      <p:ext uri="{BB962C8B-B14F-4D97-AF65-F5344CB8AC3E}">
        <p14:creationId xmlns:p14="http://schemas.microsoft.com/office/powerpoint/2010/main" val="336428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18BC5DC-006C-4CB2-82F7-4413DFD5C273}" type="slidenum">
              <a:rPr lang="en-GB" smtClean="0"/>
              <a:t>95</a:t>
            </a:fld>
            <a:endParaRPr lang="en-GB"/>
          </a:p>
        </p:txBody>
      </p:sp>
    </p:spTree>
    <p:extLst>
      <p:ext uri="{BB962C8B-B14F-4D97-AF65-F5344CB8AC3E}">
        <p14:creationId xmlns:p14="http://schemas.microsoft.com/office/powerpoint/2010/main" val="22624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92672C-6832-49AA-BBF4-194D57F3EB4A}" type="slidenum">
              <a:rPr lang="en-GB" smtClean="0"/>
              <a:t>3</a:t>
            </a:fld>
            <a:endParaRPr lang="en-GB"/>
          </a:p>
        </p:txBody>
      </p:sp>
    </p:spTree>
    <p:extLst>
      <p:ext uri="{BB962C8B-B14F-4D97-AF65-F5344CB8AC3E}">
        <p14:creationId xmlns:p14="http://schemas.microsoft.com/office/powerpoint/2010/main" val="239643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C7E8F-2983-D9AF-FBD5-C135EA2BA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F5756-E2C6-6ACA-815D-E11E1BFB5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F4F0E-2913-E50F-02B4-016E34D97E0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997932-DCCA-679E-F669-0C78E70674C9}"/>
              </a:ext>
            </a:extLst>
          </p:cNvPr>
          <p:cNvSpPr>
            <a:spLocks noGrp="1"/>
          </p:cNvSpPr>
          <p:nvPr>
            <p:ph type="sldNum" sz="quarter" idx="5"/>
          </p:nvPr>
        </p:nvSpPr>
        <p:spPr/>
        <p:txBody>
          <a:bodyPr/>
          <a:lstStyle/>
          <a:p>
            <a:fld id="{BB92672C-6832-49AA-BBF4-194D57F3EB4A}" type="slidenum">
              <a:rPr lang="en-GB" smtClean="0"/>
              <a:t>96</a:t>
            </a:fld>
            <a:endParaRPr lang="en-GB"/>
          </a:p>
        </p:txBody>
      </p:sp>
    </p:spTree>
    <p:extLst>
      <p:ext uri="{BB962C8B-B14F-4D97-AF65-F5344CB8AC3E}">
        <p14:creationId xmlns:p14="http://schemas.microsoft.com/office/powerpoint/2010/main" val="307428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92672C-6832-49AA-BBF4-194D57F3EB4A}" type="slidenum">
              <a:rPr lang="en-GB" smtClean="0"/>
              <a:t>4</a:t>
            </a:fld>
            <a:endParaRPr lang="en-GB"/>
          </a:p>
        </p:txBody>
      </p:sp>
    </p:spTree>
    <p:extLst>
      <p:ext uri="{BB962C8B-B14F-4D97-AF65-F5344CB8AC3E}">
        <p14:creationId xmlns:p14="http://schemas.microsoft.com/office/powerpoint/2010/main" val="365408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92672C-6832-49AA-BBF4-194D57F3EB4A}" type="slidenum">
              <a:rPr lang="en-GB" smtClean="0"/>
              <a:t>6</a:t>
            </a:fld>
            <a:endParaRPr lang="en-GB"/>
          </a:p>
        </p:txBody>
      </p:sp>
    </p:spTree>
    <p:extLst>
      <p:ext uri="{BB962C8B-B14F-4D97-AF65-F5344CB8AC3E}">
        <p14:creationId xmlns:p14="http://schemas.microsoft.com/office/powerpoint/2010/main" val="1815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B3F431-34FA-451F-93E9-BBC4C7861EDB}" type="slidenum">
              <a:rPr lang="en-GB" smtClean="0"/>
              <a:t>18</a:t>
            </a:fld>
            <a:endParaRPr lang="en-GB"/>
          </a:p>
        </p:txBody>
      </p:sp>
    </p:spTree>
    <p:extLst>
      <p:ext uri="{BB962C8B-B14F-4D97-AF65-F5344CB8AC3E}">
        <p14:creationId xmlns:p14="http://schemas.microsoft.com/office/powerpoint/2010/main" val="104179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5224D-6284-8454-18F1-24A2778DF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4B3C5-778B-8074-A555-BB66CCDAA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F2B0C-996B-711E-EC3A-4FA6ABDE8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89B49AC-6D70-ED9F-BCBF-C48FF3D76DFE}"/>
              </a:ext>
            </a:extLst>
          </p:cNvPr>
          <p:cNvSpPr>
            <a:spLocks noGrp="1"/>
          </p:cNvSpPr>
          <p:nvPr>
            <p:ph type="sldNum" sz="quarter" idx="5"/>
          </p:nvPr>
        </p:nvSpPr>
        <p:spPr/>
        <p:txBody>
          <a:bodyPr/>
          <a:lstStyle/>
          <a:p>
            <a:fld id="{BB92672C-6832-49AA-BBF4-194D57F3EB4A}" type="slidenum">
              <a:rPr lang="en-GB" smtClean="0"/>
              <a:t>28</a:t>
            </a:fld>
            <a:endParaRPr lang="en-GB"/>
          </a:p>
        </p:txBody>
      </p:sp>
    </p:spTree>
    <p:extLst>
      <p:ext uri="{BB962C8B-B14F-4D97-AF65-F5344CB8AC3E}">
        <p14:creationId xmlns:p14="http://schemas.microsoft.com/office/powerpoint/2010/main" val="411172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2DF4D1-9C9E-4A3A-8A98-1A5D45025CEF}" type="slidenum">
              <a:rPr lang="en-GB" smtClean="0"/>
              <a:t>30</a:t>
            </a:fld>
            <a:endParaRPr lang="en-GB"/>
          </a:p>
        </p:txBody>
      </p:sp>
    </p:spTree>
    <p:extLst>
      <p:ext uri="{BB962C8B-B14F-4D97-AF65-F5344CB8AC3E}">
        <p14:creationId xmlns:p14="http://schemas.microsoft.com/office/powerpoint/2010/main" val="38318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F05A41-6D8E-42B3-9F7C-99A5E564944C}" type="slidenum">
              <a:rPr lang="en-GB" smtClean="0"/>
              <a:t>37</a:t>
            </a:fld>
            <a:endParaRPr lang="en-GB"/>
          </a:p>
        </p:txBody>
      </p:sp>
    </p:spTree>
    <p:extLst>
      <p:ext uri="{BB962C8B-B14F-4D97-AF65-F5344CB8AC3E}">
        <p14:creationId xmlns:p14="http://schemas.microsoft.com/office/powerpoint/2010/main" val="256841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BACCE-B2B3-B698-1D72-4A2281DEB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256B1-345F-13E6-EEB2-BBDBF8FB0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FD9C-1BC7-617C-C7E8-841803D9ADB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BFDD66C-9B95-90F4-8381-0C17549283B0}"/>
              </a:ext>
            </a:extLst>
          </p:cNvPr>
          <p:cNvSpPr>
            <a:spLocks noGrp="1"/>
          </p:cNvSpPr>
          <p:nvPr>
            <p:ph type="sldNum" sz="quarter" idx="5"/>
          </p:nvPr>
        </p:nvSpPr>
        <p:spPr/>
        <p:txBody>
          <a:bodyPr/>
          <a:lstStyle/>
          <a:p>
            <a:fld id="{BB92672C-6832-49AA-BBF4-194D57F3EB4A}" type="slidenum">
              <a:rPr lang="en-GB" smtClean="0"/>
              <a:t>47</a:t>
            </a:fld>
            <a:endParaRPr lang="en-GB"/>
          </a:p>
        </p:txBody>
      </p:sp>
    </p:spTree>
    <p:extLst>
      <p:ext uri="{BB962C8B-B14F-4D97-AF65-F5344CB8AC3E}">
        <p14:creationId xmlns:p14="http://schemas.microsoft.com/office/powerpoint/2010/main" val="233740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3D3A-3B55-4824-93DD-D9EDE995DA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6A9B26-483A-47C7-935E-4217C593E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C04F7E-8F90-46D6-8A87-94A071D954D0}"/>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5" name="Footer Placeholder 4">
            <a:extLst>
              <a:ext uri="{FF2B5EF4-FFF2-40B4-BE49-F238E27FC236}">
                <a16:creationId xmlns:a16="http://schemas.microsoft.com/office/drawing/2014/main" id="{B5DCE86F-D1A3-45BB-BBF4-D0F3DB292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69140-1B01-4E2C-8CE8-6726EF4544F0}"/>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385403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FFFE-2F5A-406A-AC36-06A6B0200B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9F2C21-E87C-4B95-9BB6-17371F350B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B6D13-C98C-46BE-B050-4E0BE46A5FF7}"/>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5" name="Footer Placeholder 4">
            <a:extLst>
              <a:ext uri="{FF2B5EF4-FFF2-40B4-BE49-F238E27FC236}">
                <a16:creationId xmlns:a16="http://schemas.microsoft.com/office/drawing/2014/main" id="{2D825627-CA66-47E7-BA9A-C9C55A4E9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D9F07-50F3-4022-95E9-369985B1D2F8}"/>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247747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5134F-6DAC-4DA6-A862-8B63753288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E3A36C-E794-4154-86BF-30A35F80EE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83EE1-9AF4-4E7D-B1C4-EBBBA094D13B}"/>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5" name="Footer Placeholder 4">
            <a:extLst>
              <a:ext uri="{FF2B5EF4-FFF2-40B4-BE49-F238E27FC236}">
                <a16:creationId xmlns:a16="http://schemas.microsoft.com/office/drawing/2014/main" id="{A760BE1C-248F-4F93-8EC8-5BCD2B03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91BA8-D719-48F0-B3E8-08FBAC1F8742}"/>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155919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C306-C5B3-4413-8CCF-F24A8F160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A4109-1906-4088-B6CD-549E101AC3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AE458-A3BF-46EB-B9A3-C7E63DCA2EB8}"/>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5" name="Footer Placeholder 4">
            <a:extLst>
              <a:ext uri="{FF2B5EF4-FFF2-40B4-BE49-F238E27FC236}">
                <a16:creationId xmlns:a16="http://schemas.microsoft.com/office/drawing/2014/main" id="{5A3AFD3D-320E-4950-A311-96829342A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9454-88FC-4DD4-8F9B-5E747C19C13F}"/>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165895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E21A-40C4-45DA-9105-71DCEFA4D1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9C2570-2FCB-4459-8758-A0ADB69697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A0A27-4D9B-44B6-9C72-5639AD9642BB}"/>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5" name="Footer Placeholder 4">
            <a:extLst>
              <a:ext uri="{FF2B5EF4-FFF2-40B4-BE49-F238E27FC236}">
                <a16:creationId xmlns:a16="http://schemas.microsoft.com/office/drawing/2014/main" id="{013CEBC1-3324-4257-A302-10E0134DB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E0DA1-63C7-428D-B955-F48DD53AE113}"/>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359713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39F3-6B8E-49AD-9E13-FEE9B0F2A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6216D-255B-41C7-BEE9-71960C8090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D866E-8769-4D33-B2C0-DFD9BB63FA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69FDE-1634-4D8E-8757-04393ED84B23}"/>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6" name="Footer Placeholder 5">
            <a:extLst>
              <a:ext uri="{FF2B5EF4-FFF2-40B4-BE49-F238E27FC236}">
                <a16:creationId xmlns:a16="http://schemas.microsoft.com/office/drawing/2014/main" id="{7AEB2DDC-6BC7-4C0E-BFF3-B0C2F4B71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A89047-568D-446C-8E79-20099EDA9DBC}"/>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226051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7FF3-94B6-4A1E-88DF-0E023EF274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26F1A7-7756-464A-8507-909D5808B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7E801-57F3-4E97-A77A-8C420DED57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06288F-9548-4CA6-ABBC-BD87AD799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DDB06A-569C-48DC-AE9E-C6B5BBF738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1AE794-29BB-4832-B360-D4249F1E850D}"/>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8" name="Footer Placeholder 7">
            <a:extLst>
              <a:ext uri="{FF2B5EF4-FFF2-40B4-BE49-F238E27FC236}">
                <a16:creationId xmlns:a16="http://schemas.microsoft.com/office/drawing/2014/main" id="{C7CA3739-A5BD-41C9-A0AC-7380445446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923D59-44B6-44E3-B82A-2EDAB89F2715}"/>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102715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99B0-4086-4E8F-BC7E-0CDFD55D3B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46E577-7777-4C01-ADB8-531A8C20F18B}"/>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4" name="Footer Placeholder 3">
            <a:extLst>
              <a:ext uri="{FF2B5EF4-FFF2-40B4-BE49-F238E27FC236}">
                <a16:creationId xmlns:a16="http://schemas.microsoft.com/office/drawing/2014/main" id="{42CEDAB7-5EDC-4AAA-BABC-65C17709C5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BFC705-4F4C-412A-A533-F45FFA8D1B11}"/>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209239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A0DFF9-0A72-4420-9FC0-03ABDF8A6D86}"/>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3" name="Footer Placeholder 2">
            <a:extLst>
              <a:ext uri="{FF2B5EF4-FFF2-40B4-BE49-F238E27FC236}">
                <a16:creationId xmlns:a16="http://schemas.microsoft.com/office/drawing/2014/main" id="{F4A59E51-C6AD-45B2-9812-97BD21973D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9F6C4-FCD6-4FD8-95C3-28C5C1449ACF}"/>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404033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A434-6DE3-4022-B604-F2BA9EB1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B26639-AD3D-4AEA-9569-F3DD3AFF3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8FF7AF-EF64-4762-92FF-6CA34114B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703FA-066E-4A6B-B449-CAB3E9C81D6C}"/>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6" name="Footer Placeholder 5">
            <a:extLst>
              <a:ext uri="{FF2B5EF4-FFF2-40B4-BE49-F238E27FC236}">
                <a16:creationId xmlns:a16="http://schemas.microsoft.com/office/drawing/2014/main" id="{BCF80932-CCD5-46B5-9DE8-E9A74A41E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65D79-9CF3-4BC5-8312-8A7E2BF5A593}"/>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426400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430CB-B7F9-408C-86E2-4D366A0D2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79532A-0122-464F-868C-061263BBCE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B552C-1E70-442D-9B27-4945D14FE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A7895-9BC5-48FF-B42F-6A7434B476D5}"/>
              </a:ext>
            </a:extLst>
          </p:cNvPr>
          <p:cNvSpPr>
            <a:spLocks noGrp="1"/>
          </p:cNvSpPr>
          <p:nvPr>
            <p:ph type="dt" sz="half" idx="10"/>
          </p:nvPr>
        </p:nvSpPr>
        <p:spPr/>
        <p:txBody>
          <a:bodyPr/>
          <a:lstStyle/>
          <a:p>
            <a:fld id="{1AE5B157-8682-46E4-B104-6CF219917601}" type="datetimeFigureOut">
              <a:rPr lang="en-US" smtClean="0"/>
              <a:t>5/16/2025</a:t>
            </a:fld>
            <a:endParaRPr lang="en-US"/>
          </a:p>
        </p:txBody>
      </p:sp>
      <p:sp>
        <p:nvSpPr>
          <p:cNvPr id="6" name="Footer Placeholder 5">
            <a:extLst>
              <a:ext uri="{FF2B5EF4-FFF2-40B4-BE49-F238E27FC236}">
                <a16:creationId xmlns:a16="http://schemas.microsoft.com/office/drawing/2014/main" id="{7FE9D8C4-F4D6-4815-9188-7E1AF8467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73251-D2DB-4DB0-A354-5D66F67E0622}"/>
              </a:ext>
            </a:extLst>
          </p:cNvPr>
          <p:cNvSpPr>
            <a:spLocks noGrp="1"/>
          </p:cNvSpPr>
          <p:nvPr>
            <p:ph type="sldNum" sz="quarter" idx="12"/>
          </p:nvPr>
        </p:nvSpPr>
        <p:spPr/>
        <p:txBody>
          <a:bodyPr/>
          <a:lstStyle/>
          <a:p>
            <a:fld id="{275FFF92-88D3-4321-9339-85B5B423DA1F}" type="slidenum">
              <a:rPr lang="en-US" smtClean="0"/>
              <a:t>‹#›</a:t>
            </a:fld>
            <a:endParaRPr lang="en-US"/>
          </a:p>
        </p:txBody>
      </p:sp>
    </p:spTree>
    <p:extLst>
      <p:ext uri="{BB962C8B-B14F-4D97-AF65-F5344CB8AC3E}">
        <p14:creationId xmlns:p14="http://schemas.microsoft.com/office/powerpoint/2010/main" val="381699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A10E4-D32B-4039-8BDE-7F05EBE8A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95088B-B6D6-486D-9013-F0B8EF00B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A164A-BA2F-47AA-A666-F8CF4F572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B157-8682-46E4-B104-6CF219917601}" type="datetimeFigureOut">
              <a:rPr lang="en-US" smtClean="0"/>
              <a:t>5/16/2025</a:t>
            </a:fld>
            <a:endParaRPr lang="en-US"/>
          </a:p>
        </p:txBody>
      </p:sp>
      <p:sp>
        <p:nvSpPr>
          <p:cNvPr id="5" name="Footer Placeholder 4">
            <a:extLst>
              <a:ext uri="{FF2B5EF4-FFF2-40B4-BE49-F238E27FC236}">
                <a16:creationId xmlns:a16="http://schemas.microsoft.com/office/drawing/2014/main" id="{9698AC8C-D306-4592-BE0E-072769511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15FBFD-4120-4567-8B67-DDBE5C7E2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FFF92-88D3-4321-9339-85B5B423DA1F}" type="slidenum">
              <a:rPr lang="en-US" smtClean="0"/>
              <a:t>‹#›</a:t>
            </a:fld>
            <a:endParaRPr lang="en-US"/>
          </a:p>
        </p:txBody>
      </p:sp>
    </p:spTree>
    <p:extLst>
      <p:ext uri="{BB962C8B-B14F-4D97-AF65-F5344CB8AC3E}">
        <p14:creationId xmlns:p14="http://schemas.microsoft.com/office/powerpoint/2010/main" val="2670748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image" Target="../media/image55.png"/><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59.png"/></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5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9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98B010F-86D9-A1C0-9CB6-0AB80A45742E}"/>
              </a:ext>
            </a:extLst>
          </p:cNvPr>
          <p:cNvGraphicFramePr>
            <a:graphicFrameLocks noGrp="1"/>
          </p:cNvGraphicFramePr>
          <p:nvPr>
            <p:extLst>
              <p:ext uri="{D42A27DB-BD31-4B8C-83A1-F6EECF244321}">
                <p14:modId xmlns:p14="http://schemas.microsoft.com/office/powerpoint/2010/main" val="1066773844"/>
              </p:ext>
            </p:extLst>
          </p:nvPr>
        </p:nvGraphicFramePr>
        <p:xfrm>
          <a:off x="467583" y="390353"/>
          <a:ext cx="11405556" cy="1356981"/>
        </p:xfrm>
        <a:graphic>
          <a:graphicData uri="http://schemas.openxmlformats.org/drawingml/2006/table">
            <a:tbl>
              <a:tblPr firstRow="1" firstCol="1" bandRow="1"/>
              <a:tblGrid>
                <a:gridCol w="1512831">
                  <a:extLst>
                    <a:ext uri="{9D8B030D-6E8A-4147-A177-3AD203B41FA5}">
                      <a16:colId xmlns:a16="http://schemas.microsoft.com/office/drawing/2014/main" val="4102479390"/>
                    </a:ext>
                  </a:extLst>
                </a:gridCol>
                <a:gridCol w="2802601">
                  <a:extLst>
                    <a:ext uri="{9D8B030D-6E8A-4147-A177-3AD203B41FA5}">
                      <a16:colId xmlns:a16="http://schemas.microsoft.com/office/drawing/2014/main" val="3985209847"/>
                    </a:ext>
                  </a:extLst>
                </a:gridCol>
                <a:gridCol w="7090124">
                  <a:extLst>
                    <a:ext uri="{9D8B030D-6E8A-4147-A177-3AD203B41FA5}">
                      <a16:colId xmlns:a16="http://schemas.microsoft.com/office/drawing/2014/main" val="1009289740"/>
                    </a:ext>
                  </a:extLst>
                </a:gridCol>
              </a:tblGrid>
              <a:tr h="1356981">
                <a:tc>
                  <a:txBody>
                    <a:bodyPr/>
                    <a:lstStyle/>
                    <a:p>
                      <a:pPr>
                        <a:tabLst>
                          <a:tab pos="2971800" algn="ctr"/>
                          <a:tab pos="5943600" algn="r"/>
                        </a:tabLst>
                      </a:pPr>
                      <a:endParaRPr lang="sr-Cyrl-RS" sz="11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tabLst>
                          <a:tab pos="2971800" algn="ctr"/>
                          <a:tab pos="5943600" algn="r"/>
                        </a:tabLst>
                      </a:pPr>
                      <a:r>
                        <a:rPr lang="mk"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Зелен</a:t>
                      </a:r>
                      <a:r>
                        <a:rPr lang="en-US"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r>
                        <a:rPr lang="mk"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пат</a:t>
                      </a:r>
                    </a:p>
                    <a:p>
                      <a:pPr>
                        <a:tabLst>
                          <a:tab pos="2971800" algn="ctr"/>
                          <a:tab pos="5943600" algn="r"/>
                        </a:tabLst>
                      </a:pPr>
                      <a:r>
                        <a:rPr lang="mk"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Партнерство за зелен</a:t>
                      </a:r>
                      <a:r>
                        <a:rPr lang="mk-MK"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и</a:t>
                      </a:r>
                      <a:r>
                        <a:rPr lang="mk"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бизниси</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lgn="r">
                        <a:tabLst>
                          <a:tab pos="2971800" algn="ctr"/>
                          <a:tab pos="5943600" algn="r"/>
                        </a:tabLst>
                      </a:pPr>
                      <a:r>
                        <a:rPr lang="mk"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Еразмус+</a:t>
                      </a:r>
                    </a:p>
                    <a:p>
                      <a:pPr algn="r">
                        <a:tabLst>
                          <a:tab pos="2971800" algn="ctr"/>
                          <a:tab pos="5943600" algn="r"/>
                        </a:tabLst>
                      </a:pPr>
                      <a:r>
                        <a:rPr lang="mk"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KA210-ADU - Мали партнерства во образование за возрасни</a:t>
                      </a:r>
                      <a:endParaRPr lang="en-U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p>
                      <a:pPr algn="r">
                        <a:tabLst>
                          <a:tab pos="2971800" algn="ctr"/>
                          <a:tab pos="5943600" algn="r"/>
                        </a:tabLst>
                      </a:pPr>
                      <a:r>
                        <a:rPr lang="mk"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Проект 2023-2- RS01-KA210-ADU-000184311</a:t>
                      </a:r>
                      <a:endParaRPr lang="sr-Cyrl-R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extLst>
                  <a:ext uri="{0D108BD9-81ED-4DB2-BD59-A6C34878D82A}">
                    <a16:rowId xmlns:a16="http://schemas.microsoft.com/office/drawing/2014/main" val="3136574012"/>
                  </a:ext>
                </a:extLst>
              </a:tr>
            </a:tbl>
          </a:graphicData>
        </a:graphic>
      </p:graphicFrame>
      <p:pic>
        <p:nvPicPr>
          <p:cNvPr id="1028" name="Picture 1" descr="A green leaf and a power cord&#10;&#10;Description automatically generated">
            <a:extLst>
              <a:ext uri="{FF2B5EF4-FFF2-40B4-BE49-F238E27FC236}">
                <a16:creationId xmlns:a16="http://schemas.microsoft.com/office/drawing/2014/main" id="{12BA15E4-BC89-5362-F6CC-35B77FEDE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235"/>
          <a:stretch>
            <a:fillRect/>
          </a:stretch>
        </p:blipFill>
        <p:spPr bwMode="auto">
          <a:xfrm>
            <a:off x="625474" y="550099"/>
            <a:ext cx="1314450" cy="10484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99289639" descr="A logo of a company&#10;&#10;Description automatically generated">
            <a:extLst>
              <a:ext uri="{FF2B5EF4-FFF2-40B4-BE49-F238E27FC236}">
                <a16:creationId xmlns:a16="http://schemas.microsoft.com/office/drawing/2014/main" id="{B1C98406-75E3-DB5B-EF3F-8CB7374D8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2" y="5977153"/>
            <a:ext cx="609650"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97281250" descr="A blue text on a white background&#10;&#10;Description automatically generated">
            <a:extLst>
              <a:ext uri="{FF2B5EF4-FFF2-40B4-BE49-F238E27FC236}">
                <a16:creationId xmlns:a16="http://schemas.microsoft.com/office/drawing/2014/main" id="{B8A490E3-8AB1-2CFE-5432-C188CE4E9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864" y="5968033"/>
            <a:ext cx="2213891"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900E5B85-C790-C1C2-2BD7-723769F6B3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2708" y="5930000"/>
            <a:ext cx="769879" cy="666317"/>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a16="http://schemas.microsoft.com/office/drawing/2014/main" id="{29B5BC07-0D48-79C3-375F-2F2B7BB97090}"/>
              </a:ext>
            </a:extLst>
          </p:cNvPr>
          <p:cNvGraphicFramePr>
            <a:graphicFrameLocks noGrp="1"/>
          </p:cNvGraphicFramePr>
          <p:nvPr/>
        </p:nvGraphicFramePr>
        <p:xfrm>
          <a:off x="467583" y="5062086"/>
          <a:ext cx="11405556" cy="731520"/>
        </p:xfrm>
        <a:graphic>
          <a:graphicData uri="http://schemas.openxmlformats.org/drawingml/2006/table">
            <a:tbl>
              <a:tblPr firstRow="1" firstCol="1" bandRow="1"/>
              <a:tblGrid>
                <a:gridCol w="11405556">
                  <a:extLst>
                    <a:ext uri="{9D8B030D-6E8A-4147-A177-3AD203B41FA5}">
                      <a16:colId xmlns:a16="http://schemas.microsoft.com/office/drawing/2014/main" val="3807207268"/>
                    </a:ext>
                  </a:extLst>
                </a:gridCol>
              </a:tblGrid>
              <a:tr h="0">
                <a:tc>
                  <a:txBody>
                    <a:bodyPr/>
                    <a:lstStyle/>
                    <a:p>
                      <a:pPr algn="just"/>
                      <a:r>
                        <a:rPr lang="mk" sz="1600" b="1" kern="100" dirty="0">
                          <a:effectLst/>
                          <a:latin typeface="Calibri" panose="020F0502020204030204" pitchFamily="34" charset="0"/>
                          <a:ea typeface="Times New Roman" panose="02020603050405020304" pitchFamily="18" charset="0"/>
                          <a:cs typeface="Calibri" panose="020F0502020204030204" pitchFamily="34" charset="0"/>
                        </a:rPr>
                        <a:t>Одрекување од одговорност: </a:t>
                      </a:r>
                      <a:r>
                        <a:rPr lang="mk" sz="1600" kern="100" dirty="0">
                          <a:effectLst/>
                          <a:latin typeface="Calibri" panose="020F0502020204030204" pitchFamily="34" charset="0"/>
                          <a:ea typeface="Times New Roman" panose="02020603050405020304" pitchFamily="18" charset="0"/>
                          <a:cs typeface="Calibri" panose="020F0502020204030204" pitchFamily="34" charset="0"/>
                        </a:rPr>
                        <a:t>Финансирано од Европската Унија. Изразените ставови се исклучиво ставови на авторот и не ги одразуваат нужно ставовите на Европската Унија или на Фондацијата Темпус. Под никакви околности Европската Унија или давателот на грантот не можат да бидат одговорни за нивната содржина.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806046097"/>
                  </a:ext>
                </a:extLst>
              </a:tr>
            </a:tbl>
          </a:graphicData>
        </a:graphic>
      </p:graphicFrame>
      <p:sp>
        <p:nvSpPr>
          <p:cNvPr id="3" name="TextBox 2">
            <a:extLst>
              <a:ext uri="{FF2B5EF4-FFF2-40B4-BE49-F238E27FC236}">
                <a16:creationId xmlns:a16="http://schemas.microsoft.com/office/drawing/2014/main" id="{069DFE73-AB89-B6B8-8A1C-C1F2FA29928D}"/>
              </a:ext>
            </a:extLst>
          </p:cNvPr>
          <p:cNvSpPr txBox="1"/>
          <p:nvPr/>
        </p:nvSpPr>
        <p:spPr>
          <a:xfrm>
            <a:off x="393222" y="2615248"/>
            <a:ext cx="11405556" cy="2446838"/>
          </a:xfrm>
          <a:prstGeom prst="rect">
            <a:avLst/>
          </a:prstGeom>
          <a:noFill/>
          <a:ln>
            <a:noFill/>
          </a:ln>
        </p:spPr>
        <p:txBody>
          <a:bodyPr wrap="square" rtlCol="0" anchor="ctr" anchorCtr="0">
            <a:noAutofit/>
          </a:bodyPr>
          <a:lstStyle/>
          <a:p>
            <a:pPr algn="ctr">
              <a:lnSpc>
                <a:spcPct val="150000"/>
              </a:lnSpc>
            </a:pPr>
            <a:r>
              <a:rPr lang="mk" sz="2800" b="1" dirty="0">
                <a:solidFill>
                  <a:srgbClr val="008000"/>
                </a:solidFill>
              </a:rPr>
              <a:t>МЕЃУНАРОДНА ОБУКА НА ОБУЧУВАЧИ ЗА </a:t>
            </a:r>
            <a:r>
              <a:rPr lang="mk-MK" sz="2800" b="1" dirty="0">
                <a:solidFill>
                  <a:srgbClr val="008000"/>
                </a:solidFill>
              </a:rPr>
              <a:t>ОЗЕЛЕНУВАЊЕ НА </a:t>
            </a:r>
            <a:r>
              <a:rPr lang="mk" sz="2800" b="1" dirty="0">
                <a:solidFill>
                  <a:srgbClr val="008000"/>
                </a:solidFill>
              </a:rPr>
              <a:t>БИЗНИСИТЕ Тридневна обука/работилница „Обука на обучувачи“</a:t>
            </a:r>
            <a:endParaRPr lang="en-GB" sz="2800" b="1" dirty="0">
              <a:solidFill>
                <a:srgbClr val="008000"/>
              </a:solidFill>
            </a:endParaRPr>
          </a:p>
          <a:p>
            <a:pPr algn="ctr">
              <a:lnSpc>
                <a:spcPct val="150000"/>
              </a:lnSpc>
            </a:pPr>
            <a:r>
              <a:rPr lang="mk" sz="2800" b="1" dirty="0">
                <a:solidFill>
                  <a:srgbClr val="008000"/>
                </a:solidFill>
              </a:rPr>
              <a:t>Прв ден</a:t>
            </a:r>
            <a:endParaRPr lang="ru-RU" sz="2800" b="1" dirty="0">
              <a:solidFill>
                <a:srgbClr val="008000"/>
              </a:solidFill>
            </a:endParaRPr>
          </a:p>
        </p:txBody>
      </p:sp>
      <p:graphicFrame>
        <p:nvGraphicFramePr>
          <p:cNvPr id="4" name="Table 3">
            <a:extLst>
              <a:ext uri="{FF2B5EF4-FFF2-40B4-BE49-F238E27FC236}">
                <a16:creationId xmlns:a16="http://schemas.microsoft.com/office/drawing/2014/main" id="{FBCBB93C-4C1F-3946-AD8A-1B410438F884}"/>
              </a:ext>
            </a:extLst>
          </p:cNvPr>
          <p:cNvGraphicFramePr>
            <a:graphicFrameLocks noGrp="1"/>
          </p:cNvGraphicFramePr>
          <p:nvPr>
            <p:extLst>
              <p:ext uri="{D42A27DB-BD31-4B8C-83A1-F6EECF244321}">
                <p14:modId xmlns:p14="http://schemas.microsoft.com/office/powerpoint/2010/main" val="1889294988"/>
              </p:ext>
            </p:extLst>
          </p:nvPr>
        </p:nvGraphicFramePr>
        <p:xfrm>
          <a:off x="510376" y="1953254"/>
          <a:ext cx="11377027" cy="731520"/>
        </p:xfrm>
        <a:graphic>
          <a:graphicData uri="http://schemas.openxmlformats.org/drawingml/2006/table">
            <a:tbl>
              <a:tblPr firstRow="1" firstCol="1" bandRow="1"/>
              <a:tblGrid>
                <a:gridCol w="4375071">
                  <a:extLst>
                    <a:ext uri="{9D8B030D-6E8A-4147-A177-3AD203B41FA5}">
                      <a16:colId xmlns:a16="http://schemas.microsoft.com/office/drawing/2014/main" val="3222544936"/>
                    </a:ext>
                  </a:extLst>
                </a:gridCol>
                <a:gridCol w="2625734">
                  <a:extLst>
                    <a:ext uri="{9D8B030D-6E8A-4147-A177-3AD203B41FA5}">
                      <a16:colId xmlns:a16="http://schemas.microsoft.com/office/drawing/2014/main" val="2492690819"/>
                    </a:ext>
                  </a:extLst>
                </a:gridCol>
                <a:gridCol w="4376222">
                  <a:extLst>
                    <a:ext uri="{9D8B030D-6E8A-4147-A177-3AD203B41FA5}">
                      <a16:colId xmlns:a16="http://schemas.microsoft.com/office/drawing/2014/main" val="3324569411"/>
                    </a:ext>
                  </a:extLst>
                </a:gridCol>
              </a:tblGrid>
              <a:tr h="474148">
                <a:tc>
                  <a:txBody>
                    <a:bodyPr/>
                    <a:lstStyle/>
                    <a:p>
                      <a:pPr algn="ctr"/>
                      <a:r>
                        <a:rPr lang="mk"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ОЗЕЛЕНЕТЕ ГО ВАШИОТ БИЗНИС!</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GO GREEN</a:t>
                      </a:r>
                      <a:r>
                        <a:rPr lang="mk"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ОЗЕЛЕНИ СВОЈЕ ПОСЛОВАЊЕ!</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5143308"/>
                  </a:ext>
                </a:extLst>
              </a:tr>
            </a:tbl>
          </a:graphicData>
        </a:graphic>
      </p:graphicFrame>
      <p:pic>
        <p:nvPicPr>
          <p:cNvPr id="5" name="Picture 4">
            <a:extLst>
              <a:ext uri="{FF2B5EF4-FFF2-40B4-BE49-F238E27FC236}">
                <a16:creationId xmlns:a16="http://schemas.microsoft.com/office/drawing/2014/main" id="{27F82F7B-A6DA-4722-BB73-50EBAA9906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38421" y="6107516"/>
            <a:ext cx="1948815" cy="387350"/>
          </a:xfrm>
          <a:prstGeom prst="rect">
            <a:avLst/>
          </a:prstGeom>
          <a:noFill/>
        </p:spPr>
      </p:pic>
    </p:spTree>
    <p:extLst>
      <p:ext uri="{BB962C8B-B14F-4D97-AF65-F5344CB8AC3E}">
        <p14:creationId xmlns:p14="http://schemas.microsoft.com/office/powerpoint/2010/main" val="333158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Процеси и активности за позеленување на бизнисот</a:t>
                      </a:r>
                      <a:r>
                        <a:rPr lang="mk" sz="2000" dirty="0">
                          <a:solidFill>
                            <a:schemeClr val="tx1"/>
                          </a:solidFill>
                        </a:rPr>
                        <a:t> </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35692612-5F23-4DA2-17F2-BB99519159DC}"/>
              </a:ext>
            </a:extLst>
          </p:cNvPr>
          <p:cNvGraphicFramePr>
            <a:graphicFrameLocks noGrp="1"/>
          </p:cNvGraphicFramePr>
          <p:nvPr/>
        </p:nvGraphicFramePr>
        <p:xfrm>
          <a:off x="273269" y="670265"/>
          <a:ext cx="11655972" cy="6096000"/>
        </p:xfrm>
        <a:graphic>
          <a:graphicData uri="http://schemas.openxmlformats.org/drawingml/2006/table">
            <a:tbl>
              <a:tblPr firstRow="1" firstCol="1" bandRow="1"/>
              <a:tblGrid>
                <a:gridCol w="3166617">
                  <a:extLst>
                    <a:ext uri="{9D8B030D-6E8A-4147-A177-3AD203B41FA5}">
                      <a16:colId xmlns:a16="http://schemas.microsoft.com/office/drawing/2014/main" val="1664076394"/>
                    </a:ext>
                  </a:extLst>
                </a:gridCol>
                <a:gridCol w="315685">
                  <a:extLst>
                    <a:ext uri="{9D8B030D-6E8A-4147-A177-3AD203B41FA5}">
                      <a16:colId xmlns:a16="http://schemas.microsoft.com/office/drawing/2014/main" val="4146078848"/>
                    </a:ext>
                  </a:extLst>
                </a:gridCol>
                <a:gridCol w="8173670">
                  <a:extLst>
                    <a:ext uri="{9D8B030D-6E8A-4147-A177-3AD203B41FA5}">
                      <a16:colId xmlns:a16="http://schemas.microsoft.com/office/drawing/2014/main" val="3876777618"/>
                    </a:ext>
                  </a:extLst>
                </a:gridCol>
              </a:tblGrid>
              <a:tr h="300092">
                <a:tc>
                  <a:txBody>
                    <a:bodyPr/>
                    <a:lstStyle/>
                    <a:p>
                      <a:pPr algn="ctr"/>
                      <a:r>
                        <a:rPr lang="mk" sz="2000" b="1" kern="100" dirty="0">
                          <a:solidFill>
                            <a:srgbClr val="000000"/>
                          </a:solidFill>
                          <a:effectLst/>
                          <a:highlight>
                            <a:srgbClr val="9BBB59"/>
                          </a:highlight>
                          <a:latin typeface="Calibri" panose="020F0502020204030204" pitchFamily="34" charset="0"/>
                          <a:ea typeface="Times New Roman" panose="02020603050405020304" pitchFamily="18" charset="0"/>
                          <a:cs typeface="Calibri" panose="020F0502020204030204" pitchFamily="34" charset="0"/>
                        </a:rPr>
                        <a:t>Процеси на озеленување</a:t>
                      </a:r>
                      <a:endParaRPr lang="en-US" sz="2000" kern="100" dirty="0">
                        <a:effectLst/>
                        <a:highlight>
                          <a:srgbClr val="9BBB59"/>
                        </a:highligh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r>
                        <a:rPr lang="mk" sz="16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p>
                      <a:r>
                        <a:rPr lang="mk" sz="16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r>
                        <a:rPr lang="mk" sz="2000" b="1" kern="100" dirty="0">
                          <a:solidFill>
                            <a:srgbClr val="000000"/>
                          </a:solidFill>
                          <a:effectLst/>
                          <a:highlight>
                            <a:srgbClr val="C2D69B"/>
                          </a:highlight>
                          <a:latin typeface="Calibri" panose="020F0502020204030204" pitchFamily="34" charset="0"/>
                          <a:ea typeface="Times New Roman" panose="02020603050405020304" pitchFamily="18" charset="0"/>
                          <a:cs typeface="Calibri" panose="020F0502020204030204" pitchFamily="34" charset="0"/>
                        </a:rPr>
                        <a:t>Активности</a:t>
                      </a:r>
                      <a:endParaRPr lang="en-US" sz="2000" kern="100" dirty="0">
                        <a:effectLst/>
                        <a:highlight>
                          <a:srgbClr val="C2D69B"/>
                        </a:highligh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3396477467"/>
                  </a:ext>
                </a:extLst>
              </a:tr>
              <a:tr h="750231">
                <a:tc>
                  <a:txBody>
                    <a:bodyPr/>
                    <a:lstStyle/>
                    <a:p>
                      <a:pPr algn="just"/>
                      <a:r>
                        <a:rPr lang="mk" sz="2000" kern="100" dirty="0">
                          <a:effectLst/>
                          <a:latin typeface="Calibri" panose="020F0502020204030204" pitchFamily="34" charset="0"/>
                          <a:ea typeface="Times New Roman" panose="02020603050405020304" pitchFamily="18" charset="0"/>
                          <a:cs typeface="Calibri" panose="020F0502020204030204" pitchFamily="34" charset="0"/>
                        </a:rPr>
                        <a:t>Рециклирање и намалување на отпадот</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mk"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Намалување на отпадот</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Повторна употреба на отпад</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Сепарација на отпад</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Рециклирање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Отстранете го отпадот соодветно</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930127"/>
                  </a:ext>
                </a:extLst>
              </a:tr>
              <a:tr h="600185">
                <a:tc>
                  <a:txBody>
                    <a:bodyPr/>
                    <a:lstStyle/>
                    <a:p>
                      <a:pPr algn="just"/>
                      <a:r>
                        <a:rPr lang="mk" sz="2000" kern="100" dirty="0">
                          <a:effectLst/>
                          <a:latin typeface="Calibri" panose="020F0502020204030204" pitchFamily="34" charset="0"/>
                          <a:ea typeface="Times New Roman" panose="02020603050405020304" pitchFamily="18" charset="0"/>
                          <a:cs typeface="Calibri" panose="020F0502020204030204" pitchFamily="34" charset="0"/>
                        </a:rPr>
                        <a:t>Заштеда на енергија и вода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mk"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Заштеда на топлина и електрична енергија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на енергетски ефикасна опрема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Намалување на потрошувачката на вода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Користење на обновлива енергија и извори на вода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7888976"/>
                  </a:ext>
                </a:extLst>
              </a:tr>
              <a:tr h="750231">
                <a:tc>
                  <a:txBody>
                    <a:bodyPr/>
                    <a:lstStyle/>
                    <a:p>
                      <a:pPr algn="just"/>
                      <a:r>
                        <a:rPr lang="mk" sz="2000" kern="100" dirty="0">
                          <a:effectLst/>
                          <a:latin typeface="Calibri" panose="020F0502020204030204" pitchFamily="34" charset="0"/>
                          <a:ea typeface="Times New Roman" panose="02020603050405020304" pitchFamily="18" charset="0"/>
                          <a:cs typeface="Calibri" panose="020F0502020204030204" pitchFamily="34" charset="0"/>
                        </a:rPr>
                        <a:t>Превенција од загадување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mk"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на опрема со ниски емисии на загадувачи</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на биоразградливи материјали во производството</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на еколошки хемикалии во производството или замена на токсични и опасни суровини со помалку токсични алтернативи</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3441132"/>
                  </a:ext>
                </a:extLst>
              </a:tr>
              <a:tr h="750231">
                <a:tc>
                  <a:txBody>
                    <a:bodyPr/>
                    <a:lstStyle/>
                    <a:p>
                      <a:pPr algn="just"/>
                      <a:r>
                        <a:rPr lang="mk" sz="2000" kern="100" dirty="0">
                          <a:effectLst/>
                          <a:latin typeface="Calibri" panose="020F0502020204030204" pitchFamily="34" charset="0"/>
                          <a:ea typeface="Times New Roman" panose="02020603050405020304" pitchFamily="18" charset="0"/>
                          <a:cs typeface="Calibri" panose="020F0502020204030204" pitchFamily="34" charset="0"/>
                        </a:rPr>
                        <a:t>Зелена дистрибуција (пакување и одржлив транспорт)</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mk"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на обновливи или рециклирачки материјали за пакување</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Локален/прекуграничен транспорт (до 150 км)</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Избор на оптимални транспортни рути</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Употреба на најмалку загадувачките средства за транспорт</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2536449"/>
                  </a:ext>
                </a:extLst>
              </a:tr>
              <a:tr h="1200369">
                <a:tc>
                  <a:txBody>
                    <a:bodyPr/>
                    <a:lstStyle/>
                    <a:p>
                      <a:pPr algn="just"/>
                      <a:r>
                        <a:rPr lang="mk" sz="2000" kern="100" dirty="0">
                          <a:effectLst/>
                          <a:latin typeface="Calibri" panose="020F0502020204030204" pitchFamily="34" charset="0"/>
                          <a:ea typeface="Times New Roman" panose="02020603050405020304" pitchFamily="18" charset="0"/>
                          <a:cs typeface="Calibri" panose="020F0502020204030204" pitchFamily="34" charset="0"/>
                        </a:rPr>
                        <a:t>Зелени набавки и зелени финансиски инструменти</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mk" sz="16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600" kern="10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Набавка на еколошки материјали/суровини (рециклирани, половни, органски, природни, биоразградливи итн.)</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Набавка на локално достапни материјали/материјали или производи</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Набавка на материјали/суровини во контејнери и палети за повеќекратна употреба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1600" kern="100" dirty="0">
                          <a:effectLst/>
                          <a:latin typeface="Calibri" panose="020F0502020204030204" pitchFamily="34" charset="0"/>
                          <a:ea typeface="Times New Roman" panose="02020603050405020304" pitchFamily="18" charset="0"/>
                          <a:cs typeface="Calibri" panose="020F0502020204030204" pitchFamily="34" charset="0"/>
                        </a:rPr>
                        <a:t>Користење на зелени финансиски инструменти (субвенции, заеми итн.) за подобрување на конкурентноста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7521" marR="67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3150222"/>
                  </a:ext>
                </a:extLst>
              </a:tr>
            </a:tbl>
          </a:graphicData>
        </a:graphic>
      </p:graphicFrame>
    </p:spTree>
    <p:extLst>
      <p:ext uri="{BB962C8B-B14F-4D97-AF65-F5344CB8AC3E}">
        <p14:creationId xmlns:p14="http://schemas.microsoft.com/office/powerpoint/2010/main" val="377282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C6730FA-565A-A305-9EB7-280FACB41B2F}"/>
              </a:ext>
            </a:extLst>
          </p:cNvPr>
          <p:cNvGraphicFramePr>
            <a:graphicFrameLocks noGrp="1"/>
          </p:cNvGraphicFramePr>
          <p:nvPr>
            <p:extLst>
              <p:ext uri="{D42A27DB-BD31-4B8C-83A1-F6EECF244321}">
                <p14:modId xmlns:p14="http://schemas.microsoft.com/office/powerpoint/2010/main" val="2520268107"/>
              </p:ext>
            </p:extLst>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noProof="0" dirty="0">
                          <a:solidFill>
                            <a:srgbClr val="00B050"/>
                          </a:solidFill>
                        </a:rPr>
                        <a:t>Правна и стратешка рамка за зелено работење</a:t>
                      </a:r>
                      <a:endParaRPr lang="sr-Cyrl-RS" sz="24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TextBox 2">
            <a:extLst>
              <a:ext uri="{FF2B5EF4-FFF2-40B4-BE49-F238E27FC236}">
                <a16:creationId xmlns:a16="http://schemas.microsoft.com/office/drawing/2014/main" id="{E46A9766-5A0A-E617-4B82-9E94B0135F5A}"/>
              </a:ext>
            </a:extLst>
          </p:cNvPr>
          <p:cNvSpPr txBox="1"/>
          <p:nvPr/>
        </p:nvSpPr>
        <p:spPr>
          <a:xfrm>
            <a:off x="339159" y="1771232"/>
            <a:ext cx="7378843" cy="3785652"/>
          </a:xfrm>
          <a:prstGeom prst="rect">
            <a:avLst/>
          </a:prstGeom>
          <a:noFill/>
        </p:spPr>
        <p:txBody>
          <a:bodyPr wrap="square">
            <a:spAutoFit/>
          </a:bodyPr>
          <a:lstStyle/>
          <a:p>
            <a:pPr marL="342900" indent="-342900" algn="just">
              <a:buFont typeface="Arial" panose="020B0604020202020204" pitchFamily="34" charset="0"/>
              <a:buChar char="•"/>
            </a:pPr>
            <a:r>
              <a:rPr lang="mk" sz="2400" dirty="0"/>
              <a:t>Агенда за одржлив развој 2030</a:t>
            </a:r>
          </a:p>
          <a:p>
            <a:pPr marL="342900" indent="-342900" algn="just">
              <a:buFont typeface="Arial" panose="020B0604020202020204" pitchFamily="34" charset="0"/>
              <a:buChar char="•"/>
            </a:pPr>
            <a:r>
              <a:rPr lang="mk" sz="2400" dirty="0"/>
              <a:t>Европскиот зелен договор</a:t>
            </a:r>
          </a:p>
          <a:p>
            <a:pPr marL="342900" indent="-342900" algn="just">
              <a:buFont typeface="Arial" panose="020B0604020202020204" pitchFamily="34" charset="0"/>
              <a:buChar char="•"/>
            </a:pPr>
            <a:r>
              <a:rPr lang="mk" sz="2400" dirty="0"/>
              <a:t>Зелена агенда за Западен Балкан</a:t>
            </a:r>
          </a:p>
          <a:p>
            <a:pPr marL="342900" indent="-342900" algn="just">
              <a:buFont typeface="Arial" panose="020B0604020202020204" pitchFamily="34" charset="0"/>
              <a:buChar char="•"/>
            </a:pPr>
            <a:r>
              <a:rPr lang="mk" sz="2400" dirty="0"/>
              <a:t>Национални прописи (Закон за климатски промени, Закон за користење на обновливи извори на енергија, Закон за управување со отпад, Закон за јавни набавки итн.)</a:t>
            </a:r>
          </a:p>
          <a:p>
            <a:pPr marL="342900" indent="-342900" algn="just">
              <a:buFont typeface="Arial" panose="020B0604020202020204" pitchFamily="34" charset="0"/>
              <a:buChar char="•"/>
            </a:pPr>
            <a:r>
              <a:rPr lang="mk" sz="2400" dirty="0"/>
              <a:t>Национални стратегии, програми и планови во врска со еколошката намена на бизнисот, циркуларната економија итн.</a:t>
            </a:r>
          </a:p>
        </p:txBody>
      </p:sp>
      <p:grpSp>
        <p:nvGrpSpPr>
          <p:cNvPr id="4" name="Group 3">
            <a:extLst>
              <a:ext uri="{FF2B5EF4-FFF2-40B4-BE49-F238E27FC236}">
                <a16:creationId xmlns:a16="http://schemas.microsoft.com/office/drawing/2014/main" id="{54BB7319-305D-6FC3-DE23-507AB9692C49}"/>
              </a:ext>
            </a:extLst>
          </p:cNvPr>
          <p:cNvGrpSpPr/>
          <p:nvPr/>
        </p:nvGrpSpPr>
        <p:grpSpPr>
          <a:xfrm>
            <a:off x="7815943" y="887574"/>
            <a:ext cx="4219171" cy="5621875"/>
            <a:chOff x="7815943" y="887574"/>
            <a:chExt cx="4219171" cy="5621875"/>
          </a:xfrm>
        </p:grpSpPr>
        <p:grpSp>
          <p:nvGrpSpPr>
            <p:cNvPr id="5" name="Group 4">
              <a:extLst>
                <a:ext uri="{FF2B5EF4-FFF2-40B4-BE49-F238E27FC236}">
                  <a16:creationId xmlns:a16="http://schemas.microsoft.com/office/drawing/2014/main" id="{C3DBDDB9-F27C-21AC-0E2B-390C819406EB}"/>
                </a:ext>
              </a:extLst>
            </p:cNvPr>
            <p:cNvGrpSpPr/>
            <p:nvPr/>
          </p:nvGrpSpPr>
          <p:grpSpPr>
            <a:xfrm>
              <a:off x="7815943" y="887574"/>
              <a:ext cx="3747799" cy="5360825"/>
              <a:chOff x="617688" y="1487357"/>
              <a:chExt cx="2773211" cy="4453669"/>
            </a:xfrm>
          </p:grpSpPr>
          <p:grpSp>
            <p:nvGrpSpPr>
              <p:cNvPr id="7" name="Group 6">
                <a:extLst>
                  <a:ext uri="{FF2B5EF4-FFF2-40B4-BE49-F238E27FC236}">
                    <a16:creationId xmlns:a16="http://schemas.microsoft.com/office/drawing/2014/main" id="{3A3B2890-0A2A-3277-4CC4-21D8A91E955F}"/>
                  </a:ext>
                </a:extLst>
              </p:cNvPr>
              <p:cNvGrpSpPr/>
              <p:nvPr/>
            </p:nvGrpSpPr>
            <p:grpSpPr>
              <a:xfrm>
                <a:off x="617688" y="2112607"/>
                <a:ext cx="2353294" cy="2466591"/>
                <a:chOff x="617688" y="2112607"/>
                <a:chExt cx="2353294" cy="2466591"/>
              </a:xfrm>
            </p:grpSpPr>
            <p:sp>
              <p:nvSpPr>
                <p:cNvPr id="25" name="Teardrop 1">
                  <a:extLst>
                    <a:ext uri="{FF2B5EF4-FFF2-40B4-BE49-F238E27FC236}">
                      <a16:creationId xmlns:a16="http://schemas.microsoft.com/office/drawing/2014/main" id="{0681F89D-8433-9C08-B57C-2ACC09FDE3C3}"/>
                    </a:ext>
                  </a:extLst>
                </p:cNvPr>
                <p:cNvSpPr/>
                <p:nvPr/>
              </p:nvSpPr>
              <p:spPr>
                <a:xfrm rot="10342573">
                  <a:off x="617688" y="2112607"/>
                  <a:ext cx="2353294" cy="2466591"/>
                </a:xfrm>
                <a:custGeom>
                  <a:avLst/>
                  <a:gdLst>
                    <a:gd name="connsiteX0" fmla="*/ 0 w 1762919"/>
                    <a:gd name="connsiteY0" fmla="*/ 881460 h 1762919"/>
                    <a:gd name="connsiteX1" fmla="*/ 881460 w 1762919"/>
                    <a:gd name="connsiteY1" fmla="*/ 0 h 1762919"/>
                    <a:gd name="connsiteX2" fmla="*/ 1762919 w 1762919"/>
                    <a:gd name="connsiteY2" fmla="*/ 0 h 1762919"/>
                    <a:gd name="connsiteX3" fmla="*/ 1762919 w 1762919"/>
                    <a:gd name="connsiteY3" fmla="*/ 881460 h 1762919"/>
                    <a:gd name="connsiteX4" fmla="*/ 881459 w 1762919"/>
                    <a:gd name="connsiteY4" fmla="*/ 1762920 h 1762919"/>
                    <a:gd name="connsiteX5" fmla="*/ -1 w 1762919"/>
                    <a:gd name="connsiteY5" fmla="*/ 881460 h 1762919"/>
                    <a:gd name="connsiteX6" fmla="*/ 0 w 1762919"/>
                    <a:gd name="connsiteY6" fmla="*/ 881460 h 1762919"/>
                    <a:gd name="connsiteX0" fmla="*/ 1 w 1789335"/>
                    <a:gd name="connsiteY0" fmla="*/ 881460 h 1762920"/>
                    <a:gd name="connsiteX1" fmla="*/ 881461 w 1789335"/>
                    <a:gd name="connsiteY1" fmla="*/ 0 h 1762920"/>
                    <a:gd name="connsiteX2" fmla="*/ 1789335 w 1789335"/>
                    <a:gd name="connsiteY2" fmla="*/ 41976 h 1762920"/>
                    <a:gd name="connsiteX3" fmla="*/ 1762920 w 1789335"/>
                    <a:gd name="connsiteY3" fmla="*/ 881460 h 1762920"/>
                    <a:gd name="connsiteX4" fmla="*/ 881460 w 1789335"/>
                    <a:gd name="connsiteY4" fmla="*/ 1762920 h 1762920"/>
                    <a:gd name="connsiteX5" fmla="*/ 0 w 1789335"/>
                    <a:gd name="connsiteY5" fmla="*/ 881460 h 1762920"/>
                    <a:gd name="connsiteX6" fmla="*/ 1 w 1789335"/>
                    <a:gd name="connsiteY6" fmla="*/ 881460 h 1762920"/>
                    <a:gd name="connsiteX0" fmla="*/ 21660 w 1810994"/>
                    <a:gd name="connsiteY0" fmla="*/ 881460 h 2478094"/>
                    <a:gd name="connsiteX1" fmla="*/ 903120 w 1810994"/>
                    <a:gd name="connsiteY1" fmla="*/ 0 h 2478094"/>
                    <a:gd name="connsiteX2" fmla="*/ 1810994 w 1810994"/>
                    <a:gd name="connsiteY2" fmla="*/ 41976 h 2478094"/>
                    <a:gd name="connsiteX3" fmla="*/ 1784579 w 1810994"/>
                    <a:gd name="connsiteY3" fmla="*/ 881460 h 2478094"/>
                    <a:gd name="connsiteX4" fmla="*/ 358928 w 1810994"/>
                    <a:gd name="connsiteY4" fmla="*/ 2478094 h 2478094"/>
                    <a:gd name="connsiteX5" fmla="*/ 21659 w 1810994"/>
                    <a:gd name="connsiteY5" fmla="*/ 881460 h 2478094"/>
                    <a:gd name="connsiteX6" fmla="*/ 21660 w 1810994"/>
                    <a:gd name="connsiteY6" fmla="*/ 881460 h 2478094"/>
                    <a:gd name="connsiteX0" fmla="*/ 0 w 2351069"/>
                    <a:gd name="connsiteY0" fmla="*/ 1440528 h 2478094"/>
                    <a:gd name="connsiteX1" fmla="*/ 1443195 w 2351069"/>
                    <a:gd name="connsiteY1" fmla="*/ 0 h 2478094"/>
                    <a:gd name="connsiteX2" fmla="*/ 2351069 w 2351069"/>
                    <a:gd name="connsiteY2" fmla="*/ 41976 h 2478094"/>
                    <a:gd name="connsiteX3" fmla="*/ 2324654 w 2351069"/>
                    <a:gd name="connsiteY3" fmla="*/ 881460 h 2478094"/>
                    <a:gd name="connsiteX4" fmla="*/ 899003 w 2351069"/>
                    <a:gd name="connsiteY4" fmla="*/ 2478094 h 2478094"/>
                    <a:gd name="connsiteX5" fmla="*/ 561734 w 2351069"/>
                    <a:gd name="connsiteY5" fmla="*/ 881460 h 2478094"/>
                    <a:gd name="connsiteX6" fmla="*/ 0 w 2351069"/>
                    <a:gd name="connsiteY6" fmla="*/ 1440528 h 2478094"/>
                    <a:gd name="connsiteX0" fmla="*/ 545 w 2351614"/>
                    <a:gd name="connsiteY0" fmla="*/ 1440528 h 2478094"/>
                    <a:gd name="connsiteX1" fmla="*/ 1443740 w 2351614"/>
                    <a:gd name="connsiteY1" fmla="*/ 0 h 2478094"/>
                    <a:gd name="connsiteX2" fmla="*/ 2351614 w 2351614"/>
                    <a:gd name="connsiteY2" fmla="*/ 41976 h 2478094"/>
                    <a:gd name="connsiteX3" fmla="*/ 2325199 w 2351614"/>
                    <a:gd name="connsiteY3" fmla="*/ 881460 h 2478094"/>
                    <a:gd name="connsiteX4" fmla="*/ 899548 w 2351614"/>
                    <a:gd name="connsiteY4" fmla="*/ 2478094 h 2478094"/>
                    <a:gd name="connsiteX5" fmla="*/ 0 w 2351614"/>
                    <a:gd name="connsiteY5" fmla="*/ 1683907 h 2478094"/>
                    <a:gd name="connsiteX6" fmla="*/ 545 w 2351614"/>
                    <a:gd name="connsiteY6" fmla="*/ 1440528 h 2478094"/>
                    <a:gd name="connsiteX0" fmla="*/ 545 w 2351614"/>
                    <a:gd name="connsiteY0" fmla="*/ 1398552 h 2436118"/>
                    <a:gd name="connsiteX1" fmla="*/ 1321190 w 2351614"/>
                    <a:gd name="connsiteY1" fmla="*/ 825736 h 2436118"/>
                    <a:gd name="connsiteX2" fmla="*/ 2351614 w 2351614"/>
                    <a:gd name="connsiteY2" fmla="*/ 0 h 2436118"/>
                    <a:gd name="connsiteX3" fmla="*/ 2325199 w 2351614"/>
                    <a:gd name="connsiteY3" fmla="*/ 839484 h 2436118"/>
                    <a:gd name="connsiteX4" fmla="*/ 899548 w 2351614"/>
                    <a:gd name="connsiteY4" fmla="*/ 2436118 h 2436118"/>
                    <a:gd name="connsiteX5" fmla="*/ 0 w 2351614"/>
                    <a:gd name="connsiteY5" fmla="*/ 1641931 h 2436118"/>
                    <a:gd name="connsiteX6" fmla="*/ 545 w 2351614"/>
                    <a:gd name="connsiteY6" fmla="*/ 1398552 h 2436118"/>
                    <a:gd name="connsiteX0" fmla="*/ 545 w 2351614"/>
                    <a:gd name="connsiteY0" fmla="*/ 1398552 h 2436118"/>
                    <a:gd name="connsiteX1" fmla="*/ 1321190 w 2351614"/>
                    <a:gd name="connsiteY1" fmla="*/ 825736 h 2436118"/>
                    <a:gd name="connsiteX2" fmla="*/ 2351614 w 2351614"/>
                    <a:gd name="connsiteY2" fmla="*/ 0 h 2436118"/>
                    <a:gd name="connsiteX3" fmla="*/ 2325199 w 2351614"/>
                    <a:gd name="connsiteY3" fmla="*/ 839484 h 2436118"/>
                    <a:gd name="connsiteX4" fmla="*/ 899548 w 2351614"/>
                    <a:gd name="connsiteY4" fmla="*/ 2436118 h 2436118"/>
                    <a:gd name="connsiteX5" fmla="*/ 0 w 2351614"/>
                    <a:gd name="connsiteY5" fmla="*/ 1641931 h 2436118"/>
                    <a:gd name="connsiteX6" fmla="*/ 545 w 2351614"/>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362963 w 2389378"/>
                    <a:gd name="connsiteY3" fmla="*/ 839484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78475"/>
                    <a:gd name="connsiteY0" fmla="*/ 1412825 h 2450391"/>
                    <a:gd name="connsiteX1" fmla="*/ 1358954 w 2378475"/>
                    <a:gd name="connsiteY1" fmla="*/ 840009 h 2450391"/>
                    <a:gd name="connsiteX2" fmla="*/ 2378475 w 2378475"/>
                    <a:gd name="connsiteY2" fmla="*/ 0 h 2450391"/>
                    <a:gd name="connsiteX3" fmla="*/ 2210672 w 2378475"/>
                    <a:gd name="connsiteY3" fmla="*/ 794933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10672 w 2378475"/>
                    <a:gd name="connsiteY3" fmla="*/ 794933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5647 w 2345813"/>
                    <a:gd name="connsiteY0" fmla="*/ 1412825 h 2458692"/>
                    <a:gd name="connsiteX1" fmla="*/ 1326292 w 2345813"/>
                    <a:gd name="connsiteY1" fmla="*/ 840009 h 2458692"/>
                    <a:gd name="connsiteX2" fmla="*/ 2345813 w 2345813"/>
                    <a:gd name="connsiteY2" fmla="*/ 0 h 2458692"/>
                    <a:gd name="connsiteX3" fmla="*/ 2209480 w 2345813"/>
                    <a:gd name="connsiteY3" fmla="*/ 799145 h 2458692"/>
                    <a:gd name="connsiteX4" fmla="*/ 904650 w 2345813"/>
                    <a:gd name="connsiteY4" fmla="*/ 2450391 h 2458692"/>
                    <a:gd name="connsiteX5" fmla="*/ 5647 w 2345813"/>
                    <a:gd name="connsiteY5" fmla="*/ 1412825 h 2458692"/>
                    <a:gd name="connsiteX0" fmla="*/ 13252 w 2353418"/>
                    <a:gd name="connsiteY0" fmla="*/ 1412825 h 2466096"/>
                    <a:gd name="connsiteX1" fmla="*/ 1333897 w 2353418"/>
                    <a:gd name="connsiteY1" fmla="*/ 840009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333897 w 2353418"/>
                    <a:gd name="connsiteY1" fmla="*/ 840009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541623 w 2353254"/>
                    <a:gd name="connsiteY1" fmla="*/ 921125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541623 w 2353254"/>
                    <a:gd name="connsiteY1" fmla="*/ 921125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367334 w 2353254"/>
                    <a:gd name="connsiteY1" fmla="*/ 780440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3582 w 2353254"/>
                    <a:gd name="connsiteY1" fmla="*/ 743123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3582 w 2353254"/>
                    <a:gd name="connsiteY1" fmla="*/ 743123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0213 w 2353254"/>
                    <a:gd name="connsiteY1" fmla="*/ 76829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101 w 2353294"/>
                    <a:gd name="connsiteY0" fmla="*/ 1412825 h 2466591"/>
                    <a:gd name="connsiteX1" fmla="*/ 1420226 w 2353294"/>
                    <a:gd name="connsiteY1" fmla="*/ 768299 h 2466591"/>
                    <a:gd name="connsiteX2" fmla="*/ 2353267 w 2353294"/>
                    <a:gd name="connsiteY2" fmla="*/ 0 h 2466591"/>
                    <a:gd name="connsiteX3" fmla="*/ 2216934 w 2353294"/>
                    <a:gd name="connsiteY3" fmla="*/ 799145 h 2466591"/>
                    <a:gd name="connsiteX4" fmla="*/ 911261 w 2353294"/>
                    <a:gd name="connsiteY4" fmla="*/ 2456684 h 2466591"/>
                    <a:gd name="connsiteX5" fmla="*/ 13101 w 2353294"/>
                    <a:gd name="connsiteY5" fmla="*/ 1412825 h 24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294" h="2466591">
                      <a:moveTo>
                        <a:pt x="13101" y="1412825"/>
                      </a:moveTo>
                      <a:cubicBezTo>
                        <a:pt x="178856" y="702337"/>
                        <a:pt x="994960" y="979833"/>
                        <a:pt x="1420226" y="768299"/>
                      </a:cubicBezTo>
                      <a:cubicBezTo>
                        <a:pt x="1893478" y="544593"/>
                        <a:pt x="2136825" y="219641"/>
                        <a:pt x="2353267" y="0"/>
                      </a:cubicBezTo>
                      <a:cubicBezTo>
                        <a:pt x="2355001" y="185139"/>
                        <a:pt x="2274421" y="506612"/>
                        <a:pt x="2216934" y="799145"/>
                      </a:cubicBezTo>
                      <a:cubicBezTo>
                        <a:pt x="1969494" y="1842252"/>
                        <a:pt x="1402291" y="2425215"/>
                        <a:pt x="911261" y="2456684"/>
                      </a:cubicBezTo>
                      <a:cubicBezTo>
                        <a:pt x="553618" y="2534631"/>
                        <a:pt x="-100632" y="2149496"/>
                        <a:pt x="13101" y="1412825"/>
                      </a:cubicBezTo>
                      <a:close/>
                    </a:path>
                  </a:pathLst>
                </a:custGeom>
                <a:gradFill>
                  <a:gsLst>
                    <a:gs pos="0">
                      <a:srgbClr val="329A2A">
                        <a:lumMod val="75000"/>
                      </a:srgbClr>
                    </a:gs>
                    <a:gs pos="100000">
                      <a:srgbClr val="92D050"/>
                    </a:gs>
                  </a:gsLst>
                  <a:lin ang="54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6" name="Rectangle 3">
                  <a:extLst>
                    <a:ext uri="{FF2B5EF4-FFF2-40B4-BE49-F238E27FC236}">
                      <a16:creationId xmlns:a16="http://schemas.microsoft.com/office/drawing/2014/main" id="{19E7154B-5B8B-F106-E81D-E88A587FDEE1}"/>
                    </a:ext>
                  </a:extLst>
                </p:cNvPr>
                <p:cNvSpPr/>
                <p:nvPr/>
              </p:nvSpPr>
              <p:spPr>
                <a:xfrm>
                  <a:off x="1467678" y="2330058"/>
                  <a:ext cx="1307918" cy="1110185"/>
                </a:xfrm>
                <a:custGeom>
                  <a:avLst/>
                  <a:gdLst>
                    <a:gd name="connsiteX0" fmla="*/ 0 w 1371600"/>
                    <a:gd name="connsiteY0" fmla="*/ 0 h 1219200"/>
                    <a:gd name="connsiteX1" fmla="*/ 1371600 w 1371600"/>
                    <a:gd name="connsiteY1" fmla="*/ 0 h 1219200"/>
                    <a:gd name="connsiteX2" fmla="*/ 1371600 w 1371600"/>
                    <a:gd name="connsiteY2" fmla="*/ 1219200 h 1219200"/>
                    <a:gd name="connsiteX3" fmla="*/ 0 w 1371600"/>
                    <a:gd name="connsiteY3" fmla="*/ 1219200 h 1219200"/>
                    <a:gd name="connsiteX4" fmla="*/ 0 w 1371600"/>
                    <a:gd name="connsiteY4" fmla="*/ 0 h 1219200"/>
                    <a:gd name="connsiteX0" fmla="*/ 0 w 1371600"/>
                    <a:gd name="connsiteY0" fmla="*/ 31750 h 1250950"/>
                    <a:gd name="connsiteX1" fmla="*/ 1365250 w 1371600"/>
                    <a:gd name="connsiteY1" fmla="*/ 0 h 1250950"/>
                    <a:gd name="connsiteX2" fmla="*/ 1371600 w 1371600"/>
                    <a:gd name="connsiteY2" fmla="*/ 1250950 h 1250950"/>
                    <a:gd name="connsiteX3" fmla="*/ 0 w 1371600"/>
                    <a:gd name="connsiteY3" fmla="*/ 1250950 h 1250950"/>
                    <a:gd name="connsiteX4" fmla="*/ 0 w 1371600"/>
                    <a:gd name="connsiteY4" fmla="*/ 31750 h 1250950"/>
                    <a:gd name="connsiteX0" fmla="*/ 0 w 1479550"/>
                    <a:gd name="connsiteY0" fmla="*/ 31750 h 1250950"/>
                    <a:gd name="connsiteX1" fmla="*/ 1365250 w 1479550"/>
                    <a:gd name="connsiteY1" fmla="*/ 0 h 1250950"/>
                    <a:gd name="connsiteX2" fmla="*/ 1479550 w 1479550"/>
                    <a:gd name="connsiteY2" fmla="*/ 146050 h 1250950"/>
                    <a:gd name="connsiteX3" fmla="*/ 0 w 1479550"/>
                    <a:gd name="connsiteY3" fmla="*/ 1250950 h 1250950"/>
                    <a:gd name="connsiteX4" fmla="*/ 0 w 1479550"/>
                    <a:gd name="connsiteY4" fmla="*/ 31750 h 1250950"/>
                    <a:gd name="connsiteX0" fmla="*/ 0 w 1480196"/>
                    <a:gd name="connsiteY0" fmla="*/ 31750 h 1250950"/>
                    <a:gd name="connsiteX1" fmla="*/ 1365250 w 1480196"/>
                    <a:gd name="connsiteY1" fmla="*/ 0 h 1250950"/>
                    <a:gd name="connsiteX2" fmla="*/ 1479550 w 1480196"/>
                    <a:gd name="connsiteY2" fmla="*/ 146050 h 1250950"/>
                    <a:gd name="connsiteX3" fmla="*/ 0 w 1480196"/>
                    <a:gd name="connsiteY3" fmla="*/ 1250950 h 1250950"/>
                    <a:gd name="connsiteX4" fmla="*/ 0 w 1480196"/>
                    <a:gd name="connsiteY4" fmla="*/ 31750 h 1250950"/>
                    <a:gd name="connsiteX0" fmla="*/ 0 w 1480196"/>
                    <a:gd name="connsiteY0" fmla="*/ 32142 h 1251342"/>
                    <a:gd name="connsiteX1" fmla="*/ 1365250 w 1480196"/>
                    <a:gd name="connsiteY1" fmla="*/ 392 h 1251342"/>
                    <a:gd name="connsiteX2" fmla="*/ 1479550 w 1480196"/>
                    <a:gd name="connsiteY2" fmla="*/ 146442 h 1251342"/>
                    <a:gd name="connsiteX3" fmla="*/ 0 w 1480196"/>
                    <a:gd name="connsiteY3" fmla="*/ 1251342 h 1251342"/>
                    <a:gd name="connsiteX4" fmla="*/ 0 w 1480196"/>
                    <a:gd name="connsiteY4" fmla="*/ 32142 h 1251342"/>
                    <a:gd name="connsiteX0" fmla="*/ 0 w 1492896"/>
                    <a:gd name="connsiteY0" fmla="*/ 1238642 h 1251342"/>
                    <a:gd name="connsiteX1" fmla="*/ 1377950 w 1492896"/>
                    <a:gd name="connsiteY1" fmla="*/ 392 h 1251342"/>
                    <a:gd name="connsiteX2" fmla="*/ 1492250 w 1492896"/>
                    <a:gd name="connsiteY2" fmla="*/ 146442 h 1251342"/>
                    <a:gd name="connsiteX3" fmla="*/ 12700 w 1492896"/>
                    <a:gd name="connsiteY3" fmla="*/ 1251342 h 1251342"/>
                    <a:gd name="connsiteX4" fmla="*/ 0 w 1492896"/>
                    <a:gd name="connsiteY4" fmla="*/ 1238642 h 1251342"/>
                    <a:gd name="connsiteX0" fmla="*/ 0 w 1492896"/>
                    <a:gd name="connsiteY0" fmla="*/ 1238642 h 1251342"/>
                    <a:gd name="connsiteX1" fmla="*/ 1377950 w 1492896"/>
                    <a:gd name="connsiteY1" fmla="*/ 392 h 1251342"/>
                    <a:gd name="connsiteX2" fmla="*/ 1492250 w 1492896"/>
                    <a:gd name="connsiteY2" fmla="*/ 146442 h 1251342"/>
                    <a:gd name="connsiteX3" fmla="*/ 1028700 w 1492896"/>
                    <a:gd name="connsiteY3" fmla="*/ 476642 h 1251342"/>
                    <a:gd name="connsiteX4" fmla="*/ 12700 w 1492896"/>
                    <a:gd name="connsiteY4" fmla="*/ 1251342 h 1251342"/>
                    <a:gd name="connsiteX5" fmla="*/ 0 w 1492896"/>
                    <a:gd name="connsiteY5" fmla="*/ 1238642 h 1251342"/>
                    <a:gd name="connsiteX0" fmla="*/ 0 w 1492896"/>
                    <a:gd name="connsiteY0" fmla="*/ 1238642 h 1251342"/>
                    <a:gd name="connsiteX1" fmla="*/ 1377950 w 1492896"/>
                    <a:gd name="connsiteY1" fmla="*/ 392 h 1251342"/>
                    <a:gd name="connsiteX2" fmla="*/ 1492250 w 1492896"/>
                    <a:gd name="connsiteY2" fmla="*/ 146442 h 1251342"/>
                    <a:gd name="connsiteX3" fmla="*/ 1136650 w 1492896"/>
                    <a:gd name="connsiteY3" fmla="*/ 565542 h 1251342"/>
                    <a:gd name="connsiteX4" fmla="*/ 12700 w 1492896"/>
                    <a:gd name="connsiteY4" fmla="*/ 1251342 h 1251342"/>
                    <a:gd name="connsiteX5" fmla="*/ 0 w 1492896"/>
                    <a:gd name="connsiteY5" fmla="*/ 1238642 h 1251342"/>
                    <a:gd name="connsiteX0" fmla="*/ 0 w 1492896"/>
                    <a:gd name="connsiteY0" fmla="*/ 1238642 h 1251342"/>
                    <a:gd name="connsiteX1" fmla="*/ 971550 w 1492896"/>
                    <a:gd name="connsiteY1" fmla="*/ 37504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1003300 w 1492896"/>
                    <a:gd name="connsiteY1" fmla="*/ 46394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1085850 w 1492896"/>
                    <a:gd name="connsiteY1" fmla="*/ 39409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4572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12700 w 1492896"/>
                    <a:gd name="connsiteY6" fmla="*/ 1251342 h 1251342"/>
                    <a:gd name="connsiteX7" fmla="*/ 0 w 1492896"/>
                    <a:gd name="connsiteY7"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12700 w 1492896"/>
                    <a:gd name="connsiteY6" fmla="*/ 1251342 h 1251342"/>
                    <a:gd name="connsiteX7" fmla="*/ 0 w 1492896"/>
                    <a:gd name="connsiteY7"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7785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13522 w 1492896"/>
                    <a:gd name="connsiteY6" fmla="*/ 894141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25449 w 1492896"/>
                    <a:gd name="connsiteY6" fmla="*/ 914020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53279 w 1492896"/>
                    <a:gd name="connsiteY6" fmla="*/ 854385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29425 w 1492896"/>
                    <a:gd name="connsiteY6" fmla="*/ 886191 h 1251342"/>
                    <a:gd name="connsiteX7" fmla="*/ 12700 w 1492896"/>
                    <a:gd name="connsiteY7" fmla="*/ 1251342 h 1251342"/>
                    <a:gd name="connsiteX8" fmla="*/ 0 w 1492896"/>
                    <a:gd name="connsiteY8" fmla="*/ 1238642 h 1251342"/>
                    <a:gd name="connsiteX0" fmla="*/ 0 w 1492896"/>
                    <a:gd name="connsiteY0" fmla="*/ 1238642 h 1239415"/>
                    <a:gd name="connsiteX1" fmla="*/ 422302 w 1492896"/>
                    <a:gd name="connsiteY1" fmla="*/ 888619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36650 w 1492896"/>
                    <a:gd name="connsiteY5" fmla="*/ 565542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36650 w 1492896"/>
                    <a:gd name="connsiteY5" fmla="*/ 565542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48382"/>
                    <a:gd name="connsiteX1" fmla="*/ 422302 w 1492896"/>
                    <a:gd name="connsiteY1" fmla="*/ 908497 h 1248382"/>
                    <a:gd name="connsiteX2" fmla="*/ 1093801 w 1492896"/>
                    <a:gd name="connsiteY2" fmla="*/ 413970 h 1248382"/>
                    <a:gd name="connsiteX3" fmla="*/ 1377950 w 1492896"/>
                    <a:gd name="connsiteY3" fmla="*/ 392 h 1248382"/>
                    <a:gd name="connsiteX4" fmla="*/ 1492250 w 1492896"/>
                    <a:gd name="connsiteY4" fmla="*/ 146442 h 1248382"/>
                    <a:gd name="connsiteX5" fmla="*/ 1128699 w 1492896"/>
                    <a:gd name="connsiteY5" fmla="*/ 513859 h 1248382"/>
                    <a:gd name="connsiteX6" fmla="*/ 529425 w 1492896"/>
                    <a:gd name="connsiteY6" fmla="*/ 886191 h 1248382"/>
                    <a:gd name="connsiteX7" fmla="*/ 26604 w 1492896"/>
                    <a:gd name="connsiteY7" fmla="*/ 1248382 h 1248382"/>
                    <a:gd name="connsiteX8" fmla="*/ 0 w 1492896"/>
                    <a:gd name="connsiteY8" fmla="*/ 1238642 h 1248382"/>
                    <a:gd name="connsiteX0" fmla="*/ 0 w 1470546"/>
                    <a:gd name="connsiteY0" fmla="*/ 1252094 h 1252094"/>
                    <a:gd name="connsiteX1" fmla="*/ 399952 w 1470546"/>
                    <a:gd name="connsiteY1" fmla="*/ 908497 h 1252094"/>
                    <a:gd name="connsiteX2" fmla="*/ 1071451 w 1470546"/>
                    <a:gd name="connsiteY2" fmla="*/ 413970 h 1252094"/>
                    <a:gd name="connsiteX3" fmla="*/ 1355600 w 1470546"/>
                    <a:gd name="connsiteY3" fmla="*/ 392 h 1252094"/>
                    <a:gd name="connsiteX4" fmla="*/ 1469900 w 1470546"/>
                    <a:gd name="connsiteY4" fmla="*/ 146442 h 1252094"/>
                    <a:gd name="connsiteX5" fmla="*/ 1106349 w 1470546"/>
                    <a:gd name="connsiteY5" fmla="*/ 513859 h 1252094"/>
                    <a:gd name="connsiteX6" fmla="*/ 507075 w 1470546"/>
                    <a:gd name="connsiteY6" fmla="*/ 886191 h 1252094"/>
                    <a:gd name="connsiteX7" fmla="*/ 4254 w 1470546"/>
                    <a:gd name="connsiteY7" fmla="*/ 1248382 h 1252094"/>
                    <a:gd name="connsiteX8" fmla="*/ 0 w 1470546"/>
                    <a:gd name="connsiteY8" fmla="*/ 1252094 h 125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546" h="1252094">
                      <a:moveTo>
                        <a:pt x="0" y="1252094"/>
                      </a:moveTo>
                      <a:lnTo>
                        <a:pt x="399952" y="908497"/>
                      </a:lnTo>
                      <a:cubicBezTo>
                        <a:pt x="626435" y="747630"/>
                        <a:pt x="724318" y="708187"/>
                        <a:pt x="1071451" y="413970"/>
                      </a:cubicBezTo>
                      <a:cubicBezTo>
                        <a:pt x="1194218" y="301787"/>
                        <a:pt x="1258233" y="131625"/>
                        <a:pt x="1355600" y="392"/>
                      </a:cubicBezTo>
                      <a:cubicBezTo>
                        <a:pt x="1357717" y="-8075"/>
                        <a:pt x="1480483" y="123159"/>
                        <a:pt x="1469900" y="146442"/>
                      </a:cubicBezTo>
                      <a:cubicBezTo>
                        <a:pt x="1348716" y="280841"/>
                        <a:pt x="1207655" y="443071"/>
                        <a:pt x="1106349" y="513859"/>
                      </a:cubicBezTo>
                      <a:cubicBezTo>
                        <a:pt x="1016584" y="608483"/>
                        <a:pt x="708158" y="774008"/>
                        <a:pt x="507075" y="886191"/>
                      </a:cubicBezTo>
                      <a:lnTo>
                        <a:pt x="4254" y="1248382"/>
                      </a:lnTo>
                      <a:lnTo>
                        <a:pt x="0" y="1252094"/>
                      </a:ln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7" name="Rectangle 4">
                  <a:extLst>
                    <a:ext uri="{FF2B5EF4-FFF2-40B4-BE49-F238E27FC236}">
                      <a16:creationId xmlns:a16="http://schemas.microsoft.com/office/drawing/2014/main" id="{FE25D03A-D837-59E2-70EA-59CD6174E98A}"/>
                    </a:ext>
                  </a:extLst>
                </p:cNvPr>
                <p:cNvSpPr/>
                <p:nvPr/>
              </p:nvSpPr>
              <p:spPr>
                <a:xfrm rot="289339">
                  <a:off x="2437954" y="2595440"/>
                  <a:ext cx="130221" cy="471114"/>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76985 w 193449"/>
                    <a:gd name="connsiteY4" fmla="*/ 470111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76985" y="470111"/>
                      </a:lnTo>
                      <a:cubicBezTo>
                        <a:pt x="162168" y="373716"/>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8" name="Rectangle 4">
                  <a:extLst>
                    <a:ext uri="{FF2B5EF4-FFF2-40B4-BE49-F238E27FC236}">
                      <a16:creationId xmlns:a16="http://schemas.microsoft.com/office/drawing/2014/main" id="{71EB4A15-D523-D989-58F7-71230E12DBBB}"/>
                    </a:ext>
                  </a:extLst>
                </p:cNvPr>
                <p:cNvSpPr/>
                <p:nvPr/>
              </p:nvSpPr>
              <p:spPr>
                <a:xfrm rot="634177">
                  <a:off x="1837423" y="3121581"/>
                  <a:ext cx="46986" cy="228851"/>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65100" y="471114"/>
                      </a:lnTo>
                      <a:cubicBezTo>
                        <a:pt x="150283"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9" name="Rectangle 4">
                  <a:extLst>
                    <a:ext uri="{FF2B5EF4-FFF2-40B4-BE49-F238E27FC236}">
                      <a16:creationId xmlns:a16="http://schemas.microsoft.com/office/drawing/2014/main" id="{0FC0EE82-8A78-68DC-684E-F137899D1601}"/>
                    </a:ext>
                  </a:extLst>
                </p:cNvPr>
                <p:cNvSpPr/>
                <p:nvPr/>
              </p:nvSpPr>
              <p:spPr>
                <a:xfrm rot="5400000" flipH="1">
                  <a:off x="2315813" y="2301898"/>
                  <a:ext cx="106689" cy="471114"/>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79515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79515" y="471114"/>
                      </a:lnTo>
                      <a:cubicBezTo>
                        <a:pt x="164698"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a:scene3d>
                  <a:camera prst="orthographicFront">
                    <a:rot lat="0" lon="0" rev="0"/>
                  </a:camera>
                  <a:lightRig rig="threePt" dir="t"/>
                </a:scene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30" name="Rectangle 4">
                  <a:extLst>
                    <a:ext uri="{FF2B5EF4-FFF2-40B4-BE49-F238E27FC236}">
                      <a16:creationId xmlns:a16="http://schemas.microsoft.com/office/drawing/2014/main" id="{EB3CAFB6-FF26-0695-E74C-89E24B9B9690}"/>
                    </a:ext>
                  </a:extLst>
                </p:cNvPr>
                <p:cNvSpPr/>
                <p:nvPr/>
              </p:nvSpPr>
              <p:spPr>
                <a:xfrm rot="5400000" flipH="1">
                  <a:off x="1991586" y="2785902"/>
                  <a:ext cx="75122" cy="312305"/>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65100" y="471114"/>
                      </a:lnTo>
                      <a:cubicBezTo>
                        <a:pt x="150283"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a:scene3d>
                  <a:camera prst="orthographicFront">
                    <a:rot lat="0" lon="0" rev="0"/>
                  </a:camera>
                  <a:lightRig rig="threePt" dir="t"/>
                </a:scene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sp>
            <p:nvSpPr>
              <p:cNvPr id="12" name="Oval 11">
                <a:extLst>
                  <a:ext uri="{FF2B5EF4-FFF2-40B4-BE49-F238E27FC236}">
                    <a16:creationId xmlns:a16="http://schemas.microsoft.com/office/drawing/2014/main" id="{F8023976-6AA9-B879-7594-712E7053F73D}"/>
                  </a:ext>
                </a:extLst>
              </p:cNvPr>
              <p:cNvSpPr>
                <a:spLocks noChangeAspect="1"/>
              </p:cNvSpPr>
              <p:nvPr/>
            </p:nvSpPr>
            <p:spPr>
              <a:xfrm rot="1957979">
                <a:off x="2857499" y="1746720"/>
                <a:ext cx="533400" cy="685800"/>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13" name="Oval 12">
                <a:extLst>
                  <a:ext uri="{FF2B5EF4-FFF2-40B4-BE49-F238E27FC236}">
                    <a16:creationId xmlns:a16="http://schemas.microsoft.com/office/drawing/2014/main" id="{90FBA2D7-12A7-1F9B-55A3-781013468011}"/>
                  </a:ext>
                </a:extLst>
              </p:cNvPr>
              <p:cNvSpPr>
                <a:spLocks noChangeAspect="1"/>
              </p:cNvSpPr>
              <p:nvPr/>
            </p:nvSpPr>
            <p:spPr>
              <a:xfrm rot="1957979">
                <a:off x="2408290" y="1487357"/>
                <a:ext cx="444501" cy="571501"/>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15" name="Oval 14">
                <a:extLst>
                  <a:ext uri="{FF2B5EF4-FFF2-40B4-BE49-F238E27FC236}">
                    <a16:creationId xmlns:a16="http://schemas.microsoft.com/office/drawing/2014/main" id="{132AFEB2-1EAD-F8F4-1D1D-16374BC3E161}"/>
                  </a:ext>
                </a:extLst>
              </p:cNvPr>
              <p:cNvSpPr>
                <a:spLocks noChangeAspect="1"/>
              </p:cNvSpPr>
              <p:nvPr/>
            </p:nvSpPr>
            <p:spPr>
              <a:xfrm rot="1957979">
                <a:off x="1964217" y="1508093"/>
                <a:ext cx="377827" cy="485776"/>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16" name="Oval 15">
                <a:extLst>
                  <a:ext uri="{FF2B5EF4-FFF2-40B4-BE49-F238E27FC236}">
                    <a16:creationId xmlns:a16="http://schemas.microsoft.com/office/drawing/2014/main" id="{382CA9A2-7DA9-6FCD-9051-71DE2ADDED41}"/>
                  </a:ext>
                </a:extLst>
              </p:cNvPr>
              <p:cNvSpPr/>
              <p:nvPr/>
            </p:nvSpPr>
            <p:spPr>
              <a:xfrm>
                <a:off x="1565941" y="1676400"/>
                <a:ext cx="339059" cy="339059"/>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17" name="Oval 16">
                <a:extLst>
                  <a:ext uri="{FF2B5EF4-FFF2-40B4-BE49-F238E27FC236}">
                    <a16:creationId xmlns:a16="http://schemas.microsoft.com/office/drawing/2014/main" id="{67E74119-189D-2A28-A51D-26C08F8B1303}"/>
                  </a:ext>
                </a:extLst>
              </p:cNvPr>
              <p:cNvSpPr/>
              <p:nvPr/>
            </p:nvSpPr>
            <p:spPr>
              <a:xfrm>
                <a:off x="1295400" y="1828800"/>
                <a:ext cx="270541" cy="270541"/>
              </a:xfrm>
              <a:prstGeom prst="ellipse">
                <a:avLst/>
              </a:pr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AEBFBEC8-A354-E67E-FAAC-9FDC6511D744}"/>
                  </a:ext>
                </a:extLst>
              </p:cNvPr>
              <p:cNvGrpSpPr/>
              <p:nvPr/>
            </p:nvGrpSpPr>
            <p:grpSpPr>
              <a:xfrm rot="3292803" flipV="1">
                <a:off x="556922" y="4204978"/>
                <a:ext cx="1822372" cy="1649723"/>
                <a:chOff x="617688" y="2112607"/>
                <a:chExt cx="2353294" cy="2466591"/>
              </a:xfrm>
            </p:grpSpPr>
            <p:sp>
              <p:nvSpPr>
                <p:cNvPr id="19" name="Teardrop 1">
                  <a:extLst>
                    <a:ext uri="{FF2B5EF4-FFF2-40B4-BE49-F238E27FC236}">
                      <a16:creationId xmlns:a16="http://schemas.microsoft.com/office/drawing/2014/main" id="{75D0948A-94C5-C04A-8F2D-01CACDCDB05E}"/>
                    </a:ext>
                  </a:extLst>
                </p:cNvPr>
                <p:cNvSpPr/>
                <p:nvPr/>
              </p:nvSpPr>
              <p:spPr>
                <a:xfrm rot="10342573">
                  <a:off x="617688" y="2112607"/>
                  <a:ext cx="2353294" cy="2466591"/>
                </a:xfrm>
                <a:custGeom>
                  <a:avLst/>
                  <a:gdLst>
                    <a:gd name="connsiteX0" fmla="*/ 0 w 1762919"/>
                    <a:gd name="connsiteY0" fmla="*/ 881460 h 1762919"/>
                    <a:gd name="connsiteX1" fmla="*/ 881460 w 1762919"/>
                    <a:gd name="connsiteY1" fmla="*/ 0 h 1762919"/>
                    <a:gd name="connsiteX2" fmla="*/ 1762919 w 1762919"/>
                    <a:gd name="connsiteY2" fmla="*/ 0 h 1762919"/>
                    <a:gd name="connsiteX3" fmla="*/ 1762919 w 1762919"/>
                    <a:gd name="connsiteY3" fmla="*/ 881460 h 1762919"/>
                    <a:gd name="connsiteX4" fmla="*/ 881459 w 1762919"/>
                    <a:gd name="connsiteY4" fmla="*/ 1762920 h 1762919"/>
                    <a:gd name="connsiteX5" fmla="*/ -1 w 1762919"/>
                    <a:gd name="connsiteY5" fmla="*/ 881460 h 1762919"/>
                    <a:gd name="connsiteX6" fmla="*/ 0 w 1762919"/>
                    <a:gd name="connsiteY6" fmla="*/ 881460 h 1762919"/>
                    <a:gd name="connsiteX0" fmla="*/ 1 w 1789335"/>
                    <a:gd name="connsiteY0" fmla="*/ 881460 h 1762920"/>
                    <a:gd name="connsiteX1" fmla="*/ 881461 w 1789335"/>
                    <a:gd name="connsiteY1" fmla="*/ 0 h 1762920"/>
                    <a:gd name="connsiteX2" fmla="*/ 1789335 w 1789335"/>
                    <a:gd name="connsiteY2" fmla="*/ 41976 h 1762920"/>
                    <a:gd name="connsiteX3" fmla="*/ 1762920 w 1789335"/>
                    <a:gd name="connsiteY3" fmla="*/ 881460 h 1762920"/>
                    <a:gd name="connsiteX4" fmla="*/ 881460 w 1789335"/>
                    <a:gd name="connsiteY4" fmla="*/ 1762920 h 1762920"/>
                    <a:gd name="connsiteX5" fmla="*/ 0 w 1789335"/>
                    <a:gd name="connsiteY5" fmla="*/ 881460 h 1762920"/>
                    <a:gd name="connsiteX6" fmla="*/ 1 w 1789335"/>
                    <a:gd name="connsiteY6" fmla="*/ 881460 h 1762920"/>
                    <a:gd name="connsiteX0" fmla="*/ 21660 w 1810994"/>
                    <a:gd name="connsiteY0" fmla="*/ 881460 h 2478094"/>
                    <a:gd name="connsiteX1" fmla="*/ 903120 w 1810994"/>
                    <a:gd name="connsiteY1" fmla="*/ 0 h 2478094"/>
                    <a:gd name="connsiteX2" fmla="*/ 1810994 w 1810994"/>
                    <a:gd name="connsiteY2" fmla="*/ 41976 h 2478094"/>
                    <a:gd name="connsiteX3" fmla="*/ 1784579 w 1810994"/>
                    <a:gd name="connsiteY3" fmla="*/ 881460 h 2478094"/>
                    <a:gd name="connsiteX4" fmla="*/ 358928 w 1810994"/>
                    <a:gd name="connsiteY4" fmla="*/ 2478094 h 2478094"/>
                    <a:gd name="connsiteX5" fmla="*/ 21659 w 1810994"/>
                    <a:gd name="connsiteY5" fmla="*/ 881460 h 2478094"/>
                    <a:gd name="connsiteX6" fmla="*/ 21660 w 1810994"/>
                    <a:gd name="connsiteY6" fmla="*/ 881460 h 2478094"/>
                    <a:gd name="connsiteX0" fmla="*/ 0 w 2351069"/>
                    <a:gd name="connsiteY0" fmla="*/ 1440528 h 2478094"/>
                    <a:gd name="connsiteX1" fmla="*/ 1443195 w 2351069"/>
                    <a:gd name="connsiteY1" fmla="*/ 0 h 2478094"/>
                    <a:gd name="connsiteX2" fmla="*/ 2351069 w 2351069"/>
                    <a:gd name="connsiteY2" fmla="*/ 41976 h 2478094"/>
                    <a:gd name="connsiteX3" fmla="*/ 2324654 w 2351069"/>
                    <a:gd name="connsiteY3" fmla="*/ 881460 h 2478094"/>
                    <a:gd name="connsiteX4" fmla="*/ 899003 w 2351069"/>
                    <a:gd name="connsiteY4" fmla="*/ 2478094 h 2478094"/>
                    <a:gd name="connsiteX5" fmla="*/ 561734 w 2351069"/>
                    <a:gd name="connsiteY5" fmla="*/ 881460 h 2478094"/>
                    <a:gd name="connsiteX6" fmla="*/ 0 w 2351069"/>
                    <a:gd name="connsiteY6" fmla="*/ 1440528 h 2478094"/>
                    <a:gd name="connsiteX0" fmla="*/ 545 w 2351614"/>
                    <a:gd name="connsiteY0" fmla="*/ 1440528 h 2478094"/>
                    <a:gd name="connsiteX1" fmla="*/ 1443740 w 2351614"/>
                    <a:gd name="connsiteY1" fmla="*/ 0 h 2478094"/>
                    <a:gd name="connsiteX2" fmla="*/ 2351614 w 2351614"/>
                    <a:gd name="connsiteY2" fmla="*/ 41976 h 2478094"/>
                    <a:gd name="connsiteX3" fmla="*/ 2325199 w 2351614"/>
                    <a:gd name="connsiteY3" fmla="*/ 881460 h 2478094"/>
                    <a:gd name="connsiteX4" fmla="*/ 899548 w 2351614"/>
                    <a:gd name="connsiteY4" fmla="*/ 2478094 h 2478094"/>
                    <a:gd name="connsiteX5" fmla="*/ 0 w 2351614"/>
                    <a:gd name="connsiteY5" fmla="*/ 1683907 h 2478094"/>
                    <a:gd name="connsiteX6" fmla="*/ 545 w 2351614"/>
                    <a:gd name="connsiteY6" fmla="*/ 1440528 h 2478094"/>
                    <a:gd name="connsiteX0" fmla="*/ 545 w 2351614"/>
                    <a:gd name="connsiteY0" fmla="*/ 1398552 h 2436118"/>
                    <a:gd name="connsiteX1" fmla="*/ 1321190 w 2351614"/>
                    <a:gd name="connsiteY1" fmla="*/ 825736 h 2436118"/>
                    <a:gd name="connsiteX2" fmla="*/ 2351614 w 2351614"/>
                    <a:gd name="connsiteY2" fmla="*/ 0 h 2436118"/>
                    <a:gd name="connsiteX3" fmla="*/ 2325199 w 2351614"/>
                    <a:gd name="connsiteY3" fmla="*/ 839484 h 2436118"/>
                    <a:gd name="connsiteX4" fmla="*/ 899548 w 2351614"/>
                    <a:gd name="connsiteY4" fmla="*/ 2436118 h 2436118"/>
                    <a:gd name="connsiteX5" fmla="*/ 0 w 2351614"/>
                    <a:gd name="connsiteY5" fmla="*/ 1641931 h 2436118"/>
                    <a:gd name="connsiteX6" fmla="*/ 545 w 2351614"/>
                    <a:gd name="connsiteY6" fmla="*/ 1398552 h 2436118"/>
                    <a:gd name="connsiteX0" fmla="*/ 545 w 2351614"/>
                    <a:gd name="connsiteY0" fmla="*/ 1398552 h 2436118"/>
                    <a:gd name="connsiteX1" fmla="*/ 1321190 w 2351614"/>
                    <a:gd name="connsiteY1" fmla="*/ 825736 h 2436118"/>
                    <a:gd name="connsiteX2" fmla="*/ 2351614 w 2351614"/>
                    <a:gd name="connsiteY2" fmla="*/ 0 h 2436118"/>
                    <a:gd name="connsiteX3" fmla="*/ 2325199 w 2351614"/>
                    <a:gd name="connsiteY3" fmla="*/ 839484 h 2436118"/>
                    <a:gd name="connsiteX4" fmla="*/ 899548 w 2351614"/>
                    <a:gd name="connsiteY4" fmla="*/ 2436118 h 2436118"/>
                    <a:gd name="connsiteX5" fmla="*/ 0 w 2351614"/>
                    <a:gd name="connsiteY5" fmla="*/ 1641931 h 2436118"/>
                    <a:gd name="connsiteX6" fmla="*/ 545 w 2351614"/>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362963 w 2389378"/>
                    <a:gd name="connsiteY3" fmla="*/ 839484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89378"/>
                    <a:gd name="connsiteY0" fmla="*/ 1398552 h 2436118"/>
                    <a:gd name="connsiteX1" fmla="*/ 1358954 w 2389378"/>
                    <a:gd name="connsiteY1" fmla="*/ 825736 h 2436118"/>
                    <a:gd name="connsiteX2" fmla="*/ 2389378 w 2389378"/>
                    <a:gd name="connsiteY2" fmla="*/ 0 h 2436118"/>
                    <a:gd name="connsiteX3" fmla="*/ 2210672 w 2389378"/>
                    <a:gd name="connsiteY3" fmla="*/ 780660 h 2436118"/>
                    <a:gd name="connsiteX4" fmla="*/ 937312 w 2389378"/>
                    <a:gd name="connsiteY4" fmla="*/ 2436118 h 2436118"/>
                    <a:gd name="connsiteX5" fmla="*/ 0 w 2389378"/>
                    <a:gd name="connsiteY5" fmla="*/ 1636877 h 2436118"/>
                    <a:gd name="connsiteX6" fmla="*/ 38309 w 2389378"/>
                    <a:gd name="connsiteY6" fmla="*/ 1398552 h 2436118"/>
                    <a:gd name="connsiteX0" fmla="*/ 38309 w 2378475"/>
                    <a:gd name="connsiteY0" fmla="*/ 1412825 h 2450391"/>
                    <a:gd name="connsiteX1" fmla="*/ 1358954 w 2378475"/>
                    <a:gd name="connsiteY1" fmla="*/ 840009 h 2450391"/>
                    <a:gd name="connsiteX2" fmla="*/ 2378475 w 2378475"/>
                    <a:gd name="connsiteY2" fmla="*/ 0 h 2450391"/>
                    <a:gd name="connsiteX3" fmla="*/ 2210672 w 2378475"/>
                    <a:gd name="connsiteY3" fmla="*/ 794933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10672 w 2378475"/>
                    <a:gd name="connsiteY3" fmla="*/ 794933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38309 w 2378475"/>
                    <a:gd name="connsiteY0" fmla="*/ 1412825 h 2450391"/>
                    <a:gd name="connsiteX1" fmla="*/ 1358954 w 2378475"/>
                    <a:gd name="connsiteY1" fmla="*/ 840009 h 2450391"/>
                    <a:gd name="connsiteX2" fmla="*/ 2378475 w 2378475"/>
                    <a:gd name="connsiteY2" fmla="*/ 0 h 2450391"/>
                    <a:gd name="connsiteX3" fmla="*/ 2242142 w 2378475"/>
                    <a:gd name="connsiteY3" fmla="*/ 799145 h 2450391"/>
                    <a:gd name="connsiteX4" fmla="*/ 937312 w 2378475"/>
                    <a:gd name="connsiteY4" fmla="*/ 2450391 h 2450391"/>
                    <a:gd name="connsiteX5" fmla="*/ 0 w 2378475"/>
                    <a:gd name="connsiteY5" fmla="*/ 1651150 h 2450391"/>
                    <a:gd name="connsiteX6" fmla="*/ 38309 w 2378475"/>
                    <a:gd name="connsiteY6" fmla="*/ 1412825 h 2450391"/>
                    <a:gd name="connsiteX0" fmla="*/ 5647 w 2345813"/>
                    <a:gd name="connsiteY0" fmla="*/ 1412825 h 2458692"/>
                    <a:gd name="connsiteX1" fmla="*/ 1326292 w 2345813"/>
                    <a:gd name="connsiteY1" fmla="*/ 840009 h 2458692"/>
                    <a:gd name="connsiteX2" fmla="*/ 2345813 w 2345813"/>
                    <a:gd name="connsiteY2" fmla="*/ 0 h 2458692"/>
                    <a:gd name="connsiteX3" fmla="*/ 2209480 w 2345813"/>
                    <a:gd name="connsiteY3" fmla="*/ 799145 h 2458692"/>
                    <a:gd name="connsiteX4" fmla="*/ 904650 w 2345813"/>
                    <a:gd name="connsiteY4" fmla="*/ 2450391 h 2458692"/>
                    <a:gd name="connsiteX5" fmla="*/ 5647 w 2345813"/>
                    <a:gd name="connsiteY5" fmla="*/ 1412825 h 2458692"/>
                    <a:gd name="connsiteX0" fmla="*/ 13252 w 2353418"/>
                    <a:gd name="connsiteY0" fmla="*/ 1412825 h 2466096"/>
                    <a:gd name="connsiteX1" fmla="*/ 1333897 w 2353418"/>
                    <a:gd name="connsiteY1" fmla="*/ 840009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333897 w 2353418"/>
                    <a:gd name="connsiteY1" fmla="*/ 840009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252 w 2353418"/>
                    <a:gd name="connsiteY0" fmla="*/ 1412825 h 2466096"/>
                    <a:gd name="connsiteX1" fmla="*/ 1163517 w 2353418"/>
                    <a:gd name="connsiteY1" fmla="*/ 868457 h 2466096"/>
                    <a:gd name="connsiteX2" fmla="*/ 2353418 w 2353418"/>
                    <a:gd name="connsiteY2" fmla="*/ 0 h 2466096"/>
                    <a:gd name="connsiteX3" fmla="*/ 2217085 w 2353418"/>
                    <a:gd name="connsiteY3" fmla="*/ 799145 h 2466096"/>
                    <a:gd name="connsiteX4" fmla="*/ 912255 w 2353418"/>
                    <a:gd name="connsiteY4" fmla="*/ 2450391 h 2466096"/>
                    <a:gd name="connsiteX5" fmla="*/ 13252 w 2353418"/>
                    <a:gd name="connsiteY5" fmla="*/ 1412825 h 2466096"/>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163353 w 2353254"/>
                    <a:gd name="connsiteY1" fmla="*/ 86845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541623 w 2353254"/>
                    <a:gd name="connsiteY1" fmla="*/ 921125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541623 w 2353254"/>
                    <a:gd name="connsiteY1" fmla="*/ 921125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832429 w 2353254"/>
                    <a:gd name="connsiteY1" fmla="*/ 902390 h 2460429"/>
                    <a:gd name="connsiteX2" fmla="*/ 1658634 w 2353254"/>
                    <a:gd name="connsiteY2" fmla="*/ 614419 h 2460429"/>
                    <a:gd name="connsiteX3" fmla="*/ 2353254 w 2353254"/>
                    <a:gd name="connsiteY3" fmla="*/ 0 h 2460429"/>
                    <a:gd name="connsiteX4" fmla="*/ 2216921 w 2353254"/>
                    <a:gd name="connsiteY4" fmla="*/ 799145 h 2460429"/>
                    <a:gd name="connsiteX5" fmla="*/ 912091 w 2353254"/>
                    <a:gd name="connsiteY5" fmla="*/ 2450391 h 2460429"/>
                    <a:gd name="connsiteX6" fmla="*/ 13088 w 2353254"/>
                    <a:gd name="connsiteY6" fmla="*/ 1412825 h 2460429"/>
                    <a:gd name="connsiteX0" fmla="*/ 13088 w 2353254"/>
                    <a:gd name="connsiteY0" fmla="*/ 1412825 h 2460429"/>
                    <a:gd name="connsiteX1" fmla="*/ 1658634 w 2353254"/>
                    <a:gd name="connsiteY1" fmla="*/ 61441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06782 w 2353254"/>
                    <a:gd name="connsiteY1" fmla="*/ 772907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367334 w 2353254"/>
                    <a:gd name="connsiteY1" fmla="*/ 780440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3582 w 2353254"/>
                    <a:gd name="connsiteY1" fmla="*/ 743123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3582 w 2353254"/>
                    <a:gd name="connsiteY1" fmla="*/ 743123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54"/>
                    <a:gd name="connsiteY0" fmla="*/ 1412825 h 2460429"/>
                    <a:gd name="connsiteX1" fmla="*/ 1420213 w 2353254"/>
                    <a:gd name="connsiteY1" fmla="*/ 768299 h 2460429"/>
                    <a:gd name="connsiteX2" fmla="*/ 2353254 w 2353254"/>
                    <a:gd name="connsiteY2" fmla="*/ 0 h 2460429"/>
                    <a:gd name="connsiteX3" fmla="*/ 2216921 w 2353254"/>
                    <a:gd name="connsiteY3" fmla="*/ 799145 h 2460429"/>
                    <a:gd name="connsiteX4" fmla="*/ 912091 w 2353254"/>
                    <a:gd name="connsiteY4" fmla="*/ 2450391 h 2460429"/>
                    <a:gd name="connsiteX5" fmla="*/ 13088 w 2353254"/>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088 w 2353281"/>
                    <a:gd name="connsiteY0" fmla="*/ 1412825 h 2460429"/>
                    <a:gd name="connsiteX1" fmla="*/ 1420213 w 2353281"/>
                    <a:gd name="connsiteY1" fmla="*/ 768299 h 2460429"/>
                    <a:gd name="connsiteX2" fmla="*/ 2353254 w 2353281"/>
                    <a:gd name="connsiteY2" fmla="*/ 0 h 2460429"/>
                    <a:gd name="connsiteX3" fmla="*/ 2216921 w 2353281"/>
                    <a:gd name="connsiteY3" fmla="*/ 799145 h 2460429"/>
                    <a:gd name="connsiteX4" fmla="*/ 912091 w 2353281"/>
                    <a:gd name="connsiteY4" fmla="*/ 2450391 h 2460429"/>
                    <a:gd name="connsiteX5" fmla="*/ 13088 w 2353281"/>
                    <a:gd name="connsiteY5" fmla="*/ 1412825 h 2460429"/>
                    <a:gd name="connsiteX0" fmla="*/ 13101 w 2353294"/>
                    <a:gd name="connsiteY0" fmla="*/ 1412825 h 2466591"/>
                    <a:gd name="connsiteX1" fmla="*/ 1420226 w 2353294"/>
                    <a:gd name="connsiteY1" fmla="*/ 768299 h 2466591"/>
                    <a:gd name="connsiteX2" fmla="*/ 2353267 w 2353294"/>
                    <a:gd name="connsiteY2" fmla="*/ 0 h 2466591"/>
                    <a:gd name="connsiteX3" fmla="*/ 2216934 w 2353294"/>
                    <a:gd name="connsiteY3" fmla="*/ 799145 h 2466591"/>
                    <a:gd name="connsiteX4" fmla="*/ 911261 w 2353294"/>
                    <a:gd name="connsiteY4" fmla="*/ 2456684 h 2466591"/>
                    <a:gd name="connsiteX5" fmla="*/ 13101 w 2353294"/>
                    <a:gd name="connsiteY5" fmla="*/ 1412825 h 246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294" h="2466591">
                      <a:moveTo>
                        <a:pt x="13101" y="1412825"/>
                      </a:moveTo>
                      <a:cubicBezTo>
                        <a:pt x="178856" y="702337"/>
                        <a:pt x="994960" y="979833"/>
                        <a:pt x="1420226" y="768299"/>
                      </a:cubicBezTo>
                      <a:cubicBezTo>
                        <a:pt x="1893478" y="544593"/>
                        <a:pt x="2136825" y="219641"/>
                        <a:pt x="2353267" y="0"/>
                      </a:cubicBezTo>
                      <a:cubicBezTo>
                        <a:pt x="2355001" y="185139"/>
                        <a:pt x="2274421" y="506612"/>
                        <a:pt x="2216934" y="799145"/>
                      </a:cubicBezTo>
                      <a:cubicBezTo>
                        <a:pt x="1969494" y="1842252"/>
                        <a:pt x="1402291" y="2425215"/>
                        <a:pt x="911261" y="2456684"/>
                      </a:cubicBezTo>
                      <a:cubicBezTo>
                        <a:pt x="553618" y="2534631"/>
                        <a:pt x="-100632" y="2149496"/>
                        <a:pt x="13101" y="1412825"/>
                      </a:cubicBezTo>
                      <a:close/>
                    </a:path>
                  </a:pathLst>
                </a:custGeom>
                <a:gradFill>
                  <a:gsLst>
                    <a:gs pos="0">
                      <a:srgbClr val="329A2A">
                        <a:lumMod val="75000"/>
                      </a:srgbClr>
                    </a:gs>
                    <a:gs pos="100000">
                      <a:srgbClr val="92D050"/>
                    </a:gs>
                  </a:gsLst>
                  <a:lin ang="54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0" name="Rectangle 3">
                  <a:extLst>
                    <a:ext uri="{FF2B5EF4-FFF2-40B4-BE49-F238E27FC236}">
                      <a16:creationId xmlns:a16="http://schemas.microsoft.com/office/drawing/2014/main" id="{0EA40C2A-B1EB-92C3-F333-60D921D5E1AE}"/>
                    </a:ext>
                  </a:extLst>
                </p:cNvPr>
                <p:cNvSpPr/>
                <p:nvPr/>
              </p:nvSpPr>
              <p:spPr>
                <a:xfrm>
                  <a:off x="1467678" y="2330058"/>
                  <a:ext cx="1307918" cy="1110185"/>
                </a:xfrm>
                <a:custGeom>
                  <a:avLst/>
                  <a:gdLst>
                    <a:gd name="connsiteX0" fmla="*/ 0 w 1371600"/>
                    <a:gd name="connsiteY0" fmla="*/ 0 h 1219200"/>
                    <a:gd name="connsiteX1" fmla="*/ 1371600 w 1371600"/>
                    <a:gd name="connsiteY1" fmla="*/ 0 h 1219200"/>
                    <a:gd name="connsiteX2" fmla="*/ 1371600 w 1371600"/>
                    <a:gd name="connsiteY2" fmla="*/ 1219200 h 1219200"/>
                    <a:gd name="connsiteX3" fmla="*/ 0 w 1371600"/>
                    <a:gd name="connsiteY3" fmla="*/ 1219200 h 1219200"/>
                    <a:gd name="connsiteX4" fmla="*/ 0 w 1371600"/>
                    <a:gd name="connsiteY4" fmla="*/ 0 h 1219200"/>
                    <a:gd name="connsiteX0" fmla="*/ 0 w 1371600"/>
                    <a:gd name="connsiteY0" fmla="*/ 31750 h 1250950"/>
                    <a:gd name="connsiteX1" fmla="*/ 1365250 w 1371600"/>
                    <a:gd name="connsiteY1" fmla="*/ 0 h 1250950"/>
                    <a:gd name="connsiteX2" fmla="*/ 1371600 w 1371600"/>
                    <a:gd name="connsiteY2" fmla="*/ 1250950 h 1250950"/>
                    <a:gd name="connsiteX3" fmla="*/ 0 w 1371600"/>
                    <a:gd name="connsiteY3" fmla="*/ 1250950 h 1250950"/>
                    <a:gd name="connsiteX4" fmla="*/ 0 w 1371600"/>
                    <a:gd name="connsiteY4" fmla="*/ 31750 h 1250950"/>
                    <a:gd name="connsiteX0" fmla="*/ 0 w 1479550"/>
                    <a:gd name="connsiteY0" fmla="*/ 31750 h 1250950"/>
                    <a:gd name="connsiteX1" fmla="*/ 1365250 w 1479550"/>
                    <a:gd name="connsiteY1" fmla="*/ 0 h 1250950"/>
                    <a:gd name="connsiteX2" fmla="*/ 1479550 w 1479550"/>
                    <a:gd name="connsiteY2" fmla="*/ 146050 h 1250950"/>
                    <a:gd name="connsiteX3" fmla="*/ 0 w 1479550"/>
                    <a:gd name="connsiteY3" fmla="*/ 1250950 h 1250950"/>
                    <a:gd name="connsiteX4" fmla="*/ 0 w 1479550"/>
                    <a:gd name="connsiteY4" fmla="*/ 31750 h 1250950"/>
                    <a:gd name="connsiteX0" fmla="*/ 0 w 1480196"/>
                    <a:gd name="connsiteY0" fmla="*/ 31750 h 1250950"/>
                    <a:gd name="connsiteX1" fmla="*/ 1365250 w 1480196"/>
                    <a:gd name="connsiteY1" fmla="*/ 0 h 1250950"/>
                    <a:gd name="connsiteX2" fmla="*/ 1479550 w 1480196"/>
                    <a:gd name="connsiteY2" fmla="*/ 146050 h 1250950"/>
                    <a:gd name="connsiteX3" fmla="*/ 0 w 1480196"/>
                    <a:gd name="connsiteY3" fmla="*/ 1250950 h 1250950"/>
                    <a:gd name="connsiteX4" fmla="*/ 0 w 1480196"/>
                    <a:gd name="connsiteY4" fmla="*/ 31750 h 1250950"/>
                    <a:gd name="connsiteX0" fmla="*/ 0 w 1480196"/>
                    <a:gd name="connsiteY0" fmla="*/ 32142 h 1251342"/>
                    <a:gd name="connsiteX1" fmla="*/ 1365250 w 1480196"/>
                    <a:gd name="connsiteY1" fmla="*/ 392 h 1251342"/>
                    <a:gd name="connsiteX2" fmla="*/ 1479550 w 1480196"/>
                    <a:gd name="connsiteY2" fmla="*/ 146442 h 1251342"/>
                    <a:gd name="connsiteX3" fmla="*/ 0 w 1480196"/>
                    <a:gd name="connsiteY3" fmla="*/ 1251342 h 1251342"/>
                    <a:gd name="connsiteX4" fmla="*/ 0 w 1480196"/>
                    <a:gd name="connsiteY4" fmla="*/ 32142 h 1251342"/>
                    <a:gd name="connsiteX0" fmla="*/ 0 w 1492896"/>
                    <a:gd name="connsiteY0" fmla="*/ 1238642 h 1251342"/>
                    <a:gd name="connsiteX1" fmla="*/ 1377950 w 1492896"/>
                    <a:gd name="connsiteY1" fmla="*/ 392 h 1251342"/>
                    <a:gd name="connsiteX2" fmla="*/ 1492250 w 1492896"/>
                    <a:gd name="connsiteY2" fmla="*/ 146442 h 1251342"/>
                    <a:gd name="connsiteX3" fmla="*/ 12700 w 1492896"/>
                    <a:gd name="connsiteY3" fmla="*/ 1251342 h 1251342"/>
                    <a:gd name="connsiteX4" fmla="*/ 0 w 1492896"/>
                    <a:gd name="connsiteY4" fmla="*/ 1238642 h 1251342"/>
                    <a:gd name="connsiteX0" fmla="*/ 0 w 1492896"/>
                    <a:gd name="connsiteY0" fmla="*/ 1238642 h 1251342"/>
                    <a:gd name="connsiteX1" fmla="*/ 1377950 w 1492896"/>
                    <a:gd name="connsiteY1" fmla="*/ 392 h 1251342"/>
                    <a:gd name="connsiteX2" fmla="*/ 1492250 w 1492896"/>
                    <a:gd name="connsiteY2" fmla="*/ 146442 h 1251342"/>
                    <a:gd name="connsiteX3" fmla="*/ 1028700 w 1492896"/>
                    <a:gd name="connsiteY3" fmla="*/ 476642 h 1251342"/>
                    <a:gd name="connsiteX4" fmla="*/ 12700 w 1492896"/>
                    <a:gd name="connsiteY4" fmla="*/ 1251342 h 1251342"/>
                    <a:gd name="connsiteX5" fmla="*/ 0 w 1492896"/>
                    <a:gd name="connsiteY5" fmla="*/ 1238642 h 1251342"/>
                    <a:gd name="connsiteX0" fmla="*/ 0 w 1492896"/>
                    <a:gd name="connsiteY0" fmla="*/ 1238642 h 1251342"/>
                    <a:gd name="connsiteX1" fmla="*/ 1377950 w 1492896"/>
                    <a:gd name="connsiteY1" fmla="*/ 392 h 1251342"/>
                    <a:gd name="connsiteX2" fmla="*/ 1492250 w 1492896"/>
                    <a:gd name="connsiteY2" fmla="*/ 146442 h 1251342"/>
                    <a:gd name="connsiteX3" fmla="*/ 1136650 w 1492896"/>
                    <a:gd name="connsiteY3" fmla="*/ 565542 h 1251342"/>
                    <a:gd name="connsiteX4" fmla="*/ 12700 w 1492896"/>
                    <a:gd name="connsiteY4" fmla="*/ 1251342 h 1251342"/>
                    <a:gd name="connsiteX5" fmla="*/ 0 w 1492896"/>
                    <a:gd name="connsiteY5" fmla="*/ 1238642 h 1251342"/>
                    <a:gd name="connsiteX0" fmla="*/ 0 w 1492896"/>
                    <a:gd name="connsiteY0" fmla="*/ 1238642 h 1251342"/>
                    <a:gd name="connsiteX1" fmla="*/ 971550 w 1492896"/>
                    <a:gd name="connsiteY1" fmla="*/ 37504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1003300 w 1492896"/>
                    <a:gd name="connsiteY1" fmla="*/ 46394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1085850 w 1492896"/>
                    <a:gd name="connsiteY1" fmla="*/ 394092 h 1251342"/>
                    <a:gd name="connsiteX2" fmla="*/ 1377950 w 1492896"/>
                    <a:gd name="connsiteY2" fmla="*/ 392 h 1251342"/>
                    <a:gd name="connsiteX3" fmla="*/ 1492250 w 1492896"/>
                    <a:gd name="connsiteY3" fmla="*/ 146442 h 1251342"/>
                    <a:gd name="connsiteX4" fmla="*/ 1136650 w 1492896"/>
                    <a:gd name="connsiteY4" fmla="*/ 565542 h 1251342"/>
                    <a:gd name="connsiteX5" fmla="*/ 12700 w 1492896"/>
                    <a:gd name="connsiteY5" fmla="*/ 1251342 h 1251342"/>
                    <a:gd name="connsiteX6" fmla="*/ 0 w 1492896"/>
                    <a:gd name="connsiteY6" fmla="*/ 1238642 h 1251342"/>
                    <a:gd name="connsiteX0" fmla="*/ 0 w 1492896"/>
                    <a:gd name="connsiteY0" fmla="*/ 1238642 h 1251342"/>
                    <a:gd name="connsiteX1" fmla="*/ 4572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12700 w 1492896"/>
                    <a:gd name="connsiteY6" fmla="*/ 1251342 h 1251342"/>
                    <a:gd name="connsiteX7" fmla="*/ 0 w 1492896"/>
                    <a:gd name="connsiteY7"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12700 w 1492896"/>
                    <a:gd name="connsiteY6" fmla="*/ 1251342 h 1251342"/>
                    <a:gd name="connsiteX7" fmla="*/ 0 w 1492896"/>
                    <a:gd name="connsiteY7"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7785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06400 w 1492896"/>
                    <a:gd name="connsiteY1" fmla="*/ 876692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33400 w 1492896"/>
                    <a:gd name="connsiteY6" fmla="*/ 902092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13522 w 1492896"/>
                    <a:gd name="connsiteY6" fmla="*/ 894141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25449 w 1492896"/>
                    <a:gd name="connsiteY6" fmla="*/ 914020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53279 w 1492896"/>
                    <a:gd name="connsiteY6" fmla="*/ 854385 h 1251342"/>
                    <a:gd name="connsiteX7" fmla="*/ 12700 w 1492896"/>
                    <a:gd name="connsiteY7" fmla="*/ 1251342 h 1251342"/>
                    <a:gd name="connsiteX8" fmla="*/ 0 w 1492896"/>
                    <a:gd name="connsiteY8" fmla="*/ 1238642 h 1251342"/>
                    <a:gd name="connsiteX0" fmla="*/ 0 w 1492896"/>
                    <a:gd name="connsiteY0" fmla="*/ 1238642 h 1251342"/>
                    <a:gd name="connsiteX1" fmla="*/ 422302 w 1492896"/>
                    <a:gd name="connsiteY1" fmla="*/ 888619 h 1251342"/>
                    <a:gd name="connsiteX2" fmla="*/ 1085850 w 1492896"/>
                    <a:gd name="connsiteY2" fmla="*/ 394092 h 1251342"/>
                    <a:gd name="connsiteX3" fmla="*/ 1377950 w 1492896"/>
                    <a:gd name="connsiteY3" fmla="*/ 392 h 1251342"/>
                    <a:gd name="connsiteX4" fmla="*/ 1492250 w 1492896"/>
                    <a:gd name="connsiteY4" fmla="*/ 146442 h 1251342"/>
                    <a:gd name="connsiteX5" fmla="*/ 1136650 w 1492896"/>
                    <a:gd name="connsiteY5" fmla="*/ 565542 h 1251342"/>
                    <a:gd name="connsiteX6" fmla="*/ 529425 w 1492896"/>
                    <a:gd name="connsiteY6" fmla="*/ 886191 h 1251342"/>
                    <a:gd name="connsiteX7" fmla="*/ 12700 w 1492896"/>
                    <a:gd name="connsiteY7" fmla="*/ 1251342 h 1251342"/>
                    <a:gd name="connsiteX8" fmla="*/ 0 w 1492896"/>
                    <a:gd name="connsiteY8" fmla="*/ 1238642 h 1251342"/>
                    <a:gd name="connsiteX0" fmla="*/ 0 w 1492896"/>
                    <a:gd name="connsiteY0" fmla="*/ 1238642 h 1239415"/>
                    <a:gd name="connsiteX1" fmla="*/ 422302 w 1492896"/>
                    <a:gd name="connsiteY1" fmla="*/ 888619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36650 w 1492896"/>
                    <a:gd name="connsiteY5" fmla="*/ 565542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36650 w 1492896"/>
                    <a:gd name="connsiteY5" fmla="*/ 565542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85850 w 1492896"/>
                    <a:gd name="connsiteY2" fmla="*/ 394092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49640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39415"/>
                    <a:gd name="connsiteX1" fmla="*/ 422302 w 1492896"/>
                    <a:gd name="connsiteY1" fmla="*/ 908497 h 1239415"/>
                    <a:gd name="connsiteX2" fmla="*/ 1093801 w 1492896"/>
                    <a:gd name="connsiteY2" fmla="*/ 413970 h 1239415"/>
                    <a:gd name="connsiteX3" fmla="*/ 1377950 w 1492896"/>
                    <a:gd name="connsiteY3" fmla="*/ 392 h 1239415"/>
                    <a:gd name="connsiteX4" fmla="*/ 1492250 w 1492896"/>
                    <a:gd name="connsiteY4" fmla="*/ 146442 h 1239415"/>
                    <a:gd name="connsiteX5" fmla="*/ 1128699 w 1492896"/>
                    <a:gd name="connsiteY5" fmla="*/ 513859 h 1239415"/>
                    <a:gd name="connsiteX6" fmla="*/ 529425 w 1492896"/>
                    <a:gd name="connsiteY6" fmla="*/ 886191 h 1239415"/>
                    <a:gd name="connsiteX7" fmla="*/ 8724 w 1492896"/>
                    <a:gd name="connsiteY7" fmla="*/ 1239415 h 1239415"/>
                    <a:gd name="connsiteX8" fmla="*/ 0 w 1492896"/>
                    <a:gd name="connsiteY8" fmla="*/ 1238642 h 1239415"/>
                    <a:gd name="connsiteX0" fmla="*/ 0 w 1492896"/>
                    <a:gd name="connsiteY0" fmla="*/ 1238642 h 1248382"/>
                    <a:gd name="connsiteX1" fmla="*/ 422302 w 1492896"/>
                    <a:gd name="connsiteY1" fmla="*/ 908497 h 1248382"/>
                    <a:gd name="connsiteX2" fmla="*/ 1093801 w 1492896"/>
                    <a:gd name="connsiteY2" fmla="*/ 413970 h 1248382"/>
                    <a:gd name="connsiteX3" fmla="*/ 1377950 w 1492896"/>
                    <a:gd name="connsiteY3" fmla="*/ 392 h 1248382"/>
                    <a:gd name="connsiteX4" fmla="*/ 1492250 w 1492896"/>
                    <a:gd name="connsiteY4" fmla="*/ 146442 h 1248382"/>
                    <a:gd name="connsiteX5" fmla="*/ 1128699 w 1492896"/>
                    <a:gd name="connsiteY5" fmla="*/ 513859 h 1248382"/>
                    <a:gd name="connsiteX6" fmla="*/ 529425 w 1492896"/>
                    <a:gd name="connsiteY6" fmla="*/ 886191 h 1248382"/>
                    <a:gd name="connsiteX7" fmla="*/ 26604 w 1492896"/>
                    <a:gd name="connsiteY7" fmla="*/ 1248382 h 1248382"/>
                    <a:gd name="connsiteX8" fmla="*/ 0 w 1492896"/>
                    <a:gd name="connsiteY8" fmla="*/ 1238642 h 1248382"/>
                    <a:gd name="connsiteX0" fmla="*/ 0 w 1470546"/>
                    <a:gd name="connsiteY0" fmla="*/ 1252094 h 1252094"/>
                    <a:gd name="connsiteX1" fmla="*/ 399952 w 1470546"/>
                    <a:gd name="connsiteY1" fmla="*/ 908497 h 1252094"/>
                    <a:gd name="connsiteX2" fmla="*/ 1071451 w 1470546"/>
                    <a:gd name="connsiteY2" fmla="*/ 413970 h 1252094"/>
                    <a:gd name="connsiteX3" fmla="*/ 1355600 w 1470546"/>
                    <a:gd name="connsiteY3" fmla="*/ 392 h 1252094"/>
                    <a:gd name="connsiteX4" fmla="*/ 1469900 w 1470546"/>
                    <a:gd name="connsiteY4" fmla="*/ 146442 h 1252094"/>
                    <a:gd name="connsiteX5" fmla="*/ 1106349 w 1470546"/>
                    <a:gd name="connsiteY5" fmla="*/ 513859 h 1252094"/>
                    <a:gd name="connsiteX6" fmla="*/ 507075 w 1470546"/>
                    <a:gd name="connsiteY6" fmla="*/ 886191 h 1252094"/>
                    <a:gd name="connsiteX7" fmla="*/ 4254 w 1470546"/>
                    <a:gd name="connsiteY7" fmla="*/ 1248382 h 1252094"/>
                    <a:gd name="connsiteX8" fmla="*/ 0 w 1470546"/>
                    <a:gd name="connsiteY8" fmla="*/ 1252094 h 125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546" h="1252094">
                      <a:moveTo>
                        <a:pt x="0" y="1252094"/>
                      </a:moveTo>
                      <a:lnTo>
                        <a:pt x="399952" y="908497"/>
                      </a:lnTo>
                      <a:cubicBezTo>
                        <a:pt x="626435" y="747630"/>
                        <a:pt x="724318" y="708187"/>
                        <a:pt x="1071451" y="413970"/>
                      </a:cubicBezTo>
                      <a:cubicBezTo>
                        <a:pt x="1194218" y="301787"/>
                        <a:pt x="1258233" y="131625"/>
                        <a:pt x="1355600" y="392"/>
                      </a:cubicBezTo>
                      <a:cubicBezTo>
                        <a:pt x="1357717" y="-8075"/>
                        <a:pt x="1480483" y="123159"/>
                        <a:pt x="1469900" y="146442"/>
                      </a:cubicBezTo>
                      <a:cubicBezTo>
                        <a:pt x="1348716" y="280841"/>
                        <a:pt x="1207655" y="443071"/>
                        <a:pt x="1106349" y="513859"/>
                      </a:cubicBezTo>
                      <a:cubicBezTo>
                        <a:pt x="1016584" y="608483"/>
                        <a:pt x="708158" y="774008"/>
                        <a:pt x="507075" y="886191"/>
                      </a:cubicBezTo>
                      <a:lnTo>
                        <a:pt x="4254" y="1248382"/>
                      </a:lnTo>
                      <a:lnTo>
                        <a:pt x="0" y="1252094"/>
                      </a:ln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1" name="Rectangle 4">
                  <a:extLst>
                    <a:ext uri="{FF2B5EF4-FFF2-40B4-BE49-F238E27FC236}">
                      <a16:creationId xmlns:a16="http://schemas.microsoft.com/office/drawing/2014/main" id="{53C2A610-481C-4E8D-9AA5-AB938064399C}"/>
                    </a:ext>
                  </a:extLst>
                </p:cNvPr>
                <p:cNvSpPr/>
                <p:nvPr/>
              </p:nvSpPr>
              <p:spPr>
                <a:xfrm rot="289339">
                  <a:off x="2437954" y="2595440"/>
                  <a:ext cx="130221" cy="471114"/>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76985 w 193449"/>
                    <a:gd name="connsiteY4" fmla="*/ 470111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76985" y="470111"/>
                      </a:lnTo>
                      <a:cubicBezTo>
                        <a:pt x="162168" y="373716"/>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2" name="Rectangle 4">
                  <a:extLst>
                    <a:ext uri="{FF2B5EF4-FFF2-40B4-BE49-F238E27FC236}">
                      <a16:creationId xmlns:a16="http://schemas.microsoft.com/office/drawing/2014/main" id="{3D1CA09A-0ACC-7C36-9F32-416687B4FD71}"/>
                    </a:ext>
                  </a:extLst>
                </p:cNvPr>
                <p:cNvSpPr/>
                <p:nvPr/>
              </p:nvSpPr>
              <p:spPr>
                <a:xfrm rot="634177">
                  <a:off x="1837423" y="3121581"/>
                  <a:ext cx="46986" cy="228851"/>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65100" y="471114"/>
                      </a:lnTo>
                      <a:cubicBezTo>
                        <a:pt x="150283"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3" name="Rectangle 4">
                  <a:extLst>
                    <a:ext uri="{FF2B5EF4-FFF2-40B4-BE49-F238E27FC236}">
                      <a16:creationId xmlns:a16="http://schemas.microsoft.com/office/drawing/2014/main" id="{1FCD6C25-32E9-AC82-897E-608661F9641F}"/>
                    </a:ext>
                  </a:extLst>
                </p:cNvPr>
                <p:cNvSpPr/>
                <p:nvPr/>
              </p:nvSpPr>
              <p:spPr>
                <a:xfrm rot="5400000" flipH="1">
                  <a:off x="2315813" y="2301898"/>
                  <a:ext cx="106689" cy="471114"/>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79515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79515" y="471114"/>
                      </a:lnTo>
                      <a:cubicBezTo>
                        <a:pt x="164698"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a:scene3d>
                  <a:camera prst="orthographicFront">
                    <a:rot lat="0" lon="0" rev="0"/>
                  </a:camera>
                  <a:lightRig rig="threePt" dir="t"/>
                </a:scene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24" name="Rectangle 4">
                  <a:extLst>
                    <a:ext uri="{FF2B5EF4-FFF2-40B4-BE49-F238E27FC236}">
                      <a16:creationId xmlns:a16="http://schemas.microsoft.com/office/drawing/2014/main" id="{289FCB93-00CC-8DC4-9369-A49875C9C190}"/>
                    </a:ext>
                  </a:extLst>
                </p:cNvPr>
                <p:cNvSpPr/>
                <p:nvPr/>
              </p:nvSpPr>
              <p:spPr>
                <a:xfrm rot="5400000" flipH="1">
                  <a:off x="1991586" y="2785902"/>
                  <a:ext cx="75122" cy="312305"/>
                </a:xfrm>
                <a:custGeom>
                  <a:avLst/>
                  <a:gdLst>
                    <a:gd name="connsiteX0" fmla="*/ 0 w 152400"/>
                    <a:gd name="connsiteY0" fmla="*/ 0 h 511434"/>
                    <a:gd name="connsiteX1" fmla="*/ 152400 w 152400"/>
                    <a:gd name="connsiteY1" fmla="*/ 0 h 511434"/>
                    <a:gd name="connsiteX2" fmla="*/ 152400 w 152400"/>
                    <a:gd name="connsiteY2" fmla="*/ 511434 h 511434"/>
                    <a:gd name="connsiteX3" fmla="*/ 0 w 152400"/>
                    <a:gd name="connsiteY3" fmla="*/ 511434 h 511434"/>
                    <a:gd name="connsiteX4" fmla="*/ 0 w 152400"/>
                    <a:gd name="connsiteY4" fmla="*/ 0 h 511434"/>
                    <a:gd name="connsiteX0" fmla="*/ 0 w 152400"/>
                    <a:gd name="connsiteY0" fmla="*/ 19050 h 530484"/>
                    <a:gd name="connsiteX1" fmla="*/ 57150 w 152400"/>
                    <a:gd name="connsiteY1" fmla="*/ 0 h 530484"/>
                    <a:gd name="connsiteX2" fmla="*/ 152400 w 152400"/>
                    <a:gd name="connsiteY2" fmla="*/ 530484 h 530484"/>
                    <a:gd name="connsiteX3" fmla="*/ 0 w 152400"/>
                    <a:gd name="connsiteY3" fmla="*/ 530484 h 530484"/>
                    <a:gd name="connsiteX4" fmla="*/ 0 w 152400"/>
                    <a:gd name="connsiteY4" fmla="*/ 19050 h 530484"/>
                    <a:gd name="connsiteX0" fmla="*/ 0 w 190500"/>
                    <a:gd name="connsiteY0" fmla="*/ 69850 h 530484"/>
                    <a:gd name="connsiteX1" fmla="*/ 95250 w 190500"/>
                    <a:gd name="connsiteY1" fmla="*/ 0 h 530484"/>
                    <a:gd name="connsiteX2" fmla="*/ 190500 w 190500"/>
                    <a:gd name="connsiteY2" fmla="*/ 530484 h 530484"/>
                    <a:gd name="connsiteX3" fmla="*/ 38100 w 190500"/>
                    <a:gd name="connsiteY3" fmla="*/ 530484 h 530484"/>
                    <a:gd name="connsiteX4" fmla="*/ 0 w 190500"/>
                    <a:gd name="connsiteY4" fmla="*/ 69850 h 530484"/>
                    <a:gd name="connsiteX0" fmla="*/ 0 w 209550"/>
                    <a:gd name="connsiteY0" fmla="*/ 69850 h 530484"/>
                    <a:gd name="connsiteX1" fmla="*/ 95250 w 209550"/>
                    <a:gd name="connsiteY1" fmla="*/ 0 h 530484"/>
                    <a:gd name="connsiteX2" fmla="*/ 209550 w 209550"/>
                    <a:gd name="connsiteY2" fmla="*/ 473334 h 530484"/>
                    <a:gd name="connsiteX3" fmla="*/ 38100 w 209550"/>
                    <a:gd name="connsiteY3" fmla="*/ 530484 h 530484"/>
                    <a:gd name="connsiteX4" fmla="*/ 0 w 209550"/>
                    <a:gd name="connsiteY4" fmla="*/ 69850 h 530484"/>
                    <a:gd name="connsiteX0" fmla="*/ 0 w 209550"/>
                    <a:gd name="connsiteY0" fmla="*/ 69850 h 473334"/>
                    <a:gd name="connsiteX1" fmla="*/ 95250 w 209550"/>
                    <a:gd name="connsiteY1" fmla="*/ 0 h 473334"/>
                    <a:gd name="connsiteX2" fmla="*/ 209550 w 209550"/>
                    <a:gd name="connsiteY2" fmla="*/ 473334 h 473334"/>
                    <a:gd name="connsiteX3" fmla="*/ 196850 w 209550"/>
                    <a:gd name="connsiteY3" fmla="*/ 473334 h 473334"/>
                    <a:gd name="connsiteX4" fmla="*/ 0 w 209550"/>
                    <a:gd name="connsiteY4" fmla="*/ 69850 h 473334"/>
                    <a:gd name="connsiteX0" fmla="*/ 0 w 209550"/>
                    <a:gd name="connsiteY0" fmla="*/ 69850 h 473334"/>
                    <a:gd name="connsiteX1" fmla="*/ 95250 w 209550"/>
                    <a:gd name="connsiteY1" fmla="*/ 0 h 473334"/>
                    <a:gd name="connsiteX2" fmla="*/ 146050 w 209550"/>
                    <a:gd name="connsiteY2" fmla="*/ 215900 h 473334"/>
                    <a:gd name="connsiteX3" fmla="*/ 209550 w 209550"/>
                    <a:gd name="connsiteY3" fmla="*/ 473334 h 473334"/>
                    <a:gd name="connsiteX4" fmla="*/ 196850 w 209550"/>
                    <a:gd name="connsiteY4" fmla="*/ 473334 h 473334"/>
                    <a:gd name="connsiteX5" fmla="*/ 0 w 20955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0 w 215900"/>
                    <a:gd name="connsiteY5"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69850 w 215900"/>
                    <a:gd name="connsiteY5" fmla="*/ 2222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15900"/>
                    <a:gd name="connsiteY0" fmla="*/ 69850 h 473334"/>
                    <a:gd name="connsiteX1" fmla="*/ 95250 w 215900"/>
                    <a:gd name="connsiteY1" fmla="*/ 0 h 473334"/>
                    <a:gd name="connsiteX2" fmla="*/ 215900 w 215900"/>
                    <a:gd name="connsiteY2" fmla="*/ 158750 h 473334"/>
                    <a:gd name="connsiteX3" fmla="*/ 209550 w 215900"/>
                    <a:gd name="connsiteY3" fmla="*/ 473334 h 473334"/>
                    <a:gd name="connsiteX4" fmla="*/ 196850 w 215900"/>
                    <a:gd name="connsiteY4" fmla="*/ 473334 h 473334"/>
                    <a:gd name="connsiteX5" fmla="*/ 152400 w 215900"/>
                    <a:gd name="connsiteY5" fmla="*/ 184150 h 473334"/>
                    <a:gd name="connsiteX6" fmla="*/ 0 w 215900"/>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69850 h 473334"/>
                    <a:gd name="connsiteX1" fmla="*/ 95250 w 225199"/>
                    <a:gd name="connsiteY1" fmla="*/ 0 h 473334"/>
                    <a:gd name="connsiteX2" fmla="*/ 215900 w 225199"/>
                    <a:gd name="connsiteY2" fmla="*/ 158750 h 473334"/>
                    <a:gd name="connsiteX3" fmla="*/ 209550 w 225199"/>
                    <a:gd name="connsiteY3" fmla="*/ 473334 h 473334"/>
                    <a:gd name="connsiteX4" fmla="*/ 196850 w 225199"/>
                    <a:gd name="connsiteY4" fmla="*/ 473334 h 473334"/>
                    <a:gd name="connsiteX5" fmla="*/ 152400 w 225199"/>
                    <a:gd name="connsiteY5" fmla="*/ 184150 h 473334"/>
                    <a:gd name="connsiteX6" fmla="*/ 0 w 225199"/>
                    <a:gd name="connsiteY6" fmla="*/ 69850 h 473334"/>
                    <a:gd name="connsiteX0" fmla="*/ 0 w 225199"/>
                    <a:gd name="connsiteY0" fmla="*/ 184150 h 587634"/>
                    <a:gd name="connsiteX1" fmla="*/ 50800 w 225199"/>
                    <a:gd name="connsiteY1" fmla="*/ 0 h 587634"/>
                    <a:gd name="connsiteX2" fmla="*/ 215900 w 225199"/>
                    <a:gd name="connsiteY2" fmla="*/ 273050 h 587634"/>
                    <a:gd name="connsiteX3" fmla="*/ 209550 w 225199"/>
                    <a:gd name="connsiteY3" fmla="*/ 587634 h 587634"/>
                    <a:gd name="connsiteX4" fmla="*/ 196850 w 225199"/>
                    <a:gd name="connsiteY4" fmla="*/ 587634 h 587634"/>
                    <a:gd name="connsiteX5" fmla="*/ 152400 w 225199"/>
                    <a:gd name="connsiteY5" fmla="*/ 298450 h 587634"/>
                    <a:gd name="connsiteX6" fmla="*/ 0 w 225199"/>
                    <a:gd name="connsiteY6" fmla="*/ 184150 h 58763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36425"/>
                    <a:gd name="connsiteY0" fmla="*/ 88900 h 492384"/>
                    <a:gd name="connsiteX1" fmla="*/ 101600 w 236425"/>
                    <a:gd name="connsiteY1" fmla="*/ 0 h 492384"/>
                    <a:gd name="connsiteX2" fmla="*/ 215900 w 236425"/>
                    <a:gd name="connsiteY2" fmla="*/ 177800 h 492384"/>
                    <a:gd name="connsiteX3" fmla="*/ 209550 w 236425"/>
                    <a:gd name="connsiteY3" fmla="*/ 492384 h 492384"/>
                    <a:gd name="connsiteX4" fmla="*/ 196850 w 236425"/>
                    <a:gd name="connsiteY4" fmla="*/ 492384 h 492384"/>
                    <a:gd name="connsiteX5" fmla="*/ 152400 w 236425"/>
                    <a:gd name="connsiteY5" fmla="*/ 203200 h 492384"/>
                    <a:gd name="connsiteX6" fmla="*/ 0 w 236425"/>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71020"/>
                    <a:gd name="connsiteY0" fmla="*/ 88900 h 492384"/>
                    <a:gd name="connsiteX1" fmla="*/ 101600 w 271020"/>
                    <a:gd name="connsiteY1" fmla="*/ 0 h 492384"/>
                    <a:gd name="connsiteX2" fmla="*/ 266700 w 271020"/>
                    <a:gd name="connsiteY2" fmla="*/ 196850 h 492384"/>
                    <a:gd name="connsiteX3" fmla="*/ 209550 w 271020"/>
                    <a:gd name="connsiteY3" fmla="*/ 492384 h 492384"/>
                    <a:gd name="connsiteX4" fmla="*/ 196850 w 271020"/>
                    <a:gd name="connsiteY4" fmla="*/ 492384 h 492384"/>
                    <a:gd name="connsiteX5" fmla="*/ 152400 w 271020"/>
                    <a:gd name="connsiteY5" fmla="*/ 203200 h 492384"/>
                    <a:gd name="connsiteX6" fmla="*/ 0 w 271020"/>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225199"/>
                    <a:gd name="connsiteY0" fmla="*/ 88900 h 492384"/>
                    <a:gd name="connsiteX1" fmla="*/ 101600 w 225199"/>
                    <a:gd name="connsiteY1" fmla="*/ 0 h 492384"/>
                    <a:gd name="connsiteX2" fmla="*/ 215900 w 225199"/>
                    <a:gd name="connsiteY2" fmla="*/ 177800 h 492384"/>
                    <a:gd name="connsiteX3" fmla="*/ 209550 w 225199"/>
                    <a:gd name="connsiteY3" fmla="*/ 492384 h 492384"/>
                    <a:gd name="connsiteX4" fmla="*/ 196850 w 225199"/>
                    <a:gd name="connsiteY4" fmla="*/ 492384 h 492384"/>
                    <a:gd name="connsiteX5" fmla="*/ 152400 w 225199"/>
                    <a:gd name="connsiteY5" fmla="*/ 203200 h 492384"/>
                    <a:gd name="connsiteX6" fmla="*/ 0 w 225199"/>
                    <a:gd name="connsiteY6" fmla="*/ 88900 h 492384"/>
                    <a:gd name="connsiteX0" fmla="*/ 0 w 193449"/>
                    <a:gd name="connsiteY0" fmla="*/ 120650 h 492384"/>
                    <a:gd name="connsiteX1" fmla="*/ 69850 w 193449"/>
                    <a:gd name="connsiteY1" fmla="*/ 0 h 492384"/>
                    <a:gd name="connsiteX2" fmla="*/ 184150 w 193449"/>
                    <a:gd name="connsiteY2" fmla="*/ 177800 h 492384"/>
                    <a:gd name="connsiteX3" fmla="*/ 177800 w 193449"/>
                    <a:gd name="connsiteY3" fmla="*/ 492384 h 492384"/>
                    <a:gd name="connsiteX4" fmla="*/ 165100 w 193449"/>
                    <a:gd name="connsiteY4" fmla="*/ 492384 h 492384"/>
                    <a:gd name="connsiteX5" fmla="*/ 120650 w 193449"/>
                    <a:gd name="connsiteY5" fmla="*/ 203200 h 492384"/>
                    <a:gd name="connsiteX6" fmla="*/ 0 w 193449"/>
                    <a:gd name="connsiteY6" fmla="*/ 120650 h 4923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82550 h 454284"/>
                    <a:gd name="connsiteX1" fmla="*/ 95250 w 193449"/>
                    <a:gd name="connsiteY1" fmla="*/ 0 h 454284"/>
                    <a:gd name="connsiteX2" fmla="*/ 184150 w 193449"/>
                    <a:gd name="connsiteY2" fmla="*/ 139700 h 454284"/>
                    <a:gd name="connsiteX3" fmla="*/ 177800 w 193449"/>
                    <a:gd name="connsiteY3" fmla="*/ 454284 h 454284"/>
                    <a:gd name="connsiteX4" fmla="*/ 165100 w 193449"/>
                    <a:gd name="connsiteY4" fmla="*/ 454284 h 454284"/>
                    <a:gd name="connsiteX5" fmla="*/ 120650 w 193449"/>
                    <a:gd name="connsiteY5" fmla="*/ 165100 h 454284"/>
                    <a:gd name="connsiteX6" fmla="*/ 0 w 193449"/>
                    <a:gd name="connsiteY6" fmla="*/ 82550 h 45428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0650 w 193449"/>
                    <a:gd name="connsiteY5" fmla="*/ 181930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 name="connsiteX0" fmla="*/ 0 w 193449"/>
                    <a:gd name="connsiteY0" fmla="*/ 99380 h 471114"/>
                    <a:gd name="connsiteX1" fmla="*/ 95250 w 193449"/>
                    <a:gd name="connsiteY1" fmla="*/ 0 h 471114"/>
                    <a:gd name="connsiteX2" fmla="*/ 184150 w 193449"/>
                    <a:gd name="connsiteY2" fmla="*/ 156530 h 471114"/>
                    <a:gd name="connsiteX3" fmla="*/ 177800 w 193449"/>
                    <a:gd name="connsiteY3" fmla="*/ 471114 h 471114"/>
                    <a:gd name="connsiteX4" fmla="*/ 165100 w 193449"/>
                    <a:gd name="connsiteY4" fmla="*/ 471114 h 471114"/>
                    <a:gd name="connsiteX5" fmla="*/ 126260 w 193449"/>
                    <a:gd name="connsiteY5" fmla="*/ 232418 h 471114"/>
                    <a:gd name="connsiteX6" fmla="*/ 0 w 193449"/>
                    <a:gd name="connsiteY6" fmla="*/ 99380 h 47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49" h="471114">
                      <a:moveTo>
                        <a:pt x="0" y="99380"/>
                      </a:moveTo>
                      <a:lnTo>
                        <a:pt x="95250" y="0"/>
                      </a:lnTo>
                      <a:cubicBezTo>
                        <a:pt x="135467" y="52917"/>
                        <a:pt x="144362" y="35360"/>
                        <a:pt x="184150" y="156530"/>
                      </a:cubicBezTo>
                      <a:cubicBezTo>
                        <a:pt x="207433" y="293141"/>
                        <a:pt x="179917" y="366253"/>
                        <a:pt x="177800" y="471114"/>
                      </a:cubicBezTo>
                      <a:lnTo>
                        <a:pt x="165100" y="471114"/>
                      </a:lnTo>
                      <a:cubicBezTo>
                        <a:pt x="150283" y="374719"/>
                        <a:pt x="151127" y="286778"/>
                        <a:pt x="126260" y="232418"/>
                      </a:cubicBezTo>
                      <a:cubicBezTo>
                        <a:pt x="87107" y="147336"/>
                        <a:pt x="50800" y="137480"/>
                        <a:pt x="0" y="99380"/>
                      </a:cubicBezTo>
                      <a:close/>
                    </a:path>
                  </a:pathLst>
                </a:custGeom>
                <a:solidFill>
                  <a:srgbClr val="DDE89A">
                    <a:lumMod val="20000"/>
                    <a:lumOff val="80000"/>
                  </a:srgbClr>
                </a:solidFill>
                <a:ln w="25400" cap="flat" cmpd="sng" algn="ctr">
                  <a:noFill/>
                  <a:prstDash val="solid"/>
                </a:ln>
                <a:effectLst/>
                <a:scene3d>
                  <a:camera prst="orthographicFront">
                    <a:rot lat="0" lon="0" rev="0"/>
                  </a:camera>
                  <a:lightRig rig="threePt" dir="t"/>
                </a:scene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sp>
          <p:nvSpPr>
            <p:cNvPr id="6" name="TextBox 5">
              <a:extLst>
                <a:ext uri="{FF2B5EF4-FFF2-40B4-BE49-F238E27FC236}">
                  <a16:creationId xmlns:a16="http://schemas.microsoft.com/office/drawing/2014/main" id="{76418988-307D-5B8A-3042-C7CA252601D1}"/>
                </a:ext>
              </a:extLst>
            </p:cNvPr>
            <p:cNvSpPr txBox="1"/>
            <p:nvPr/>
          </p:nvSpPr>
          <p:spPr>
            <a:xfrm>
              <a:off x="9604452" y="5863118"/>
              <a:ext cx="2430662" cy="646331"/>
            </a:xfrm>
            <a:prstGeom prst="rect">
              <a:avLst/>
            </a:prstGeom>
            <a:noFill/>
          </p:spPr>
          <p:txBody>
            <a:bodyPr wrap="square">
              <a:spAutoFit/>
            </a:bodyPr>
            <a:lstStyle/>
            <a:p>
              <a:pPr algn="ctr"/>
              <a:r>
                <a:rPr lang="mk" dirty="0"/>
                <a:t>Извор на илустрација</a:t>
              </a:r>
            </a:p>
            <a:p>
              <a:r>
                <a:rPr lang="mk" dirty="0"/>
                <a:t> www.SlideHunter.com</a:t>
              </a:r>
            </a:p>
          </p:txBody>
        </p:sp>
      </p:grpSp>
    </p:spTree>
    <p:extLst>
      <p:ext uri="{BB962C8B-B14F-4D97-AF65-F5344CB8AC3E}">
        <p14:creationId xmlns:p14="http://schemas.microsoft.com/office/powerpoint/2010/main" val="342616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3852C4-4433-8404-D0F3-2C4E45FBCB22}"/>
              </a:ext>
            </a:extLst>
          </p:cNvPr>
          <p:cNvGraphicFramePr>
            <a:graphicFrameLocks noGrp="1"/>
          </p:cNvGraphicFramePr>
          <p:nvPr>
            <p:extLst>
              <p:ext uri="{D42A27DB-BD31-4B8C-83A1-F6EECF244321}">
                <p14:modId xmlns:p14="http://schemas.microsoft.com/office/powerpoint/2010/main" val="3187192627"/>
              </p:ext>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chemeClr val="tx1"/>
                          </a:solidFill>
                        </a:rPr>
                        <a:t>Мали и средни претпријатија и претприемачи</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6" name="TextBox 5">
            <a:extLst>
              <a:ext uri="{FF2B5EF4-FFF2-40B4-BE49-F238E27FC236}">
                <a16:creationId xmlns:a16="http://schemas.microsoft.com/office/drawing/2014/main" id="{C97790F2-E1B0-3F5A-3971-3BB08E83D7DA}"/>
              </a:ext>
            </a:extLst>
          </p:cNvPr>
          <p:cNvSpPr txBox="1"/>
          <p:nvPr/>
        </p:nvSpPr>
        <p:spPr>
          <a:xfrm>
            <a:off x="203729" y="506306"/>
            <a:ext cx="5192485" cy="5632311"/>
          </a:xfrm>
          <a:prstGeom prst="rect">
            <a:avLst/>
          </a:prstGeom>
          <a:noFill/>
        </p:spPr>
        <p:txBody>
          <a:bodyPr wrap="square">
            <a:spAutoFit/>
          </a:bodyPr>
          <a:lstStyle/>
          <a:p>
            <a:pPr marL="285750" indent="-285750" algn="just">
              <a:buFont typeface="Arial" panose="020B0604020202020204" pitchFamily="34" charset="0"/>
              <a:buChar char="•"/>
            </a:pPr>
            <a:r>
              <a:rPr lang="mk" sz="2000" dirty="0"/>
              <a:t>Малите и средните претпријатија во Србија и Северна Македонија се состојат од субјекти со различна економска сила, иновативен потенцијал и можности за развој, а според бројот на вработени, тие се поделени на микро (0-9 вработени), мали (10-49 вработени), средни (50-249 вработени) и големи (250 вработени или повеќе) претпријатија.</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dirty="0"/>
              <a:t>Малите и средните претпријатија и претприемачите сочинуваат над 90% од економските субјекти и обезбедуваат над 2/3 од вкупното вработување.</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dirty="0"/>
              <a:t>Најголем број на мали и средни претпријатија се регистрирани во секторите преработувачка индустрија, градежништво, трговија, транспорт и професионални, научни и технички дејности.</a:t>
            </a:r>
            <a:endParaRPr lang="sr-Cyrl-RS" sz="2000" dirty="0"/>
          </a:p>
        </p:txBody>
      </p:sp>
      <p:pic>
        <p:nvPicPr>
          <p:cNvPr id="4100" name="Picture 4">
            <a:extLst>
              <a:ext uri="{FF2B5EF4-FFF2-40B4-BE49-F238E27FC236}">
                <a16:creationId xmlns:a16="http://schemas.microsoft.com/office/drawing/2014/main" id="{7E9E7DAE-5CA0-D015-EE22-4211773311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771" y="1371600"/>
            <a:ext cx="6632500" cy="44196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A14F9E-ED98-06DF-C02C-0088E80FBDDA}"/>
              </a:ext>
            </a:extLst>
          </p:cNvPr>
          <p:cNvSpPr txBox="1"/>
          <p:nvPr/>
        </p:nvSpPr>
        <p:spPr>
          <a:xfrm>
            <a:off x="5724383" y="5542784"/>
            <a:ext cx="6204857" cy="646331"/>
          </a:xfrm>
          <a:prstGeom prst="rect">
            <a:avLst/>
          </a:prstGeom>
          <a:noFill/>
        </p:spPr>
        <p:txBody>
          <a:bodyPr wrap="square">
            <a:spAutoFit/>
          </a:bodyPr>
          <a:lstStyle/>
          <a:p>
            <a:r>
              <a:rPr lang="mk" dirty="0"/>
              <a:t>Извор на сликата: https://www.newcivilengineer.com/opinion/smes-have-a-vital-role-to-play-in-better-project-delivery-14-01-2021/</a:t>
            </a:r>
            <a:endParaRPr lang="sr-Cyrl-RS" dirty="0"/>
          </a:p>
        </p:txBody>
      </p:sp>
    </p:spTree>
    <p:extLst>
      <p:ext uri="{BB962C8B-B14F-4D97-AF65-F5344CB8AC3E}">
        <p14:creationId xmlns:p14="http://schemas.microsoft.com/office/powerpoint/2010/main" val="83349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3852C4-4433-8404-D0F3-2C4E45FBCB22}"/>
              </a:ext>
            </a:extLst>
          </p:cNvPr>
          <p:cNvGraphicFramePr>
            <a:graphicFrameLocks noGrp="1"/>
          </p:cNvGraphicFramePr>
          <p:nvPr>
            <p:extLst>
              <p:ext uri="{D42A27DB-BD31-4B8C-83A1-F6EECF244321}">
                <p14:modId xmlns:p14="http://schemas.microsoft.com/office/powerpoint/2010/main" val="1088039762"/>
              </p:ext>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chemeClr val="tx1"/>
                          </a:solidFill>
                        </a:rPr>
                        <a:t>Организации за поддршка на бизнисот (ОПБ)</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6" name="TextBox 5">
            <a:extLst>
              <a:ext uri="{FF2B5EF4-FFF2-40B4-BE49-F238E27FC236}">
                <a16:creationId xmlns:a16="http://schemas.microsoft.com/office/drawing/2014/main" id="{C97790F2-E1B0-3F5A-3971-3BB08E83D7DA}"/>
              </a:ext>
            </a:extLst>
          </p:cNvPr>
          <p:cNvSpPr txBox="1"/>
          <p:nvPr/>
        </p:nvSpPr>
        <p:spPr>
          <a:xfrm>
            <a:off x="273268" y="587828"/>
            <a:ext cx="6193969" cy="5632311"/>
          </a:xfrm>
          <a:prstGeom prst="rect">
            <a:avLst/>
          </a:prstGeom>
          <a:noFill/>
        </p:spPr>
        <p:txBody>
          <a:bodyPr wrap="square">
            <a:spAutoFit/>
          </a:bodyPr>
          <a:lstStyle/>
          <a:p>
            <a:pPr marL="285750" indent="-285750" algn="just">
              <a:buFont typeface="Arial" panose="020B0604020202020204" pitchFamily="34" charset="0"/>
              <a:buChar char="•"/>
            </a:pPr>
            <a:r>
              <a:rPr lang="mk" sz="2000" dirty="0"/>
              <a:t>Општите проектни планови се важна алка во насочувањето на малите и средни претпријатија кон усвојување на зелени бизнис практики.</a:t>
            </a:r>
            <a:endParaRPr lang="en-US" sz="2000" dirty="0"/>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MK" sz="2000" dirty="0"/>
              <a:t>ОПБ</a:t>
            </a:r>
            <a:r>
              <a:rPr lang="mk" sz="2000" dirty="0"/>
              <a:t> треба да ги обезбеди потребните информации и да спроведе обука за зелени мали и средни претпријатија во Србија и Северна Македонија.</a:t>
            </a:r>
            <a:endParaRPr lang="en-US" sz="2000" dirty="0"/>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dirty="0"/>
              <a:t>Услуги за зеленило на бизнисите обезбедуваат 40% од </a:t>
            </a:r>
            <a:r>
              <a:rPr lang="mk-MK" sz="2000" dirty="0"/>
              <a:t>ОПБ</a:t>
            </a:r>
            <a:r>
              <a:rPr lang="mk" sz="2000" dirty="0"/>
              <a:t> од Србија и 14,29% од </a:t>
            </a:r>
            <a:r>
              <a:rPr lang="mk-MK" sz="2000" dirty="0"/>
              <a:t>ОПБ</a:t>
            </a:r>
            <a:r>
              <a:rPr lang="mk" sz="2000" dirty="0"/>
              <a:t> од Северна Македонија. Овие услуги се планира да ги воведат 20% од </a:t>
            </a:r>
            <a:r>
              <a:rPr lang="mk-MK" sz="2000" dirty="0"/>
              <a:t>ОПБ</a:t>
            </a:r>
            <a:r>
              <a:rPr lang="mk" sz="2000" dirty="0"/>
              <a:t> од Србија и 64,29% од </a:t>
            </a:r>
            <a:r>
              <a:rPr lang="mk-MK" sz="2000" dirty="0"/>
              <a:t>ОПБ</a:t>
            </a:r>
            <a:r>
              <a:rPr lang="mk" sz="2000" dirty="0"/>
              <a:t> од Северна Македонија. Општинските проекти (</a:t>
            </a:r>
            <a:r>
              <a:rPr lang="mk-MK" sz="2000" dirty="0"/>
              <a:t>ОПБ</a:t>
            </a:r>
            <a:r>
              <a:rPr lang="mk" sz="2000" dirty="0"/>
              <a:t>) во областа на зелените бизниси се фокусираат на подобрување на енергетската ефикасност, користење на обновливи извори на енергија, промовирање на одржливи технологии и иновации и управување со ресурсите.</a:t>
            </a:r>
            <a:endParaRPr lang="sr-Cyrl-RS" sz="2000" dirty="0"/>
          </a:p>
        </p:txBody>
      </p:sp>
      <p:grpSp>
        <p:nvGrpSpPr>
          <p:cNvPr id="17" name="Group 16">
            <a:extLst>
              <a:ext uri="{FF2B5EF4-FFF2-40B4-BE49-F238E27FC236}">
                <a16:creationId xmlns:a16="http://schemas.microsoft.com/office/drawing/2014/main" id="{A57A4E9E-8444-9873-0F8E-096CCA3111BC}"/>
              </a:ext>
            </a:extLst>
          </p:cNvPr>
          <p:cNvGrpSpPr/>
          <p:nvPr/>
        </p:nvGrpSpPr>
        <p:grpSpPr>
          <a:xfrm>
            <a:off x="6467238" y="1018680"/>
            <a:ext cx="5462003" cy="5284418"/>
            <a:chOff x="6096000" y="802476"/>
            <a:chExt cx="5462003" cy="5284418"/>
          </a:xfrm>
        </p:grpSpPr>
        <p:pic>
          <p:nvPicPr>
            <p:cNvPr id="3" name="Graphic 2" descr="Business Growth outline">
              <a:extLst>
                <a:ext uri="{FF2B5EF4-FFF2-40B4-BE49-F238E27FC236}">
                  <a16:creationId xmlns:a16="http://schemas.microsoft.com/office/drawing/2014/main" id="{6687B266-5273-2BF3-CF14-A8B1CF0015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3600600"/>
              <a:ext cx="2486294" cy="2486294"/>
            </a:xfrm>
            <a:prstGeom prst="rect">
              <a:avLst/>
            </a:prstGeom>
          </p:spPr>
        </p:pic>
        <p:pic>
          <p:nvPicPr>
            <p:cNvPr id="7" name="Graphic 6" descr="Boardroom with solid fill">
              <a:extLst>
                <a:ext uri="{FF2B5EF4-FFF2-40B4-BE49-F238E27FC236}">
                  <a16:creationId xmlns:a16="http://schemas.microsoft.com/office/drawing/2014/main" id="{ABCCBD70-08E6-6F47-0D9D-D75769CA10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870738"/>
              <a:ext cx="2486294" cy="2486294"/>
            </a:xfrm>
            <a:prstGeom prst="rect">
              <a:avLst/>
            </a:prstGeom>
          </p:spPr>
        </p:pic>
        <p:pic>
          <p:nvPicPr>
            <p:cNvPr id="14" name="Graphic 13" descr="Connections with solid fill">
              <a:extLst>
                <a:ext uri="{FF2B5EF4-FFF2-40B4-BE49-F238E27FC236}">
                  <a16:creationId xmlns:a16="http://schemas.microsoft.com/office/drawing/2014/main" id="{78DA5469-3419-DA78-5D22-D9AE08387A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1709" y="3600600"/>
              <a:ext cx="2486294" cy="2486294"/>
            </a:xfrm>
            <a:prstGeom prst="rect">
              <a:avLst/>
            </a:prstGeom>
          </p:spPr>
        </p:pic>
        <p:pic>
          <p:nvPicPr>
            <p:cNvPr id="16" name="Graphic 15" descr="Bar graph with upward trend outline">
              <a:extLst>
                <a:ext uri="{FF2B5EF4-FFF2-40B4-BE49-F238E27FC236}">
                  <a16:creationId xmlns:a16="http://schemas.microsoft.com/office/drawing/2014/main" id="{DF8370D4-1230-8FB1-D0BE-EDC98A0ABE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71709" y="802476"/>
              <a:ext cx="2486294" cy="2486294"/>
            </a:xfrm>
            <a:prstGeom prst="rect">
              <a:avLst/>
            </a:prstGeom>
          </p:spPr>
        </p:pic>
      </p:grpSp>
    </p:spTree>
    <p:extLst>
      <p:ext uri="{BB962C8B-B14F-4D97-AF65-F5344CB8AC3E}">
        <p14:creationId xmlns:p14="http://schemas.microsoft.com/office/powerpoint/2010/main" val="335621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dirty="0">
                  <a:solidFill>
                    <a:schemeClr val="tx1">
                      <a:lumMod val="85000"/>
                      <a:lumOff val="15000"/>
                    </a:schemeClr>
                  </a:solidFill>
                  <a:cs typeface="Arial" pitchFamily="34" charset="0"/>
                </a:rPr>
                <a:t>Озеленување на вашиот бизнис</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a16="http://schemas.microsoft.com/office/drawing/2014/main" id="{3A0F342C-7777-D092-8DDF-3CCA7245F2A6}"/>
                  </a:ext>
                </a:extLst>
              </p:cNvPr>
              <p:cNvSpPr/>
              <p:nvPr/>
            </p:nvSpPr>
            <p:spPr>
              <a:xfrm>
                <a:off x="6856412" y="2057400"/>
                <a:ext cx="3276600" cy="609600"/>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400" b="1" dirty="0">
                    <a:solidFill>
                      <a:schemeClr val="tx1"/>
                    </a:solidFill>
                  </a:rPr>
                  <a:t>Дискусија</a:t>
                </a:r>
                <a:endParaRPr lang="en-GB" sz="2400" b="1" dirty="0">
                  <a:solidFill>
                    <a:schemeClr val="tx1"/>
                  </a:solidFill>
                </a:endParaRPr>
              </a:p>
            </p:txBody>
          </p:sp>
        </p:grpSp>
        <p:sp>
          <p:nvSpPr>
            <p:cNvPr id="69" name="Bent-Up Arrow 9">
              <a:extLst>
                <a:ext uri="{FF2B5EF4-FFF2-40B4-BE49-F238E27FC236}">
                  <a16:creationId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390452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F13919B-2F68-91C3-B867-02770ECFF9D0}"/>
              </a:ext>
            </a:extLst>
          </p:cNvPr>
          <p:cNvGraphicFramePr>
            <a:graphicFrameLocks noGrp="1"/>
          </p:cNvGraphicFramePr>
          <p:nvPr>
            <p:extLst>
              <p:ext uri="{D42A27DB-BD31-4B8C-83A1-F6EECF244321}">
                <p14:modId xmlns:p14="http://schemas.microsoft.com/office/powerpoint/2010/main" val="666404949"/>
              </p:ext>
            </p:extLst>
          </p:nvPr>
        </p:nvGraphicFramePr>
        <p:xfrm>
          <a:off x="334161" y="297906"/>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Циклус на обука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pSp>
        <p:nvGrpSpPr>
          <p:cNvPr id="30" name="Group 29">
            <a:extLst>
              <a:ext uri="{FF2B5EF4-FFF2-40B4-BE49-F238E27FC236}">
                <a16:creationId xmlns:a16="http://schemas.microsoft.com/office/drawing/2014/main" id="{4689ED73-D866-0453-B081-3A3C2248F95C}"/>
              </a:ext>
            </a:extLst>
          </p:cNvPr>
          <p:cNvGrpSpPr/>
          <p:nvPr/>
        </p:nvGrpSpPr>
        <p:grpSpPr>
          <a:xfrm>
            <a:off x="6313309" y="1292067"/>
            <a:ext cx="5268028" cy="5268027"/>
            <a:chOff x="3443985" y="1198746"/>
            <a:chExt cx="5268028" cy="5268027"/>
          </a:xfrm>
        </p:grpSpPr>
        <p:sp>
          <p:nvSpPr>
            <p:cNvPr id="22" name="Freeform: Shape 21">
              <a:extLst>
                <a:ext uri="{FF2B5EF4-FFF2-40B4-BE49-F238E27FC236}">
                  <a16:creationId xmlns:a16="http://schemas.microsoft.com/office/drawing/2014/main" id="{00236492-EE3F-5E23-4637-54156A8E29FD}"/>
                </a:ext>
              </a:extLst>
            </p:cNvPr>
            <p:cNvSpPr/>
            <p:nvPr/>
          </p:nvSpPr>
          <p:spPr>
            <a:xfrm>
              <a:off x="3878563" y="1480517"/>
              <a:ext cx="4551680" cy="4551680"/>
            </a:xfrm>
            <a:custGeom>
              <a:avLst/>
              <a:gdLst>
                <a:gd name="connsiteX0" fmla="*/ 2275840 w 4551680"/>
                <a:gd name="connsiteY0" fmla="*/ 0 h 4551680"/>
                <a:gd name="connsiteX1" fmla="*/ 4551680 w 4551680"/>
                <a:gd name="connsiteY1" fmla="*/ 2275840 h 4551680"/>
                <a:gd name="connsiteX2" fmla="*/ 2275840 w 4551680"/>
                <a:gd name="connsiteY2" fmla="*/ 2275840 h 4551680"/>
                <a:gd name="connsiteX3" fmla="*/ 2275840 w 4551680"/>
                <a:gd name="connsiteY3" fmla="*/ 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0"/>
                  </a:moveTo>
                  <a:cubicBezTo>
                    <a:pt x="3532752" y="0"/>
                    <a:pt x="4551680" y="1018928"/>
                    <a:pt x="4551680" y="227584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6663" tIns="973870" rIns="486191" bIns="2392477" numCol="1" spcCol="1270" anchor="ctr" anchorCtr="0">
              <a:noAutofit/>
            </a:bodyPr>
            <a:lstStyle/>
            <a:p>
              <a:pPr marL="0" lvl="0" indent="0" algn="ctr" defTabSz="1066800">
                <a:lnSpc>
                  <a:spcPct val="90000"/>
                </a:lnSpc>
                <a:spcBef>
                  <a:spcPct val="0"/>
                </a:spcBef>
                <a:spcAft>
                  <a:spcPct val="35000"/>
                </a:spcAft>
                <a:buNone/>
              </a:pPr>
              <a:r>
                <a:rPr lang="mk" sz="2400" kern="1200" dirty="0"/>
                <a:t>Анализа на потребите за обука</a:t>
              </a:r>
            </a:p>
          </p:txBody>
        </p:sp>
        <p:sp>
          <p:nvSpPr>
            <p:cNvPr id="23" name="Freeform: Shape 22">
              <a:extLst>
                <a:ext uri="{FF2B5EF4-FFF2-40B4-BE49-F238E27FC236}">
                  <a16:creationId xmlns:a16="http://schemas.microsoft.com/office/drawing/2014/main" id="{9F206133-980F-7671-8C63-79A20150BE71}"/>
                </a:ext>
              </a:extLst>
            </p:cNvPr>
            <p:cNvSpPr/>
            <p:nvPr/>
          </p:nvSpPr>
          <p:spPr>
            <a:xfrm>
              <a:off x="3878563" y="1633323"/>
              <a:ext cx="4551680" cy="4551680"/>
            </a:xfrm>
            <a:custGeom>
              <a:avLst/>
              <a:gdLst>
                <a:gd name="connsiteX0" fmla="*/ 4551680 w 4551680"/>
                <a:gd name="connsiteY0" fmla="*/ 2275840 h 4551680"/>
                <a:gd name="connsiteX1" fmla="*/ 2275840 w 4551680"/>
                <a:gd name="connsiteY1" fmla="*/ 4551680 h 4551680"/>
                <a:gd name="connsiteX2" fmla="*/ 2275840 w 4551680"/>
                <a:gd name="connsiteY2" fmla="*/ 2275840 h 4551680"/>
                <a:gd name="connsiteX3" fmla="*/ 455168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4551680" y="2275840"/>
                  </a:moveTo>
                  <a:cubicBezTo>
                    <a:pt x="4551680" y="3532752"/>
                    <a:pt x="3532752" y="4551680"/>
                    <a:pt x="2275840" y="4551680"/>
                  </a:cubicBezTo>
                  <a:lnTo>
                    <a:pt x="2275840" y="2275840"/>
                  </a:lnTo>
                  <a:lnTo>
                    <a:pt x="4551680" y="227584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6663" tIns="2392477" rIns="486191" bIns="973870" numCol="1" spcCol="1270" anchor="ctr" anchorCtr="0">
              <a:noAutofit/>
            </a:bodyPr>
            <a:lstStyle/>
            <a:p>
              <a:pPr marL="0" lvl="0" indent="0" algn="ctr" defTabSz="1066800">
                <a:lnSpc>
                  <a:spcPct val="90000"/>
                </a:lnSpc>
                <a:spcBef>
                  <a:spcPct val="0"/>
                </a:spcBef>
                <a:spcAft>
                  <a:spcPct val="35000"/>
                </a:spcAft>
                <a:buNone/>
              </a:pPr>
              <a:r>
                <a:rPr lang="mk" sz="2400" kern="1200" dirty="0"/>
                <a:t>Дизајн и развој на обука</a:t>
              </a:r>
            </a:p>
          </p:txBody>
        </p:sp>
        <p:sp>
          <p:nvSpPr>
            <p:cNvPr id="24" name="Freeform: Shape 23">
              <a:extLst>
                <a:ext uri="{FF2B5EF4-FFF2-40B4-BE49-F238E27FC236}">
                  <a16:creationId xmlns:a16="http://schemas.microsoft.com/office/drawing/2014/main" id="{EEF33454-87B2-ACFE-BBFB-727F0B897418}"/>
                </a:ext>
              </a:extLst>
            </p:cNvPr>
            <p:cNvSpPr/>
            <p:nvPr/>
          </p:nvSpPr>
          <p:spPr>
            <a:xfrm>
              <a:off x="3725756" y="1633323"/>
              <a:ext cx="4551680" cy="4551680"/>
            </a:xfrm>
            <a:custGeom>
              <a:avLst/>
              <a:gdLst>
                <a:gd name="connsiteX0" fmla="*/ 2275840 w 4551680"/>
                <a:gd name="connsiteY0" fmla="*/ 4551680 h 4551680"/>
                <a:gd name="connsiteX1" fmla="*/ 0 w 4551680"/>
                <a:gd name="connsiteY1" fmla="*/ 2275840 h 4551680"/>
                <a:gd name="connsiteX2" fmla="*/ 2275840 w 4551680"/>
                <a:gd name="connsiteY2" fmla="*/ 2275840 h 4551680"/>
                <a:gd name="connsiteX3" fmla="*/ 2275840 w 4551680"/>
                <a:gd name="connsiteY3" fmla="*/ 455168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2275840" y="4551680"/>
                  </a:moveTo>
                  <a:cubicBezTo>
                    <a:pt x="1018928" y="4551680"/>
                    <a:pt x="0" y="3532752"/>
                    <a:pt x="0" y="2275840"/>
                  </a:cubicBezTo>
                  <a:lnTo>
                    <a:pt x="2275840" y="2275840"/>
                  </a:lnTo>
                  <a:lnTo>
                    <a:pt x="2275840" y="4551680"/>
                  </a:ln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190" tIns="2392477" rIns="2446664" bIns="973870" numCol="1" spcCol="1270" anchor="ctr" anchorCtr="0">
              <a:noAutofit/>
            </a:bodyPr>
            <a:lstStyle/>
            <a:p>
              <a:pPr marL="0" lvl="0" indent="0" algn="ctr" defTabSz="1066800">
                <a:lnSpc>
                  <a:spcPct val="90000"/>
                </a:lnSpc>
                <a:spcBef>
                  <a:spcPct val="0"/>
                </a:spcBef>
                <a:spcAft>
                  <a:spcPct val="35000"/>
                </a:spcAft>
                <a:buNone/>
              </a:pPr>
              <a:r>
                <a:rPr lang="mk" sz="2400" kern="1200" dirty="0"/>
                <a:t>Спроведување на обука</a:t>
              </a:r>
            </a:p>
          </p:txBody>
        </p:sp>
        <p:sp>
          <p:nvSpPr>
            <p:cNvPr id="25" name="Freeform: Shape 24">
              <a:extLst>
                <a:ext uri="{FF2B5EF4-FFF2-40B4-BE49-F238E27FC236}">
                  <a16:creationId xmlns:a16="http://schemas.microsoft.com/office/drawing/2014/main" id="{2159513E-B8BE-3CED-FFA4-A218B6EC2BD9}"/>
                </a:ext>
              </a:extLst>
            </p:cNvPr>
            <p:cNvSpPr/>
            <p:nvPr/>
          </p:nvSpPr>
          <p:spPr>
            <a:xfrm>
              <a:off x="3725756" y="1480517"/>
              <a:ext cx="4551680" cy="4551680"/>
            </a:xfrm>
            <a:custGeom>
              <a:avLst/>
              <a:gdLst>
                <a:gd name="connsiteX0" fmla="*/ 0 w 4551680"/>
                <a:gd name="connsiteY0" fmla="*/ 2275840 h 4551680"/>
                <a:gd name="connsiteX1" fmla="*/ 2275840 w 4551680"/>
                <a:gd name="connsiteY1" fmla="*/ 0 h 4551680"/>
                <a:gd name="connsiteX2" fmla="*/ 2275840 w 4551680"/>
                <a:gd name="connsiteY2" fmla="*/ 2275840 h 4551680"/>
                <a:gd name="connsiteX3" fmla="*/ 0 w 4551680"/>
                <a:gd name="connsiteY3" fmla="*/ 2275840 h 4551680"/>
              </a:gdLst>
              <a:ahLst/>
              <a:cxnLst>
                <a:cxn ang="0">
                  <a:pos x="connsiteX0" y="connsiteY0"/>
                </a:cxn>
                <a:cxn ang="0">
                  <a:pos x="connsiteX1" y="connsiteY1"/>
                </a:cxn>
                <a:cxn ang="0">
                  <a:pos x="connsiteX2" y="connsiteY2"/>
                </a:cxn>
                <a:cxn ang="0">
                  <a:pos x="connsiteX3" y="connsiteY3"/>
                </a:cxn>
              </a:cxnLst>
              <a:rect l="l" t="t" r="r" b="b"/>
              <a:pathLst>
                <a:path w="4551680" h="4551680">
                  <a:moveTo>
                    <a:pt x="0" y="2275840"/>
                  </a:moveTo>
                  <a:cubicBezTo>
                    <a:pt x="0" y="1018928"/>
                    <a:pt x="1018928" y="0"/>
                    <a:pt x="2275840" y="0"/>
                  </a:cubicBezTo>
                  <a:lnTo>
                    <a:pt x="2275840" y="2275840"/>
                  </a:lnTo>
                  <a:lnTo>
                    <a:pt x="0" y="22758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190" tIns="973870" rIns="2446664" bIns="2392477" numCol="1" spcCol="1270" anchor="ctr" anchorCtr="0">
              <a:noAutofit/>
            </a:bodyPr>
            <a:lstStyle/>
            <a:p>
              <a:pPr marL="0" lvl="0" indent="0" algn="ctr" defTabSz="1066800">
                <a:lnSpc>
                  <a:spcPct val="90000"/>
                </a:lnSpc>
                <a:spcBef>
                  <a:spcPct val="0"/>
                </a:spcBef>
                <a:spcAft>
                  <a:spcPct val="35000"/>
                </a:spcAft>
                <a:buNone/>
              </a:pPr>
              <a:r>
                <a:rPr lang="mk" sz="2400" kern="1200" dirty="0"/>
                <a:t>Мониторинг и евалуација</a:t>
              </a:r>
            </a:p>
          </p:txBody>
        </p:sp>
        <p:sp>
          <p:nvSpPr>
            <p:cNvPr id="26" name="Arrow: Circular 25">
              <a:extLst>
                <a:ext uri="{FF2B5EF4-FFF2-40B4-BE49-F238E27FC236}">
                  <a16:creationId xmlns:a16="http://schemas.microsoft.com/office/drawing/2014/main" id="{EC448296-1C82-37BD-4AFA-FAC011E77605}"/>
                </a:ext>
              </a:extLst>
            </p:cNvPr>
            <p:cNvSpPr/>
            <p:nvPr/>
          </p:nvSpPr>
          <p:spPr>
            <a:xfrm>
              <a:off x="3596792" y="1198746"/>
              <a:ext cx="5115221" cy="5115221"/>
            </a:xfrm>
            <a:prstGeom prst="circularArrow">
              <a:avLst>
                <a:gd name="adj1" fmla="val 5085"/>
                <a:gd name="adj2" fmla="val 327528"/>
                <a:gd name="adj3" fmla="val 21272472"/>
                <a:gd name="adj4" fmla="val 162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r-Cyrl-RS"/>
            </a:p>
          </p:txBody>
        </p:sp>
        <p:sp>
          <p:nvSpPr>
            <p:cNvPr id="27" name="Arrow: Circular 26">
              <a:extLst>
                <a:ext uri="{FF2B5EF4-FFF2-40B4-BE49-F238E27FC236}">
                  <a16:creationId xmlns:a16="http://schemas.microsoft.com/office/drawing/2014/main" id="{BE0381AF-7E29-C167-65F2-0E380172D379}"/>
                </a:ext>
              </a:extLst>
            </p:cNvPr>
            <p:cNvSpPr/>
            <p:nvPr/>
          </p:nvSpPr>
          <p:spPr>
            <a:xfrm>
              <a:off x="3596792" y="1351552"/>
              <a:ext cx="5115221" cy="5115221"/>
            </a:xfrm>
            <a:prstGeom prst="circularArrow">
              <a:avLst>
                <a:gd name="adj1" fmla="val 5085"/>
                <a:gd name="adj2" fmla="val 327528"/>
                <a:gd name="adj3" fmla="val 5072472"/>
                <a:gd name="adj4" fmla="val 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r-Cyrl-RS"/>
            </a:p>
          </p:txBody>
        </p:sp>
        <p:sp>
          <p:nvSpPr>
            <p:cNvPr id="28" name="Arrow: Circular 27">
              <a:extLst>
                <a:ext uri="{FF2B5EF4-FFF2-40B4-BE49-F238E27FC236}">
                  <a16:creationId xmlns:a16="http://schemas.microsoft.com/office/drawing/2014/main" id="{DFA4C8B7-6FF9-93CF-704C-0342BACD6346}"/>
                </a:ext>
              </a:extLst>
            </p:cNvPr>
            <p:cNvSpPr/>
            <p:nvPr/>
          </p:nvSpPr>
          <p:spPr>
            <a:xfrm>
              <a:off x="3443985" y="1351552"/>
              <a:ext cx="5115221" cy="5115221"/>
            </a:xfrm>
            <a:prstGeom prst="circularArrow">
              <a:avLst>
                <a:gd name="adj1" fmla="val 5085"/>
                <a:gd name="adj2" fmla="val 327528"/>
                <a:gd name="adj3" fmla="val 10472472"/>
                <a:gd name="adj4" fmla="val 54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r-Cyrl-RS"/>
            </a:p>
          </p:txBody>
        </p:sp>
        <p:sp>
          <p:nvSpPr>
            <p:cNvPr id="29" name="Arrow: Circular 28">
              <a:extLst>
                <a:ext uri="{FF2B5EF4-FFF2-40B4-BE49-F238E27FC236}">
                  <a16:creationId xmlns:a16="http://schemas.microsoft.com/office/drawing/2014/main" id="{70B6F5AB-9CBA-F0C9-7E17-AEECBAE4677C}"/>
                </a:ext>
              </a:extLst>
            </p:cNvPr>
            <p:cNvSpPr/>
            <p:nvPr/>
          </p:nvSpPr>
          <p:spPr>
            <a:xfrm>
              <a:off x="3443985" y="1198746"/>
              <a:ext cx="5115221" cy="5115221"/>
            </a:xfrm>
            <a:prstGeom prst="circularArrow">
              <a:avLst>
                <a:gd name="adj1" fmla="val 5085"/>
                <a:gd name="adj2" fmla="val 327528"/>
                <a:gd name="adj3" fmla="val 15872472"/>
                <a:gd name="adj4" fmla="val 108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r-Cyrl-RS"/>
            </a:p>
          </p:txBody>
        </p:sp>
      </p:grpSp>
      <p:sp>
        <p:nvSpPr>
          <p:cNvPr id="32" name="TextBox 31">
            <a:extLst>
              <a:ext uri="{FF2B5EF4-FFF2-40B4-BE49-F238E27FC236}">
                <a16:creationId xmlns:a16="http://schemas.microsoft.com/office/drawing/2014/main" id="{E07692D0-268C-48B1-D157-9A6D9190D956}"/>
              </a:ext>
            </a:extLst>
          </p:cNvPr>
          <p:cNvSpPr txBox="1"/>
          <p:nvPr/>
        </p:nvSpPr>
        <p:spPr>
          <a:xfrm>
            <a:off x="451945" y="1495186"/>
            <a:ext cx="5244661" cy="4708981"/>
          </a:xfrm>
          <a:prstGeom prst="rect">
            <a:avLst/>
          </a:prstGeom>
          <a:noFill/>
        </p:spPr>
        <p:txBody>
          <a:bodyPr wrap="square">
            <a:spAutoFit/>
          </a:bodyPr>
          <a:lstStyle/>
          <a:p>
            <a:pPr marL="342900" indent="-342900" algn="just">
              <a:buFont typeface="+mj-lt"/>
              <a:buAutoNum type="arabicParenR"/>
            </a:pPr>
            <a:r>
              <a:rPr lang="mk" sz="2000" dirty="0"/>
              <a:t>Анализа на потребите за обука: систематско истражување на моменталната состојба и идентификација на теми и содржини за потенцијална обука.</a:t>
            </a:r>
          </a:p>
          <a:p>
            <a:pPr marL="342900" indent="-342900" algn="just">
              <a:buFont typeface="+mj-lt"/>
              <a:buAutoNum type="arabicParenR"/>
            </a:pPr>
            <a:endParaRPr lang="ru-RU" sz="2000" dirty="0"/>
          </a:p>
          <a:p>
            <a:pPr marL="342900" indent="-342900" algn="just">
              <a:buFont typeface="+mj-lt"/>
              <a:buAutoNum type="arabicParenR"/>
            </a:pPr>
            <a:r>
              <a:rPr lang="mk" sz="2000" dirty="0"/>
              <a:t>Дизајн и развој на обука: дефинирање цели, содржина, методи и средства за спроведување на обуката, како и методи за следење и евалуација на обуката.</a:t>
            </a:r>
          </a:p>
          <a:p>
            <a:pPr marL="342900" indent="-342900" algn="just">
              <a:buFont typeface="+mj-lt"/>
              <a:buAutoNum type="arabicParenR"/>
            </a:pPr>
            <a:endParaRPr lang="ru-RU" sz="2000" dirty="0"/>
          </a:p>
          <a:p>
            <a:pPr marL="342900" indent="-342900" algn="just">
              <a:buFont typeface="+mj-lt"/>
              <a:buAutoNum type="arabicParenR"/>
            </a:pPr>
            <a:r>
              <a:rPr lang="mk" sz="2000" dirty="0"/>
              <a:t>Спроведување обука: спроведување обука со користење на различни методи.</a:t>
            </a:r>
          </a:p>
          <a:p>
            <a:pPr marL="342900" indent="-342900" algn="just">
              <a:buFont typeface="+mj-lt"/>
              <a:buAutoNum type="arabicParenR"/>
            </a:pPr>
            <a:endParaRPr lang="ru-RU" sz="2000" dirty="0"/>
          </a:p>
          <a:p>
            <a:pPr marL="342900" indent="-342900" algn="just">
              <a:buFont typeface="+mj-lt"/>
              <a:buAutoNum type="arabicParenR"/>
            </a:pPr>
            <a:r>
              <a:rPr lang="mk" sz="2000" dirty="0"/>
              <a:t>Мониторинг и евалуација: проценка на резултатите и ефектите од обуката.</a:t>
            </a:r>
          </a:p>
        </p:txBody>
      </p:sp>
    </p:spTree>
    <p:extLst>
      <p:ext uri="{BB962C8B-B14F-4D97-AF65-F5344CB8AC3E}">
        <p14:creationId xmlns:p14="http://schemas.microsoft.com/office/powerpoint/2010/main" val="41400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3544954941"/>
              </p:ext>
            </p:extLst>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chemeClr val="tx1"/>
                          </a:solidFill>
                        </a:rPr>
                        <a:t>A3 Анализа на вештини и потреби за обука што недостасуваат</a:t>
                      </a:r>
                      <a:endParaRPr lang="sr-Cyrl-RS" sz="24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6" name="TextBox 5">
            <a:extLst>
              <a:ext uri="{FF2B5EF4-FFF2-40B4-BE49-F238E27FC236}">
                <a16:creationId xmlns:a16="http://schemas.microsoft.com/office/drawing/2014/main" id="{007F5902-99F6-A993-9940-E7C22AA2422A}"/>
              </a:ext>
            </a:extLst>
          </p:cNvPr>
          <p:cNvSpPr txBox="1"/>
          <p:nvPr/>
        </p:nvSpPr>
        <p:spPr>
          <a:xfrm>
            <a:off x="75922" y="660213"/>
            <a:ext cx="4395595" cy="6001643"/>
          </a:xfrm>
          <a:prstGeom prst="rect">
            <a:avLst/>
          </a:prstGeom>
          <a:noFill/>
        </p:spPr>
        <p:txBody>
          <a:bodyPr wrap="square">
            <a:spAutoFit/>
          </a:bodyPr>
          <a:lstStyle/>
          <a:p>
            <a:pPr marL="342900" lvl="0" indent="-342900" algn="just">
              <a:buFont typeface="Symbol" panose="05050102010706020507" pitchFamily="18" charset="2"/>
              <a:buChar char=""/>
            </a:pPr>
            <a:r>
              <a:rPr lang="mk" sz="2400" b="1" kern="0" dirty="0">
                <a:effectLst/>
                <a:latin typeface="Calibri" panose="020F0502020204030204" pitchFamily="34" charset="0"/>
                <a:ea typeface="Times New Roman" panose="02020603050405020304" pitchFamily="18" charset="0"/>
                <a:cs typeface="Calibri" panose="020F0502020204030204" pitchFamily="34" charset="0"/>
              </a:rPr>
              <a:t>Студија/Анализа </a:t>
            </a:r>
            <a:r>
              <a:rPr lang="mk" sz="2400" kern="0" dirty="0">
                <a:effectLst/>
                <a:latin typeface="Calibri" panose="020F0502020204030204" pitchFamily="34" charset="0"/>
                <a:ea typeface="Times New Roman" panose="02020603050405020304" pitchFamily="18" charset="0"/>
                <a:cs typeface="Calibri" panose="020F0502020204030204" pitchFamily="34" charset="0"/>
              </a:rPr>
              <a:t>: Позеленување на бизнисот - Анализа на недостасувачките вештини и потребите за обука на организациите за поддршка на бизнисот и малите и средните претпријатија во </a:t>
            </a:r>
            <a:r>
              <a:rPr lang="mk" sz="2400" b="1" kern="0" dirty="0">
                <a:effectLst/>
                <a:latin typeface="Calibri" panose="020F0502020204030204" pitchFamily="34" charset="0"/>
                <a:ea typeface="Times New Roman" panose="02020603050405020304" pitchFamily="18" charset="0"/>
                <a:cs typeface="Calibri" panose="020F0502020204030204" pitchFamily="34" charset="0"/>
              </a:rPr>
              <a:t>Србија</a:t>
            </a:r>
          </a:p>
          <a:p>
            <a:pPr marL="342900" indent="-342900" algn="just">
              <a:buFont typeface="Symbol" panose="05050102010706020507" pitchFamily="18" charset="2"/>
              <a:buChar char=""/>
            </a:pPr>
            <a:r>
              <a:rPr lang="mk" sz="2400" b="1" kern="0" dirty="0">
                <a:effectLst/>
                <a:latin typeface="Calibri" panose="020F0502020204030204" pitchFamily="34" charset="0"/>
                <a:ea typeface="Times New Roman" panose="02020603050405020304" pitchFamily="18" charset="0"/>
                <a:cs typeface="Calibri" panose="020F0502020204030204" pitchFamily="34" charset="0"/>
              </a:rPr>
              <a:t>Студија/Анализа </a:t>
            </a:r>
            <a:r>
              <a:rPr lang="mk" sz="2400" kern="0" dirty="0">
                <a:effectLst/>
                <a:latin typeface="Calibri" panose="020F0502020204030204" pitchFamily="34" charset="0"/>
                <a:ea typeface="Times New Roman" panose="02020603050405020304" pitchFamily="18" charset="0"/>
                <a:cs typeface="Calibri" panose="020F0502020204030204" pitchFamily="34" charset="0"/>
              </a:rPr>
              <a:t>: Позеленување на бизнисот - Анализа на недостатоците во вештините и потребите за обука на организациите за поддршка на бизнисот и малите и средни претпријатија во </a:t>
            </a:r>
            <a:r>
              <a:rPr lang="mk" sz="2400" b="1" kern="0" dirty="0">
                <a:effectLst/>
                <a:latin typeface="Calibri" panose="020F0502020204030204" pitchFamily="34" charset="0"/>
                <a:ea typeface="Times New Roman" panose="02020603050405020304" pitchFamily="18" charset="0"/>
                <a:cs typeface="Calibri" panose="020F0502020204030204" pitchFamily="34" charset="0"/>
              </a:rPr>
              <a:t>Северна Македонија </a:t>
            </a:r>
            <a:r>
              <a:rPr lang="mk" sz="2400" kern="0"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BA10B529-7280-A8C0-4F76-17866D0EC833}"/>
              </a:ext>
            </a:extLst>
          </p:cNvPr>
          <p:cNvPicPr>
            <a:picLocks noChangeAspect="1"/>
          </p:cNvPicPr>
          <p:nvPr/>
        </p:nvPicPr>
        <p:blipFill>
          <a:blip r:embed="rId2"/>
          <a:stretch>
            <a:fillRect/>
          </a:stretch>
        </p:blipFill>
        <p:spPr>
          <a:xfrm>
            <a:off x="8370712" y="1084889"/>
            <a:ext cx="3629933" cy="5400989"/>
          </a:xfrm>
          <a:prstGeom prst="rect">
            <a:avLst/>
          </a:prstGeom>
          <a:ln>
            <a:solidFill>
              <a:srgbClr val="002060"/>
            </a:solidFill>
          </a:ln>
        </p:spPr>
      </p:pic>
      <p:pic>
        <p:nvPicPr>
          <p:cNvPr id="5" name="Picture 4">
            <a:extLst>
              <a:ext uri="{FF2B5EF4-FFF2-40B4-BE49-F238E27FC236}">
                <a16:creationId xmlns:a16="http://schemas.microsoft.com/office/drawing/2014/main" id="{885D0059-0ED7-4C9B-4DD0-4618B1DD47A8}"/>
              </a:ext>
            </a:extLst>
          </p:cNvPr>
          <p:cNvPicPr>
            <a:picLocks noChangeAspect="1"/>
          </p:cNvPicPr>
          <p:nvPr/>
        </p:nvPicPr>
        <p:blipFill>
          <a:blip r:embed="rId3"/>
          <a:stretch>
            <a:fillRect/>
          </a:stretch>
        </p:blipFill>
        <p:spPr>
          <a:xfrm>
            <a:off x="4624336" y="1084890"/>
            <a:ext cx="3669998" cy="5400988"/>
          </a:xfrm>
          <a:prstGeom prst="rect">
            <a:avLst/>
          </a:prstGeom>
          <a:ln>
            <a:solidFill>
              <a:srgbClr val="002060"/>
            </a:solidFill>
          </a:ln>
        </p:spPr>
      </p:pic>
    </p:spTree>
    <p:extLst>
      <p:ext uri="{BB962C8B-B14F-4D97-AF65-F5344CB8AC3E}">
        <p14:creationId xmlns:p14="http://schemas.microsoft.com/office/powerpoint/2010/main" val="17399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11B7C68-CA09-9924-BD59-2F08B1B176B3}"/>
              </a:ext>
            </a:extLst>
          </p:cNvPr>
          <p:cNvGraphicFramePr>
            <a:graphicFrameLocks noGrp="1"/>
          </p:cNvGraphicFramePr>
          <p:nvPr>
            <p:extLst>
              <p:ext uri="{D42A27DB-BD31-4B8C-83A1-F6EECF244321}">
                <p14:modId xmlns:p14="http://schemas.microsoft.com/office/powerpoint/2010/main" val="78532830"/>
              </p:ext>
            </p:extLst>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chemeClr val="tx1"/>
                          </a:solidFill>
                        </a:rPr>
                        <a:t>A3 Анализа на вештини и потреби за обука што недостасуваат</a:t>
                      </a:r>
                      <a:endParaRPr lang="sr-Cyrl-RS" sz="24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6" name="Table 5">
            <a:extLst>
              <a:ext uri="{FF2B5EF4-FFF2-40B4-BE49-F238E27FC236}">
                <a16:creationId xmlns:a16="http://schemas.microsoft.com/office/drawing/2014/main" id="{68D9A1EC-4543-AD43-DD5B-79C1E9766378}"/>
              </a:ext>
            </a:extLst>
          </p:cNvPr>
          <p:cNvGraphicFramePr>
            <a:graphicFrameLocks noGrp="1"/>
          </p:cNvGraphicFramePr>
          <p:nvPr/>
        </p:nvGraphicFramePr>
        <p:xfrm>
          <a:off x="150724" y="808836"/>
          <a:ext cx="11847008" cy="1010920"/>
        </p:xfrm>
        <a:graphic>
          <a:graphicData uri="http://schemas.openxmlformats.org/drawingml/2006/table">
            <a:tbl>
              <a:tblPr firstRow="1" bandRow="1">
                <a:tableStyleId>{5C22544A-7EE6-4342-B048-85BDC9FD1C3A}</a:tableStyleId>
              </a:tblPr>
              <a:tblGrid>
                <a:gridCol w="2961752">
                  <a:extLst>
                    <a:ext uri="{9D8B030D-6E8A-4147-A177-3AD203B41FA5}">
                      <a16:colId xmlns:a16="http://schemas.microsoft.com/office/drawing/2014/main" val="2920288433"/>
                    </a:ext>
                  </a:extLst>
                </a:gridCol>
                <a:gridCol w="2961752">
                  <a:extLst>
                    <a:ext uri="{9D8B030D-6E8A-4147-A177-3AD203B41FA5}">
                      <a16:colId xmlns:a16="http://schemas.microsoft.com/office/drawing/2014/main" val="1147112869"/>
                    </a:ext>
                  </a:extLst>
                </a:gridCol>
                <a:gridCol w="2961752">
                  <a:extLst>
                    <a:ext uri="{9D8B030D-6E8A-4147-A177-3AD203B41FA5}">
                      <a16:colId xmlns:a16="http://schemas.microsoft.com/office/drawing/2014/main" val="3960092369"/>
                    </a:ext>
                  </a:extLst>
                </a:gridCol>
                <a:gridCol w="2961752">
                  <a:extLst>
                    <a:ext uri="{9D8B030D-6E8A-4147-A177-3AD203B41FA5}">
                      <a16:colId xmlns:a16="http://schemas.microsoft.com/office/drawing/2014/main" val="3193573707"/>
                    </a:ext>
                  </a:extLst>
                </a:gridCol>
              </a:tblGrid>
              <a:tr h="370840">
                <a:tc gridSpan="2">
                  <a:txBody>
                    <a:bodyPr/>
                    <a:lstStyle/>
                    <a:p>
                      <a:pPr algn="ctr"/>
                      <a:r>
                        <a:rPr lang="mk" dirty="0">
                          <a:solidFill>
                            <a:schemeClr val="tx1"/>
                          </a:solidFill>
                        </a:rPr>
                        <a:t>Работилници за фокус групи од Србија</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r-Cyrl-R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mk" dirty="0">
                          <a:solidFill>
                            <a:schemeClr val="tx1"/>
                          </a:solidFill>
                        </a:rPr>
                        <a:t>Работилници за фокус групи од </a:t>
                      </a:r>
                      <a:r>
                        <a:rPr lang="mk" sz="18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Северна Македонија</a:t>
                      </a:r>
                      <a:endParaRPr lang="sr-Cyrl-R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sr-Cyrl-R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826335"/>
                  </a:ext>
                </a:extLst>
              </a:tr>
              <a:tr h="370840">
                <a:tc>
                  <a:txBody>
                    <a:bodyPr/>
                    <a:lstStyle/>
                    <a:p>
                      <a:pPr algn="ctr"/>
                      <a:r>
                        <a:rPr lang="mk" dirty="0">
                          <a:solidFill>
                            <a:schemeClr val="tx1"/>
                          </a:solidFill>
                        </a:rPr>
                        <a:t>Мали и средни претпријатија (21.08.2024)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mk-MK" dirty="0">
                          <a:solidFill>
                            <a:schemeClr val="tx1"/>
                          </a:solidFill>
                        </a:rPr>
                        <a:t>ОПБ</a:t>
                      </a:r>
                      <a:r>
                        <a:rPr lang="mk" dirty="0">
                          <a:solidFill>
                            <a:schemeClr val="tx1"/>
                          </a:solidFill>
                        </a:rPr>
                        <a:t> (30.08.2024)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mk" dirty="0">
                          <a:solidFill>
                            <a:schemeClr val="tx1"/>
                          </a:solidFill>
                        </a:rPr>
                        <a:t>Мали и средни претпријатија (22.08.2024)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mk-MK" dirty="0">
                          <a:solidFill>
                            <a:schemeClr val="tx1"/>
                          </a:solidFill>
                        </a:rPr>
                        <a:t>ОПБ</a:t>
                      </a:r>
                      <a:r>
                        <a:rPr lang="mk" dirty="0">
                          <a:solidFill>
                            <a:schemeClr val="tx1"/>
                          </a:solidFill>
                        </a:rPr>
                        <a:t> (23.08.2024)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5438"/>
                  </a:ext>
                </a:extLst>
              </a:tr>
            </a:tbl>
          </a:graphicData>
        </a:graphic>
      </p:graphicFrame>
      <p:pic>
        <p:nvPicPr>
          <p:cNvPr id="10" name="Picture 9" descr="A group of people sitting at desks in a classroom&#10;&#10;Description automatically generated">
            <a:extLst>
              <a:ext uri="{FF2B5EF4-FFF2-40B4-BE49-F238E27FC236}">
                <a16:creationId xmlns:a16="http://schemas.microsoft.com/office/drawing/2014/main" id="{4796F976-7E44-6D82-DC61-B3899B1064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0724" y="4340888"/>
            <a:ext cx="2851286" cy="2138464"/>
          </a:xfrm>
          <a:prstGeom prst="rect">
            <a:avLst/>
          </a:prstGeom>
          <a:ln>
            <a:solidFill>
              <a:srgbClr val="002060"/>
            </a:solidFill>
          </a:ln>
        </p:spPr>
      </p:pic>
      <p:pic>
        <p:nvPicPr>
          <p:cNvPr id="16" name="Picture 15" descr="A person giving a presentation to a person&#10;&#10;Description automatically generated">
            <a:extLst>
              <a:ext uri="{FF2B5EF4-FFF2-40B4-BE49-F238E27FC236}">
                <a16:creationId xmlns:a16="http://schemas.microsoft.com/office/drawing/2014/main" id="{50C84FAD-E5E1-6042-0207-644E5040A8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724" y="1876470"/>
            <a:ext cx="2851286" cy="2138464"/>
          </a:xfrm>
          <a:prstGeom prst="rect">
            <a:avLst/>
          </a:prstGeom>
          <a:ln>
            <a:solidFill>
              <a:srgbClr val="002060"/>
            </a:solidFill>
          </a:ln>
        </p:spPr>
      </p:pic>
      <p:pic>
        <p:nvPicPr>
          <p:cNvPr id="12" name="Picture 11" descr="A person standing in front of a person in a room&#10;&#10;Description automatically generated">
            <a:extLst>
              <a:ext uri="{FF2B5EF4-FFF2-40B4-BE49-F238E27FC236}">
                <a16:creationId xmlns:a16="http://schemas.microsoft.com/office/drawing/2014/main" id="{9A128223-0791-B015-A1E9-30CF3A1955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67741" y="1902495"/>
            <a:ext cx="2852928" cy="2139696"/>
          </a:xfrm>
          <a:prstGeom prst="rect">
            <a:avLst/>
          </a:prstGeom>
          <a:ln>
            <a:solidFill>
              <a:srgbClr val="002060"/>
            </a:solidFill>
          </a:ln>
        </p:spPr>
      </p:pic>
      <p:pic>
        <p:nvPicPr>
          <p:cNvPr id="17" name="Picture 16" descr="A group of people in a classroom&#10;&#10;Description automatically generated">
            <a:extLst>
              <a:ext uri="{FF2B5EF4-FFF2-40B4-BE49-F238E27FC236}">
                <a16:creationId xmlns:a16="http://schemas.microsoft.com/office/drawing/2014/main" id="{EB62B1B3-4912-3127-CCDF-6DA29AE4656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62315" y="4334236"/>
            <a:ext cx="2852928" cy="2139696"/>
          </a:xfrm>
          <a:prstGeom prst="rect">
            <a:avLst/>
          </a:prstGeom>
          <a:ln>
            <a:solidFill>
              <a:srgbClr val="002060"/>
            </a:solidFill>
          </a:ln>
        </p:spPr>
      </p:pic>
      <p:pic>
        <p:nvPicPr>
          <p:cNvPr id="35" name="Picture 34" descr="A group of people sitting at a table&#10;&#10;Description automatically generated">
            <a:extLst>
              <a:ext uri="{FF2B5EF4-FFF2-40B4-BE49-F238E27FC236}">
                <a16:creationId xmlns:a16="http://schemas.microsoft.com/office/drawing/2014/main" id="{13633649-2C86-7E72-6E99-5D2C5CE5174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86400" y="4334236"/>
            <a:ext cx="2852928" cy="2139696"/>
          </a:xfrm>
          <a:prstGeom prst="rect">
            <a:avLst/>
          </a:prstGeom>
          <a:ln>
            <a:solidFill>
              <a:srgbClr val="002060"/>
            </a:solidFill>
          </a:ln>
        </p:spPr>
      </p:pic>
      <p:pic>
        <p:nvPicPr>
          <p:cNvPr id="41" name="Picture 40" descr="A group of people sitting at a long table&#10;&#10;Description automatically generated">
            <a:extLst>
              <a:ext uri="{FF2B5EF4-FFF2-40B4-BE49-F238E27FC236}">
                <a16:creationId xmlns:a16="http://schemas.microsoft.com/office/drawing/2014/main" id="{30CCE707-9B78-FF2D-6AF4-06EBC1DE0C4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75890" y="1902495"/>
            <a:ext cx="2852928" cy="2139696"/>
          </a:xfrm>
          <a:prstGeom prst="rect">
            <a:avLst/>
          </a:prstGeom>
          <a:ln>
            <a:solidFill>
              <a:srgbClr val="002060"/>
            </a:solidFill>
          </a:ln>
        </p:spPr>
      </p:pic>
      <p:pic>
        <p:nvPicPr>
          <p:cNvPr id="45" name="Picture 44" descr="A group of people sitting around a table&#10;&#10;Description automatically generated">
            <a:extLst>
              <a:ext uri="{FF2B5EF4-FFF2-40B4-BE49-F238E27FC236}">
                <a16:creationId xmlns:a16="http://schemas.microsoft.com/office/drawing/2014/main" id="{BC7532FD-6636-E45F-7709-F54766E0F51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51032" y="1902672"/>
            <a:ext cx="2852928" cy="2139696"/>
          </a:xfrm>
          <a:prstGeom prst="rect">
            <a:avLst/>
          </a:prstGeom>
          <a:ln>
            <a:solidFill>
              <a:srgbClr val="002060"/>
            </a:solidFill>
          </a:ln>
        </p:spPr>
      </p:pic>
      <p:pic>
        <p:nvPicPr>
          <p:cNvPr id="47" name="Picture 46" descr="A person writing on a white board&#10;&#10;Description automatically generated">
            <a:extLst>
              <a:ext uri="{FF2B5EF4-FFF2-40B4-BE49-F238E27FC236}">
                <a16:creationId xmlns:a16="http://schemas.microsoft.com/office/drawing/2014/main" id="{C464F539-296C-5231-BB60-341AE4C3AD3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188348" y="4334236"/>
            <a:ext cx="2852928" cy="2139696"/>
          </a:xfrm>
          <a:prstGeom prst="rect">
            <a:avLst/>
          </a:prstGeom>
          <a:ln>
            <a:solidFill>
              <a:srgbClr val="002060"/>
            </a:solidFill>
          </a:ln>
        </p:spPr>
      </p:pic>
    </p:spTree>
    <p:extLst>
      <p:ext uri="{BB962C8B-B14F-4D97-AF65-F5344CB8AC3E}">
        <p14:creationId xmlns:p14="http://schemas.microsoft.com/office/powerpoint/2010/main" val="331592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ПРОЕКТНИ АКТИВНОСТИ</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2" name="Table 1">
            <a:extLst>
              <a:ext uri="{FF2B5EF4-FFF2-40B4-BE49-F238E27FC236}">
                <a16:creationId xmlns:a16="http://schemas.microsoft.com/office/drawing/2014/main" id="{1B84E18B-2A9D-48A3-BE0B-98634C950115}"/>
              </a:ext>
            </a:extLst>
          </p:cNvPr>
          <p:cNvGraphicFramePr>
            <a:graphicFrameLocks noGrp="1"/>
          </p:cNvGraphicFramePr>
          <p:nvPr>
            <p:extLst>
              <p:ext uri="{D42A27DB-BD31-4B8C-83A1-F6EECF244321}">
                <p14:modId xmlns:p14="http://schemas.microsoft.com/office/powerpoint/2010/main" val="4181095109"/>
              </p:ext>
            </p:extLst>
          </p:nvPr>
        </p:nvGraphicFramePr>
        <p:xfrm>
          <a:off x="273269" y="699178"/>
          <a:ext cx="11655972" cy="5926836"/>
        </p:xfrm>
        <a:graphic>
          <a:graphicData uri="http://schemas.openxmlformats.org/drawingml/2006/table">
            <a:tbl>
              <a:tblPr firstRow="1" bandRow="1">
                <a:tableStyleId>{912C8C85-51F0-491E-9774-3900AFEF0FD7}</a:tableStyleId>
              </a:tblPr>
              <a:tblGrid>
                <a:gridCol w="5008945">
                  <a:extLst>
                    <a:ext uri="{9D8B030D-6E8A-4147-A177-3AD203B41FA5}">
                      <a16:colId xmlns:a16="http://schemas.microsoft.com/office/drawing/2014/main" val="3206818052"/>
                    </a:ext>
                  </a:extLst>
                </a:gridCol>
                <a:gridCol w="6647027">
                  <a:extLst>
                    <a:ext uri="{9D8B030D-6E8A-4147-A177-3AD203B41FA5}">
                      <a16:colId xmlns:a16="http://schemas.microsoft.com/office/drawing/2014/main" val="3102710279"/>
                    </a:ext>
                  </a:extLst>
                </a:gridCol>
              </a:tblGrid>
              <a:tr h="370840">
                <a:tc>
                  <a:txBody>
                    <a:bodyPr/>
                    <a:lstStyle/>
                    <a:p>
                      <a:pPr algn="ctr"/>
                      <a:r>
                        <a:rPr lang="mk" sz="2000" dirty="0"/>
                        <a:t>Очекувани резултати</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algn="ctr"/>
                      <a:r>
                        <a:rPr lang="mk" sz="2000" dirty="0"/>
                        <a:t>Проектни активности</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306224988"/>
                  </a:ext>
                </a:extLst>
              </a:tr>
              <a:tr h="370840">
                <a:tc>
                  <a:txBody>
                    <a:bodyPr/>
                    <a:lstStyle/>
                    <a:p>
                      <a:pPr marL="0" algn="just" defTabSz="914400" rtl="0" eaLnBrk="1" latinLnBrk="0" hangingPunct="1">
                        <a:lnSpc>
                          <a:spcPct val="150000"/>
                        </a:lnSpc>
                      </a:pPr>
                      <a:r>
                        <a:rPr lang="mk" sz="2000" b="1" kern="1200" noProof="0" dirty="0">
                          <a:solidFill>
                            <a:schemeClr val="tx1"/>
                          </a:solidFill>
                          <a:latin typeface="+mn-lt"/>
                          <a:ea typeface="+mn-ea"/>
                          <a:cs typeface="+mn-cs"/>
                        </a:rPr>
                        <a:t>Резултат 1. </a:t>
                      </a:r>
                      <a:r>
                        <a:rPr lang="mk" sz="2000" kern="1200" noProof="0" dirty="0">
                          <a:solidFill>
                            <a:schemeClr val="tx1"/>
                          </a:solidFill>
                          <a:latin typeface="+mn-lt"/>
                          <a:ea typeface="+mn-ea"/>
                          <a:cs typeface="+mn-cs"/>
                        </a:rPr>
                        <a:t>Подобрени компетенции на обучувачите/едукаторите од Канцеларијата за јавни приходи за обука во областа на зелено работење.</a:t>
                      </a:r>
                    </a:p>
                    <a:p>
                      <a:pPr marL="0" algn="just" defTabSz="914400" rtl="0" eaLnBrk="1" latinLnBrk="0" hangingPunct="1">
                        <a:lnSpc>
                          <a:spcPct val="150000"/>
                        </a:lnSpc>
                      </a:pPr>
                      <a:r>
                        <a:rPr lang="mk" sz="2000" b="1" kern="1200" noProof="0" dirty="0">
                          <a:solidFill>
                            <a:schemeClr val="tx1"/>
                          </a:solidFill>
                          <a:latin typeface="+mn-lt"/>
                          <a:ea typeface="+mn-ea"/>
                          <a:cs typeface="+mn-cs"/>
                        </a:rPr>
                        <a:t>Резултат 2. </a:t>
                      </a:r>
                      <a:r>
                        <a:rPr lang="mk" sz="2000" kern="1200" noProof="0" dirty="0">
                          <a:solidFill>
                            <a:schemeClr val="tx1"/>
                          </a:solidFill>
                          <a:latin typeface="+mn-lt"/>
                          <a:ea typeface="+mn-ea"/>
                          <a:cs typeface="+mn-cs"/>
                        </a:rPr>
                        <a:t>Зголемени практични зелени вештини на менаџерите/сопствениците и вработените во малите и средни претпријатија.</a:t>
                      </a:r>
                    </a:p>
                    <a:p>
                      <a:pPr marL="0" algn="just" defTabSz="914400" rtl="0" eaLnBrk="1" latinLnBrk="0" hangingPunct="1">
                        <a:lnSpc>
                          <a:spcPct val="150000"/>
                        </a:lnSpc>
                      </a:pPr>
                      <a:r>
                        <a:rPr lang="mk" sz="2000" b="1" kern="1200" noProof="0" dirty="0">
                          <a:solidFill>
                            <a:schemeClr val="tx1"/>
                          </a:solidFill>
                          <a:latin typeface="+mn-lt"/>
                          <a:ea typeface="+mn-ea"/>
                          <a:cs typeface="+mn-cs"/>
                        </a:rPr>
                        <a:t>Резултат 3. </a:t>
                      </a:r>
                      <a:r>
                        <a:rPr lang="mk" sz="2000" kern="1200" noProof="0" dirty="0">
                          <a:solidFill>
                            <a:schemeClr val="tx1"/>
                          </a:solidFill>
                          <a:latin typeface="+mn-lt"/>
                          <a:ea typeface="+mn-ea"/>
                          <a:cs typeface="+mn-cs"/>
                        </a:rPr>
                        <a:t>Најдобри зелени практики за зелени претпријатија промовирани и споделени меѓу земјите опфатени со проектот.</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tc>
                  <a:txBody>
                    <a:bodyPr/>
                    <a:lstStyle/>
                    <a:p>
                      <a:pPr algn="just">
                        <a:lnSpc>
                          <a:spcPct val="150000"/>
                        </a:lnSpc>
                      </a:pPr>
                      <a:endParaRPr lang="sr-Cyrl-RS" sz="2000" noProof="0" dirty="0"/>
                    </a:p>
                    <a:p>
                      <a:pPr algn="just">
                        <a:lnSpc>
                          <a:spcPct val="150000"/>
                        </a:lnSpc>
                      </a:pPr>
                      <a:r>
                        <a:rPr lang="mk" sz="2000" noProof="0" dirty="0"/>
                        <a:t>А1 Управување со проекти и обезбедување квалитет</a:t>
                      </a:r>
                    </a:p>
                    <a:p>
                      <a:pPr algn="just">
                        <a:lnSpc>
                          <a:spcPct val="150000"/>
                        </a:lnSpc>
                      </a:pPr>
                      <a:r>
                        <a:rPr lang="mk" sz="2000" noProof="0" dirty="0"/>
                        <a:t>Мониторинг на проекти од А2</a:t>
                      </a:r>
                    </a:p>
                    <a:p>
                      <a:pPr algn="just">
                        <a:lnSpc>
                          <a:spcPct val="150000"/>
                        </a:lnSpc>
                      </a:pPr>
                      <a:r>
                        <a:rPr lang="mk" sz="2000" b="1" noProof="0" dirty="0">
                          <a:solidFill>
                            <a:srgbClr val="00B050"/>
                          </a:solidFill>
                        </a:rPr>
                        <a:t>A3 Анализа на вештини и потреби за обука што недостасуваат</a:t>
                      </a:r>
                    </a:p>
                    <a:p>
                      <a:pPr algn="just">
                        <a:lnSpc>
                          <a:spcPct val="150000"/>
                        </a:lnSpc>
                      </a:pPr>
                      <a:r>
                        <a:rPr lang="mk" sz="2000" noProof="0" dirty="0"/>
                        <a:t>A4 Обука за обучувачи за зелени бизниси</a:t>
                      </a:r>
                    </a:p>
                    <a:p>
                      <a:pPr algn="just">
                        <a:lnSpc>
                          <a:spcPct val="150000"/>
                        </a:lnSpc>
                      </a:pPr>
                      <a:r>
                        <a:rPr lang="mk" sz="2000" noProof="0" dirty="0"/>
                        <a:t>A5 Развој на образовни алатки за зелени бизниси</a:t>
                      </a:r>
                    </a:p>
                    <a:p>
                      <a:pPr algn="just">
                        <a:lnSpc>
                          <a:spcPct val="150000"/>
                        </a:lnSpc>
                      </a:pPr>
                      <a:r>
                        <a:rPr lang="mk" sz="2000" noProof="0" dirty="0"/>
                        <a:t>A6 Градење капацитети на 60 мали и средни претпријатија за озеленување на нивните бизниси</a:t>
                      </a:r>
                    </a:p>
                    <a:p>
                      <a:pPr algn="just">
                        <a:lnSpc>
                          <a:spcPct val="150000"/>
                        </a:lnSpc>
                      </a:pPr>
                      <a:r>
                        <a:rPr lang="mk" sz="2000" noProof="0" dirty="0"/>
                        <a:t>A7 Активности за дисеминација и видливост</a:t>
                      </a:r>
                    </a:p>
                  </a:txBody>
                  <a:tcPr>
                    <a:lnL w="3175" cap="flat" cmpd="sng" algn="ctr">
                      <a:solidFill>
                        <a:srgbClr val="002060"/>
                      </a:solidFill>
                      <a:prstDash val="solid"/>
                      <a:round/>
                      <a:headEnd type="none" w="med" len="med"/>
                      <a:tailEnd type="none" w="med" len="med"/>
                    </a:lnL>
                    <a:lnR w="3175" cap="flat" cmpd="sng" algn="ctr">
                      <a:solidFill>
                        <a:srgbClr val="002060"/>
                      </a:solidFill>
                      <a:prstDash val="solid"/>
                      <a:round/>
                      <a:headEnd type="none" w="med" len="med"/>
                      <a:tailEnd type="none" w="med" len="med"/>
                    </a:lnR>
                    <a:lnT w="3175" cap="flat" cmpd="sng" algn="ctr">
                      <a:solidFill>
                        <a:srgbClr val="002060"/>
                      </a:solidFill>
                      <a:prstDash val="solid"/>
                      <a:round/>
                      <a:headEnd type="none" w="med" len="med"/>
                      <a:tailEnd type="none" w="med" len="med"/>
                    </a:lnT>
                    <a:lnB w="31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62093259"/>
                  </a:ext>
                </a:extLst>
              </a:tr>
            </a:tbl>
          </a:graphicData>
        </a:graphic>
      </p:graphicFrame>
    </p:spTree>
    <p:extLst>
      <p:ext uri="{BB962C8B-B14F-4D97-AF65-F5344CB8AC3E}">
        <p14:creationId xmlns:p14="http://schemas.microsoft.com/office/powerpoint/2010/main" val="415085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extLst>
              <p:ext uri="{D42A27DB-BD31-4B8C-83A1-F6EECF244321}">
                <p14:modId xmlns:p14="http://schemas.microsoft.com/office/powerpoint/2010/main" val="1700168757"/>
              </p:ext>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Анализа на вештини и потребите за обука - резултати од заедничко истражување што недостасуваат</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5" name="TextBox 4">
            <a:extLst>
              <a:ext uri="{FF2B5EF4-FFF2-40B4-BE49-F238E27FC236}">
                <a16:creationId xmlns:a16="http://schemas.microsoft.com/office/drawing/2014/main" id="{33372C19-E4E0-DCFA-78B4-0FE21BF51DB1}"/>
              </a:ext>
            </a:extLst>
          </p:cNvPr>
          <p:cNvSpPr txBox="1"/>
          <p:nvPr/>
        </p:nvSpPr>
        <p:spPr>
          <a:xfrm>
            <a:off x="351692" y="907646"/>
            <a:ext cx="11577549" cy="5940088"/>
          </a:xfrm>
          <a:prstGeom prst="rect">
            <a:avLst/>
          </a:prstGeom>
          <a:noFill/>
          <a:ln>
            <a:noFill/>
          </a:ln>
        </p:spPr>
        <p:txBody>
          <a:bodyPr wrap="square">
            <a:spAutoFit/>
          </a:bodyPr>
          <a:lstStyle/>
          <a:p>
            <a:pPr marL="342900" indent="-342900" algn="just">
              <a:buFont typeface="Arial" panose="020B0604020202020204" pitchFamily="34" charset="0"/>
              <a:buChar char="•"/>
            </a:pPr>
            <a:r>
              <a:rPr lang="mk" sz="2000" b="1" dirty="0"/>
              <a:t>Истражувачка задача: </a:t>
            </a:r>
            <a:r>
              <a:rPr lang="mk" sz="2000" dirty="0"/>
              <a:t>Идентификација и проценка на потребите за обука и последователна анализа на празнините во вештините кај организациите за поддршка на бизнисот (ОПБ) и малите и средни претпријатија, претприемачите и занаетчиите (МСП) од Србија и Северна Македонија во областа на зелено работење. Истражувањето беше спроведено истовремено и паралелно во Србија и Северна Македонија. Наодите од истражувањето се толкуваат во студија/анализа за секоја земја посебно.</a:t>
            </a:r>
          </a:p>
          <a:p>
            <a:pPr marL="342900" indent="-342900" algn="just">
              <a:buFont typeface="Arial" panose="020B0604020202020204" pitchFamily="34" charset="0"/>
              <a:buChar char="•"/>
            </a:pPr>
            <a:endParaRPr lang="ru-RU" sz="2000" b="1" dirty="0"/>
          </a:p>
          <a:p>
            <a:pPr marL="342900" indent="-342900" algn="just">
              <a:buFont typeface="Arial" panose="020B0604020202020204" pitchFamily="34" charset="0"/>
              <a:buChar char="•"/>
            </a:pPr>
            <a:r>
              <a:rPr lang="mk" sz="2000" b="1" dirty="0"/>
              <a:t>Целта на истражувањето </a:t>
            </a:r>
            <a:r>
              <a:rPr lang="mk" sz="2000" dirty="0"/>
              <a:t>е да се идентификуваат и премостат празнините во знаењето и вештините на отворените пазари и малите и средни претпријатија од Србија и Северна Македонија во областа на еколошката деловна активност. Анализата на јазот во вештините е клучна компонента во развојот и имплементацијата на програмите за обука и овозможува идентификување на празнините што треба да се решат преку програми за обука за зелен бизнис.</a:t>
            </a:r>
          </a:p>
          <a:p>
            <a:pPr marL="342900" indent="-342900" algn="just">
              <a:buFont typeface="Arial" panose="020B0604020202020204" pitchFamily="34" charset="0"/>
              <a:buChar char="•"/>
            </a:pPr>
            <a:endParaRPr lang="sr-Cyrl-RS" sz="2000" b="1" kern="0" dirty="0">
              <a:effectLst/>
              <a:latin typeface="Calibri" panose="020F0502020204030204" pitchFamily="34" charset="0"/>
              <a:ea typeface="Times New Roman" panose="02020603050405020304" pitchFamily="18" charset="0"/>
            </a:endParaRPr>
          </a:p>
          <a:p>
            <a:pPr marL="342900" indent="-342900" algn="just">
              <a:buFont typeface="Arial" panose="020B0604020202020204" pitchFamily="34" charset="0"/>
              <a:buChar char="•"/>
            </a:pPr>
            <a:r>
              <a:rPr lang="mk" sz="2000" b="1" kern="0" dirty="0">
                <a:effectLst/>
                <a:latin typeface="Calibri" panose="020F0502020204030204" pitchFamily="34" charset="0"/>
                <a:ea typeface="Times New Roman" panose="02020603050405020304" pitchFamily="18" charset="0"/>
              </a:rPr>
              <a:t>Квантитативно истражување (канцелариско истражување </a:t>
            </a:r>
            <a:r>
              <a:rPr lang="mk" sz="2000" kern="0" dirty="0">
                <a:effectLst/>
                <a:latin typeface="Calibri" panose="020F0502020204030204" pitchFamily="34" charset="0"/>
                <a:ea typeface="Times New Roman" panose="02020603050405020304" pitchFamily="18" charset="0"/>
              </a:rPr>
              <a:t>): Оваа фаза вклучува собирање и обработка на примарни и секундарни податоци што се релевантни за предметот на истражувањето.</a:t>
            </a:r>
          </a:p>
          <a:p>
            <a:pPr marL="342900" indent="-342900" algn="just">
              <a:buFont typeface="Arial" panose="020B0604020202020204" pitchFamily="34" charset="0"/>
              <a:buChar char="•"/>
            </a:pPr>
            <a:endParaRPr lang="sr-Cyrl-RS" sz="2000" b="1" kern="0" dirty="0">
              <a:effectLst/>
              <a:latin typeface="Calibri" panose="020F0502020204030204" pitchFamily="34" charset="0"/>
              <a:ea typeface="Times New Roman" panose="02020603050405020304" pitchFamily="18" charset="0"/>
            </a:endParaRPr>
          </a:p>
          <a:p>
            <a:pPr marL="342900" indent="-342900" algn="just">
              <a:buFont typeface="Arial" panose="020B0604020202020204" pitchFamily="34" charset="0"/>
              <a:buChar char="•"/>
            </a:pPr>
            <a:r>
              <a:rPr lang="mk" sz="2000" b="1" kern="0" dirty="0">
                <a:effectLst/>
                <a:latin typeface="Calibri" panose="020F0502020204030204" pitchFamily="34" charset="0"/>
                <a:ea typeface="Times New Roman" panose="02020603050405020304" pitchFamily="18" charset="0"/>
              </a:rPr>
              <a:t>Квалитативно истражување (интервјуа со претставници на целни групи): </a:t>
            </a:r>
            <a:r>
              <a:rPr lang="mk" sz="2000" kern="0" dirty="0">
                <a:effectLst/>
                <a:latin typeface="Calibri" panose="020F0502020204030204" pitchFamily="34" charset="0"/>
                <a:ea typeface="Times New Roman" panose="02020603050405020304" pitchFamily="18" charset="0"/>
              </a:rPr>
              <a:t>Ова истражување беше спроведено во форма на интервјуа со претставници на </a:t>
            </a:r>
            <a:r>
              <a:rPr lang="mk-MK" sz="2000" kern="0" dirty="0">
                <a:effectLst/>
                <a:latin typeface="Calibri" panose="020F0502020204030204" pitchFamily="34" charset="0"/>
                <a:ea typeface="Times New Roman" panose="02020603050405020304" pitchFamily="18" charset="0"/>
              </a:rPr>
              <a:t>ОПБ</a:t>
            </a:r>
            <a:r>
              <a:rPr lang="mk" sz="2000" kern="0" dirty="0">
                <a:effectLst/>
                <a:latin typeface="Calibri" panose="020F0502020204030204" pitchFamily="34" charset="0"/>
                <a:ea typeface="Times New Roman" panose="02020603050405020304" pitchFamily="18" charset="0"/>
              </a:rPr>
              <a:t> и МСП. Целта на истражувањето е да се проценат постојните капацитети и да се идентификуваат недостасувачките вештини и потреби за обука во </a:t>
            </a:r>
            <a:r>
              <a:rPr lang="mk-MK" sz="2000" kern="0" dirty="0">
                <a:effectLst/>
                <a:latin typeface="Calibri" panose="020F0502020204030204" pitchFamily="34" charset="0"/>
                <a:ea typeface="Times New Roman" panose="02020603050405020304" pitchFamily="18" charset="0"/>
              </a:rPr>
              <a:t>ОПБ</a:t>
            </a:r>
            <a:r>
              <a:rPr lang="mk" sz="2000" kern="0" dirty="0">
                <a:effectLst/>
                <a:latin typeface="Calibri" panose="020F0502020204030204" pitchFamily="34" charset="0"/>
                <a:ea typeface="Times New Roman" panose="02020603050405020304" pitchFamily="18" charset="0"/>
              </a:rPr>
              <a:t> и МСП и областа на еколошка деловна активност.</a:t>
            </a:r>
            <a:endParaRPr lang="ru-RU" sz="2000" dirty="0"/>
          </a:p>
        </p:txBody>
      </p:sp>
    </p:spTree>
    <p:extLst>
      <p:ext uri="{BB962C8B-B14F-4D97-AF65-F5344CB8AC3E}">
        <p14:creationId xmlns:p14="http://schemas.microsoft.com/office/powerpoint/2010/main" val="347086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290395803"/>
              </p:ext>
            </p:extLst>
          </p:nvPr>
        </p:nvGraphicFramePr>
        <p:xfrm>
          <a:off x="334161" y="297906"/>
          <a:ext cx="10958235" cy="1371600"/>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1</a:t>
                      </a:r>
                    </a:p>
                    <a:p>
                      <a:pPr algn="ctr"/>
                      <a:r>
                        <a:rPr lang="mk" sz="2800" dirty="0">
                          <a:solidFill>
                            <a:srgbClr val="009900"/>
                          </a:solidFill>
                        </a:rPr>
                        <a:t>Обука на обучувачи за зелени бизниси</a:t>
                      </a:r>
                    </a:p>
                    <a:p>
                      <a:pPr algn="ctr"/>
                      <a:r>
                        <a:rPr lang="mk" sz="2800" dirty="0">
                          <a:solidFill>
                            <a:srgbClr val="009900"/>
                          </a:solidFill>
                        </a:rPr>
                        <a:t>Анализа на потребите за обука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2" name="TextBox 21">
            <a:extLst>
              <a:ext uri="{FF2B5EF4-FFF2-40B4-BE49-F238E27FC236}">
                <a16:creationId xmlns:a16="http://schemas.microsoft.com/office/drawing/2014/main" id="{08EE6302-44FD-4384-A40A-D5186C512D5D}"/>
              </a:ext>
            </a:extLst>
          </p:cNvPr>
          <p:cNvSpPr txBox="1"/>
          <p:nvPr/>
        </p:nvSpPr>
        <p:spPr>
          <a:xfrm>
            <a:off x="1108709" y="1904301"/>
            <a:ext cx="5975672" cy="3785652"/>
          </a:xfrm>
          <a:prstGeom prst="rect">
            <a:avLst/>
          </a:prstGeom>
          <a:noFill/>
        </p:spPr>
        <p:txBody>
          <a:bodyPr wrap="square">
            <a:spAutoFit/>
          </a:bodyPr>
          <a:lstStyle/>
          <a:p>
            <a:pPr marL="342900" indent="-342900" algn="just">
              <a:buFont typeface="Arial" panose="020B0604020202020204" pitchFamily="34" charset="0"/>
              <a:buChar char="•"/>
            </a:pPr>
            <a:r>
              <a:rPr lang="mk" sz="2400" dirty="0"/>
              <a:t>Запознавање и меѓусебно запознавање</a:t>
            </a:r>
          </a:p>
          <a:p>
            <a:pPr marL="342900" indent="-342900" algn="just">
              <a:buFont typeface="Arial" panose="020B0604020202020204" pitchFamily="34" charset="0"/>
              <a:buChar char="•"/>
            </a:pPr>
            <a:endParaRPr lang="ru-RU" sz="2400" dirty="0"/>
          </a:p>
          <a:p>
            <a:pPr marL="342900" indent="-342900" algn="just">
              <a:buFont typeface="Arial" panose="020B0604020202020204" pitchFamily="34" charset="0"/>
              <a:buChar char="•"/>
            </a:pPr>
            <a:r>
              <a:rPr lang="mk" sz="2400" dirty="0"/>
              <a:t>Претставете се еден со друг.</a:t>
            </a:r>
          </a:p>
          <a:p>
            <a:pPr marL="342900" indent="-342900" algn="just">
              <a:buFont typeface="Arial" panose="020B0604020202020204" pitchFamily="34" charset="0"/>
              <a:buChar char="•"/>
            </a:pPr>
            <a:endParaRPr lang="ru-RU" sz="2400" dirty="0"/>
          </a:p>
          <a:p>
            <a:pPr marL="342900" indent="-342900" algn="just">
              <a:buFont typeface="Arial" panose="020B0604020202020204" pitchFamily="34" charset="0"/>
              <a:buChar char="•"/>
            </a:pPr>
            <a:r>
              <a:rPr lang="mk" sz="2400" dirty="0"/>
              <a:t>Име и презиме, место на работа</a:t>
            </a:r>
          </a:p>
          <a:p>
            <a:pPr marL="342900" indent="-342900" algn="just">
              <a:buFont typeface="Arial" panose="020B0604020202020204" pitchFamily="34" charset="0"/>
              <a:buChar char="•"/>
            </a:pPr>
            <a:endParaRPr lang="ru-RU" sz="2400" dirty="0"/>
          </a:p>
          <a:p>
            <a:pPr marL="342900" indent="-342900" algn="just">
              <a:buFont typeface="Arial" panose="020B0604020202020204" pitchFamily="34" charset="0"/>
              <a:buChar char="•"/>
            </a:pPr>
            <a:r>
              <a:rPr lang="mk" sz="2400" dirty="0"/>
              <a:t>Работно искуство......</a:t>
            </a:r>
          </a:p>
          <a:p>
            <a:pPr marL="342900" indent="-342900" algn="just">
              <a:buFont typeface="Arial" panose="020B0604020202020204" pitchFamily="34" charset="0"/>
              <a:buChar char="•"/>
            </a:pPr>
            <a:endParaRPr lang="ru-RU" sz="2400" dirty="0"/>
          </a:p>
          <a:p>
            <a:pPr marL="342900" indent="-342900" algn="just">
              <a:buFont typeface="Arial" panose="020B0604020202020204" pitchFamily="34" charset="0"/>
              <a:buChar char="•"/>
            </a:pPr>
            <a:r>
              <a:rPr lang="mk" sz="2400" dirty="0"/>
              <a:t>Нешто друго интересно за себе...</a:t>
            </a:r>
          </a:p>
          <a:p>
            <a:pPr algn="just"/>
            <a:r>
              <a:rPr lang="mk" sz="2400" dirty="0"/>
              <a:t> </a:t>
            </a:r>
          </a:p>
        </p:txBody>
      </p:sp>
      <p:pic>
        <p:nvPicPr>
          <p:cNvPr id="19" name="图片 1">
            <a:extLst>
              <a:ext uri="{FF2B5EF4-FFF2-40B4-BE49-F238E27FC236}">
                <a16:creationId xmlns:a16="http://schemas.microsoft.com/office/drawing/2014/main" id="{35F84F65-EC2A-44EB-9882-0A4792EE7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50" r="16330"/>
          <a:stretch/>
        </p:blipFill>
        <p:spPr>
          <a:xfrm>
            <a:off x="6636416" y="1257798"/>
            <a:ext cx="5419460" cy="4666950"/>
          </a:xfrm>
          <a:prstGeom prst="rect">
            <a:avLst/>
          </a:prstGeom>
        </p:spPr>
      </p:pic>
    </p:spTree>
    <p:extLst>
      <p:ext uri="{BB962C8B-B14F-4D97-AF65-F5344CB8AC3E}">
        <p14:creationId xmlns:p14="http://schemas.microsoft.com/office/powerpoint/2010/main" val="562024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46718A-34C1-5E83-E09B-A5D72C30B501}"/>
              </a:ext>
            </a:extLst>
          </p:cNvPr>
          <p:cNvSpPr txBox="1"/>
          <p:nvPr/>
        </p:nvSpPr>
        <p:spPr>
          <a:xfrm>
            <a:off x="268014" y="426750"/>
            <a:ext cx="11655972" cy="400110"/>
          </a:xfrm>
          <a:prstGeom prst="rect">
            <a:avLst/>
          </a:prstGeom>
          <a:noFill/>
        </p:spPr>
        <p:txBody>
          <a:bodyPr wrap="square">
            <a:spAutoFit/>
          </a:bodyPr>
          <a:lstStyle/>
          <a:p>
            <a:pPr algn="ctr"/>
            <a:r>
              <a:rPr lang="mk" sz="2000" dirty="0"/>
              <a:t>Мерки преземени од малите и средни претпријатија во врска со ефикасноста на ресурсите, 2024 година</a:t>
            </a:r>
            <a:endParaRPr lang="sr-Cyrl-RS" sz="2000" dirty="0"/>
          </a:p>
        </p:txBody>
      </p:sp>
      <p:sp>
        <p:nvSpPr>
          <p:cNvPr id="17" name="TextBox 16">
            <a:extLst>
              <a:ext uri="{FF2B5EF4-FFF2-40B4-BE49-F238E27FC236}">
                <a16:creationId xmlns:a16="http://schemas.microsoft.com/office/drawing/2014/main" id="{36CB4035-3724-53BF-2EE8-E4BF60ADA235}"/>
              </a:ext>
            </a:extLst>
          </p:cNvPr>
          <p:cNvSpPr txBox="1"/>
          <p:nvPr/>
        </p:nvSpPr>
        <p:spPr>
          <a:xfrm>
            <a:off x="268014" y="6283959"/>
            <a:ext cx="11923986" cy="523220"/>
          </a:xfrm>
          <a:prstGeom prst="rect">
            <a:avLst/>
          </a:prstGeom>
          <a:noFill/>
        </p:spPr>
        <p:txBody>
          <a:bodyPr wrap="square">
            <a:spAutoFit/>
          </a:bodyPr>
          <a:lstStyle/>
          <a:p>
            <a:pPr algn="just"/>
            <a:r>
              <a:rPr lang="mk" sz="1400" dirty="0" err="1"/>
              <a:t>Извор </a:t>
            </a:r>
            <a:r>
              <a:rPr lang="mk" sz="1400" dirty="0"/>
              <a:t>: Европска Унија, 2024. Одделение „Мониторинг на медиумите и Евробарометар“ на Генералниот директорат за комуникации. Флеш </a:t>
            </a:r>
            <a:r>
              <a:rPr lang="mk" sz="1400" dirty="0" err="1"/>
              <a:t>Евробарометар </a:t>
            </a:r>
            <a:r>
              <a:rPr lang="mk" sz="1400" dirty="0"/>
              <a:t>r549 – Мали и средни претпријатија, ефикасност на ресурсите и зелени пазари – Извештај . https://europa.eu/eurobarometer</a:t>
            </a:r>
            <a:endParaRPr lang="sr-Cyrl-RS" sz="1400" dirty="0"/>
          </a:p>
        </p:txBody>
      </p:sp>
      <p:graphicFrame>
        <p:nvGraphicFramePr>
          <p:cNvPr id="2" name="Chart 1">
            <a:extLst>
              <a:ext uri="{FF2B5EF4-FFF2-40B4-BE49-F238E27FC236}">
                <a16:creationId xmlns:a16="http://schemas.microsoft.com/office/drawing/2014/main" id="{E26D9836-7290-DA27-2AAC-C556C942910B}"/>
              </a:ext>
            </a:extLst>
          </p:cNvPr>
          <p:cNvGraphicFramePr>
            <a:graphicFrameLocks noGrp="1"/>
          </p:cNvGraphicFramePr>
          <p:nvPr/>
        </p:nvGraphicFramePr>
        <p:xfrm>
          <a:off x="268014" y="948588"/>
          <a:ext cx="11655972" cy="5139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730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4B27AC-2196-4133-E379-F6A7CB1ED458}"/>
              </a:ext>
            </a:extLst>
          </p:cNvPr>
          <p:cNvSpPr txBox="1"/>
          <p:nvPr/>
        </p:nvSpPr>
        <p:spPr>
          <a:xfrm>
            <a:off x="299357" y="395291"/>
            <a:ext cx="11593285" cy="400110"/>
          </a:xfrm>
          <a:prstGeom prst="rect">
            <a:avLst/>
          </a:prstGeom>
          <a:noFill/>
        </p:spPr>
        <p:txBody>
          <a:bodyPr wrap="square">
            <a:spAutoFit/>
          </a:bodyPr>
          <a:lstStyle/>
          <a:p>
            <a:pPr algn="ctr"/>
            <a:r>
              <a:rPr lang="mk" sz="2000" dirty="0"/>
              <a:t>Неопходна поддршка за малите и средни претпријатија за да ги озеленат своите бизниси, 2024 година</a:t>
            </a:r>
            <a:endParaRPr lang="sr-Cyrl-RS" sz="2000" dirty="0"/>
          </a:p>
        </p:txBody>
      </p:sp>
      <p:graphicFrame>
        <p:nvGraphicFramePr>
          <p:cNvPr id="2" name="Chart 1">
            <a:extLst>
              <a:ext uri="{FF2B5EF4-FFF2-40B4-BE49-F238E27FC236}">
                <a16:creationId xmlns:a16="http://schemas.microsoft.com/office/drawing/2014/main" id="{BD000390-AEBB-A9FF-B397-0B1B58CB4227}"/>
              </a:ext>
            </a:extLst>
          </p:cNvPr>
          <p:cNvGraphicFramePr>
            <a:graphicFrameLocks noGrp="1"/>
          </p:cNvGraphicFramePr>
          <p:nvPr/>
        </p:nvGraphicFramePr>
        <p:xfrm>
          <a:off x="168728" y="957105"/>
          <a:ext cx="11879246" cy="532685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0F8133F-820C-B867-4C7F-6B297295AE0C}"/>
              </a:ext>
            </a:extLst>
          </p:cNvPr>
          <p:cNvSpPr txBox="1"/>
          <p:nvPr/>
        </p:nvSpPr>
        <p:spPr>
          <a:xfrm>
            <a:off x="268014" y="6283959"/>
            <a:ext cx="11923986" cy="523220"/>
          </a:xfrm>
          <a:prstGeom prst="rect">
            <a:avLst/>
          </a:prstGeom>
          <a:noFill/>
        </p:spPr>
        <p:txBody>
          <a:bodyPr wrap="square">
            <a:spAutoFit/>
          </a:bodyPr>
          <a:lstStyle/>
          <a:p>
            <a:pPr algn="just"/>
            <a:r>
              <a:rPr lang="mk" sz="1400" dirty="0" err="1"/>
              <a:t>Извор </a:t>
            </a:r>
            <a:r>
              <a:rPr lang="mk" sz="1400" dirty="0"/>
              <a:t>: Европска Унија, 2024. Одделение „Мониторинг на медиумите и Евробарометар“ на Генералниот директорат за комуникации. Флеш </a:t>
            </a:r>
            <a:r>
              <a:rPr lang="mk" sz="1400" dirty="0" err="1"/>
              <a:t>Евробарометар </a:t>
            </a:r>
            <a:r>
              <a:rPr lang="mk" sz="1400" dirty="0"/>
              <a:t>r549 – Мали и средни претпријатија, ефикасност на ресурсите и зелени пазари – Извештај . https://europa.eu/eurobarometer</a:t>
            </a:r>
            <a:endParaRPr lang="sr-Cyrl-RS" sz="1400" dirty="0"/>
          </a:p>
        </p:txBody>
      </p:sp>
    </p:spTree>
    <p:extLst>
      <p:ext uri="{BB962C8B-B14F-4D97-AF65-F5344CB8AC3E}">
        <p14:creationId xmlns:p14="http://schemas.microsoft.com/office/powerpoint/2010/main" val="215252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DE7968-F343-EDD9-5ACA-E0578920B6DB}"/>
              </a:ext>
            </a:extLst>
          </p:cNvPr>
          <p:cNvGraphicFramePr>
            <a:graphicFrameLocks noGrp="1"/>
          </p:cNvGraphicFramePr>
          <p:nvPr>
            <p:extLst>
              <p:ext uri="{D42A27DB-BD31-4B8C-83A1-F6EECF244321}">
                <p14:modId xmlns:p14="http://schemas.microsoft.com/office/powerpoint/2010/main" val="348295821"/>
              </p:ext>
            </p:extLst>
          </p:nvPr>
        </p:nvGraphicFramePr>
        <p:xfrm>
          <a:off x="273269" y="110066"/>
          <a:ext cx="11655972" cy="7010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chemeClr val="tx1"/>
                          </a:solidFill>
                        </a:rPr>
                        <a:t>Анализа на вештини и потребите за обука на малите и средни претпријатија од Србија и Северна Македонија што недостасуваат</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7" name="Table 6">
            <a:extLst>
              <a:ext uri="{FF2B5EF4-FFF2-40B4-BE49-F238E27FC236}">
                <a16:creationId xmlns:a16="http://schemas.microsoft.com/office/drawing/2014/main" id="{C2A338C8-C93C-9BA6-BEEC-427610FB26FE}"/>
              </a:ext>
            </a:extLst>
          </p:cNvPr>
          <p:cNvGraphicFramePr>
            <a:graphicFrameLocks noGrp="1"/>
          </p:cNvGraphicFramePr>
          <p:nvPr/>
        </p:nvGraphicFramePr>
        <p:xfrm>
          <a:off x="351691" y="719665"/>
          <a:ext cx="11577548" cy="5883036"/>
        </p:xfrm>
        <a:graphic>
          <a:graphicData uri="http://schemas.openxmlformats.org/drawingml/2006/table">
            <a:tbl>
              <a:tblPr firstRow="1" bandRow="1">
                <a:tableStyleId>{5C22544A-7EE6-4342-B048-85BDC9FD1C3A}</a:tableStyleId>
              </a:tblPr>
              <a:tblGrid>
                <a:gridCol w="5788774">
                  <a:extLst>
                    <a:ext uri="{9D8B030D-6E8A-4147-A177-3AD203B41FA5}">
                      <a16:colId xmlns:a16="http://schemas.microsoft.com/office/drawing/2014/main" val="2983119796"/>
                    </a:ext>
                  </a:extLst>
                </a:gridCol>
                <a:gridCol w="5788774">
                  <a:extLst>
                    <a:ext uri="{9D8B030D-6E8A-4147-A177-3AD203B41FA5}">
                      <a16:colId xmlns:a16="http://schemas.microsoft.com/office/drawing/2014/main" val="2099880910"/>
                    </a:ext>
                  </a:extLst>
                </a:gridCol>
              </a:tblGrid>
              <a:tr h="295219">
                <a:tc>
                  <a:txBody>
                    <a:bodyPr/>
                    <a:lstStyle/>
                    <a:p>
                      <a:pPr algn="ctr"/>
                      <a:r>
                        <a:rPr lang="mk" dirty="0">
                          <a:solidFill>
                            <a:schemeClr val="tx1"/>
                          </a:solidFill>
                        </a:rPr>
                        <a:t>Имплементација на мерки за еколошка деловна активност</a:t>
                      </a:r>
                    </a:p>
                  </a:txBody>
                  <a:tcPr>
                    <a:lnL w="12700" cmpd="sng">
                      <a:noFill/>
                    </a:lnL>
                    <a:lnR w="12700" cap="flat" cmpd="sng" algn="ctr">
                      <a:solidFill>
                        <a:srgbClr val="0099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mk" dirty="0">
                          <a:solidFill>
                            <a:schemeClr val="tx1"/>
                          </a:solidFill>
                        </a:rPr>
                        <a:t>Бариери за зелено работење</a:t>
                      </a:r>
                    </a:p>
                  </a:txBody>
                  <a:tcPr>
                    <a:lnL w="12700" cap="flat" cmpd="sng" algn="ctr">
                      <a:solidFill>
                        <a:srgbClr val="0099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6014367"/>
                  </a:ext>
                </a:extLst>
              </a:tr>
              <a:tr h="5242956">
                <a:tc>
                  <a:txBody>
                    <a:bodyPr/>
                    <a:lstStyle/>
                    <a:p>
                      <a:endParaRPr lang="sr-Cyrl-RS" dirty="0">
                        <a:solidFill>
                          <a:schemeClr val="tx1"/>
                        </a:solidFill>
                      </a:endParaRPr>
                    </a:p>
                  </a:txBody>
                  <a:tcPr>
                    <a:lnL w="12700" cmpd="sng">
                      <a:noFill/>
                    </a:lnL>
                    <a:lnR w="12700" cap="flat" cmpd="sng" algn="ctr">
                      <a:solidFill>
                        <a:srgbClr val="0099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sr-Cyrl-RS" dirty="0">
                        <a:solidFill>
                          <a:schemeClr val="tx1"/>
                        </a:solidFill>
                      </a:endParaRPr>
                    </a:p>
                  </a:txBody>
                  <a:tcPr>
                    <a:lnL w="12700" cap="flat" cmpd="sng" algn="ctr">
                      <a:solidFill>
                        <a:srgbClr val="0099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4830953"/>
                  </a:ext>
                </a:extLst>
              </a:tr>
            </a:tbl>
          </a:graphicData>
        </a:graphic>
      </p:graphicFrame>
      <p:graphicFrame>
        <p:nvGraphicFramePr>
          <p:cNvPr id="9" name="Chart 8">
            <a:extLst>
              <a:ext uri="{FF2B5EF4-FFF2-40B4-BE49-F238E27FC236}">
                <a16:creationId xmlns:a16="http://schemas.microsoft.com/office/drawing/2014/main" id="{77DF666F-1D70-D8F3-1213-54E366DC3FC0}"/>
              </a:ext>
            </a:extLst>
          </p:cNvPr>
          <p:cNvGraphicFramePr>
            <a:graphicFrameLocks/>
          </p:cNvGraphicFramePr>
          <p:nvPr/>
        </p:nvGraphicFramePr>
        <p:xfrm>
          <a:off x="273269" y="1116329"/>
          <a:ext cx="5645210" cy="52120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237473CB-662E-00F2-4CF8-DCB09C0FBB5F}"/>
              </a:ext>
            </a:extLst>
          </p:cNvPr>
          <p:cNvGraphicFramePr>
            <a:graphicFrameLocks/>
          </p:cNvGraphicFramePr>
          <p:nvPr/>
        </p:nvGraphicFramePr>
        <p:xfrm>
          <a:off x="6362783" y="1116329"/>
          <a:ext cx="5477526" cy="521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145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AE9BA36-7C73-D637-6D02-A752F5EA6F4B}"/>
              </a:ext>
            </a:extLst>
          </p:cNvPr>
          <p:cNvGraphicFramePr>
            <a:graphicFrameLocks noGrp="1"/>
          </p:cNvGraphicFramePr>
          <p:nvPr>
            <p:extLst>
              <p:ext uri="{D42A27DB-BD31-4B8C-83A1-F6EECF244321}">
                <p14:modId xmlns:p14="http://schemas.microsoft.com/office/powerpoint/2010/main" val="1943930552"/>
              </p:ext>
            </p:extLst>
          </p:nvPr>
        </p:nvGraphicFramePr>
        <p:xfrm>
          <a:off x="273269" y="110066"/>
          <a:ext cx="11655972" cy="7010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chemeClr val="tx1"/>
                          </a:solidFill>
                        </a:rPr>
                        <a:t>Анализа на вештини и потребите за обука на малите и средни претпријатија од Србија и Северна Македонија што недостасуваат</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5" name="Chart 4">
            <a:extLst>
              <a:ext uri="{FF2B5EF4-FFF2-40B4-BE49-F238E27FC236}">
                <a16:creationId xmlns:a16="http://schemas.microsoft.com/office/drawing/2014/main" id="{32B0EDD1-B7E7-52BD-11CF-84C7ECB4FFAD}"/>
              </a:ext>
            </a:extLst>
          </p:cNvPr>
          <p:cNvGraphicFramePr>
            <a:graphicFrameLocks/>
          </p:cNvGraphicFramePr>
          <p:nvPr/>
        </p:nvGraphicFramePr>
        <p:xfrm>
          <a:off x="273269" y="1157150"/>
          <a:ext cx="11655972" cy="52938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0F2A4D2-678A-64A9-46E5-C89DD0FCA0DB}"/>
              </a:ext>
            </a:extLst>
          </p:cNvPr>
          <p:cNvSpPr txBox="1"/>
          <p:nvPr/>
        </p:nvSpPr>
        <p:spPr>
          <a:xfrm>
            <a:off x="273269" y="714661"/>
            <a:ext cx="11655972" cy="369332"/>
          </a:xfrm>
          <a:prstGeom prst="rect">
            <a:avLst/>
          </a:prstGeom>
          <a:noFill/>
        </p:spPr>
        <p:txBody>
          <a:bodyPr wrap="square">
            <a:spAutoFit/>
          </a:bodyPr>
          <a:lstStyle/>
          <a:p>
            <a:pPr algn="ctr"/>
            <a:r>
              <a:rPr lang="mk" dirty="0"/>
              <a:t>Неопходна поддршка за малите и средни претпријатија за да ги зазеленат своите бизниси</a:t>
            </a:r>
            <a:endParaRPr lang="sr-Cyrl-RS" dirty="0"/>
          </a:p>
        </p:txBody>
      </p:sp>
    </p:spTree>
    <p:extLst>
      <p:ext uri="{BB962C8B-B14F-4D97-AF65-F5344CB8AC3E}">
        <p14:creationId xmlns:p14="http://schemas.microsoft.com/office/powerpoint/2010/main" val="4006681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3852C4-4433-8404-D0F3-2C4E45FBCB22}"/>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chemeClr val="tx1"/>
                          </a:solidFill>
                        </a:rPr>
                        <a:t>Организации за поддршка на бизнисот (ОПБ)</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6" name="TextBox 5">
            <a:extLst>
              <a:ext uri="{FF2B5EF4-FFF2-40B4-BE49-F238E27FC236}">
                <a16:creationId xmlns:a16="http://schemas.microsoft.com/office/drawing/2014/main" id="{C97790F2-E1B0-3F5A-3971-3BB08E83D7DA}"/>
              </a:ext>
            </a:extLst>
          </p:cNvPr>
          <p:cNvSpPr txBox="1"/>
          <p:nvPr/>
        </p:nvSpPr>
        <p:spPr>
          <a:xfrm>
            <a:off x="262758" y="506306"/>
            <a:ext cx="6204479" cy="5632311"/>
          </a:xfrm>
          <a:prstGeom prst="rect">
            <a:avLst/>
          </a:prstGeom>
          <a:noFill/>
        </p:spPr>
        <p:txBody>
          <a:bodyPr wrap="square">
            <a:spAutoFit/>
          </a:bodyPr>
          <a:lstStyle/>
          <a:p>
            <a:pPr marL="285750" indent="-285750" algn="just">
              <a:buFont typeface="Arial" panose="020B0604020202020204" pitchFamily="34" charset="0"/>
              <a:buChar char="•"/>
            </a:pPr>
            <a:r>
              <a:rPr lang="mk" sz="2000" dirty="0"/>
              <a:t>Општите проектни планови се важна алка во насочувањето на малите и средни претпријатија кон усвојување на зелени бизнис практики.</a:t>
            </a:r>
            <a:endParaRPr lang="en-US" sz="2000" dirty="0"/>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MK" sz="2000" dirty="0"/>
              <a:t>ОПБ</a:t>
            </a:r>
            <a:r>
              <a:rPr lang="mk" sz="2000" dirty="0"/>
              <a:t> треба да ги обезбеди потребните информации и да спроведе обука за зелени мали и средни претпријатија во Србија и Северна Македонија.</a:t>
            </a:r>
            <a:endParaRPr lang="en-US" sz="2000" dirty="0"/>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dirty="0"/>
              <a:t>Услуги за зеленило на бизнисите обезбедуваат 40% од </a:t>
            </a:r>
            <a:r>
              <a:rPr lang="mk-MK" sz="2000" dirty="0"/>
              <a:t>ОПБ</a:t>
            </a:r>
            <a:r>
              <a:rPr lang="mk" sz="2000" dirty="0"/>
              <a:t> од Србија и 14,29% од </a:t>
            </a:r>
            <a:r>
              <a:rPr lang="mk-MK" sz="2000" dirty="0"/>
              <a:t>ОПБ</a:t>
            </a:r>
            <a:r>
              <a:rPr lang="mk" sz="2000" dirty="0"/>
              <a:t> од Северна Македонија. Овие услуги се планира да ги воведат 20% од </a:t>
            </a:r>
            <a:r>
              <a:rPr lang="mk-MK" sz="2000" dirty="0"/>
              <a:t>ОПБ</a:t>
            </a:r>
            <a:r>
              <a:rPr lang="mk" sz="2000" dirty="0"/>
              <a:t> од Србија и 64,29% од </a:t>
            </a:r>
            <a:r>
              <a:rPr lang="mk-MK" sz="2000" dirty="0"/>
              <a:t>ОПБ</a:t>
            </a:r>
            <a:r>
              <a:rPr lang="mk" sz="2000" dirty="0"/>
              <a:t> од Северна Македонија. Општинските проекти (</a:t>
            </a:r>
            <a:r>
              <a:rPr lang="mk-MK" sz="2000" dirty="0"/>
              <a:t>ОПБ</a:t>
            </a:r>
            <a:r>
              <a:rPr lang="mk" sz="2000" dirty="0"/>
              <a:t>) во областа на зелените бизниси се фокусираат на подобрување на енергетската ефикасност, користење на обновливи извори на енергија, промовирање на одржливи технологии и иновации и управување со ресурсите.</a:t>
            </a:r>
            <a:endParaRPr lang="sr-Cyrl-RS" sz="2000" dirty="0"/>
          </a:p>
        </p:txBody>
      </p:sp>
      <p:grpSp>
        <p:nvGrpSpPr>
          <p:cNvPr id="17" name="Group 16">
            <a:extLst>
              <a:ext uri="{FF2B5EF4-FFF2-40B4-BE49-F238E27FC236}">
                <a16:creationId xmlns:a16="http://schemas.microsoft.com/office/drawing/2014/main" id="{A57A4E9E-8444-9873-0F8E-096CCA3111BC}"/>
              </a:ext>
            </a:extLst>
          </p:cNvPr>
          <p:cNvGrpSpPr/>
          <p:nvPr/>
        </p:nvGrpSpPr>
        <p:grpSpPr>
          <a:xfrm>
            <a:off x="6467238" y="1018680"/>
            <a:ext cx="5462003" cy="5284418"/>
            <a:chOff x="6096000" y="802476"/>
            <a:chExt cx="5462003" cy="5284418"/>
          </a:xfrm>
        </p:grpSpPr>
        <p:pic>
          <p:nvPicPr>
            <p:cNvPr id="3" name="Graphic 2" descr="Business Growth outline">
              <a:extLst>
                <a:ext uri="{FF2B5EF4-FFF2-40B4-BE49-F238E27FC236}">
                  <a16:creationId xmlns:a16="http://schemas.microsoft.com/office/drawing/2014/main" id="{6687B266-5273-2BF3-CF14-A8B1CF0015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3600600"/>
              <a:ext cx="2486294" cy="2486294"/>
            </a:xfrm>
            <a:prstGeom prst="rect">
              <a:avLst/>
            </a:prstGeom>
          </p:spPr>
        </p:pic>
        <p:pic>
          <p:nvPicPr>
            <p:cNvPr id="7" name="Graphic 6" descr="Boardroom with solid fill">
              <a:extLst>
                <a:ext uri="{FF2B5EF4-FFF2-40B4-BE49-F238E27FC236}">
                  <a16:creationId xmlns:a16="http://schemas.microsoft.com/office/drawing/2014/main" id="{ABCCBD70-08E6-6F47-0D9D-D75769CA10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870738"/>
              <a:ext cx="2486294" cy="2486294"/>
            </a:xfrm>
            <a:prstGeom prst="rect">
              <a:avLst/>
            </a:prstGeom>
          </p:spPr>
        </p:pic>
        <p:pic>
          <p:nvPicPr>
            <p:cNvPr id="14" name="Graphic 13" descr="Connections with solid fill">
              <a:extLst>
                <a:ext uri="{FF2B5EF4-FFF2-40B4-BE49-F238E27FC236}">
                  <a16:creationId xmlns:a16="http://schemas.microsoft.com/office/drawing/2014/main" id="{78DA5469-3419-DA78-5D22-D9AE08387A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1709" y="3600600"/>
              <a:ext cx="2486294" cy="2486294"/>
            </a:xfrm>
            <a:prstGeom prst="rect">
              <a:avLst/>
            </a:prstGeom>
          </p:spPr>
        </p:pic>
        <p:pic>
          <p:nvPicPr>
            <p:cNvPr id="16" name="Graphic 15" descr="Bar graph with upward trend outline">
              <a:extLst>
                <a:ext uri="{FF2B5EF4-FFF2-40B4-BE49-F238E27FC236}">
                  <a16:creationId xmlns:a16="http://schemas.microsoft.com/office/drawing/2014/main" id="{DF8370D4-1230-8FB1-D0BE-EDC98A0ABE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71709" y="802476"/>
              <a:ext cx="2486294" cy="2486294"/>
            </a:xfrm>
            <a:prstGeom prst="rect">
              <a:avLst/>
            </a:prstGeom>
          </p:spPr>
        </p:pic>
      </p:grpSp>
    </p:spTree>
    <p:extLst>
      <p:ext uri="{BB962C8B-B14F-4D97-AF65-F5344CB8AC3E}">
        <p14:creationId xmlns:p14="http://schemas.microsoft.com/office/powerpoint/2010/main" val="2197911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DE7968-F343-EDD9-5ACA-E0578920B6DB}"/>
              </a:ext>
            </a:extLst>
          </p:cNvPr>
          <p:cNvGraphicFramePr>
            <a:graphicFrameLocks noGrp="1"/>
          </p:cNvGraphicFramePr>
          <p:nvPr>
            <p:extLst>
              <p:ext uri="{D42A27DB-BD31-4B8C-83A1-F6EECF244321}">
                <p14:modId xmlns:p14="http://schemas.microsoft.com/office/powerpoint/2010/main" val="4093119466"/>
              </p:ext>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chemeClr val="tx1"/>
                          </a:solidFill>
                        </a:rPr>
                        <a:t>Анализа на вештини и потребите за обука на </a:t>
                      </a:r>
                      <a:r>
                        <a:rPr lang="mk-MK" sz="2000" dirty="0">
                          <a:solidFill>
                            <a:schemeClr val="tx1"/>
                          </a:solidFill>
                        </a:rPr>
                        <a:t>ОПБ</a:t>
                      </a:r>
                      <a:r>
                        <a:rPr lang="mk" sz="2000" dirty="0">
                          <a:solidFill>
                            <a:schemeClr val="tx1"/>
                          </a:solidFill>
                        </a:rPr>
                        <a:t> од Србија и Северна Македонија што недостасуваат</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7" name="Table 6">
            <a:extLst>
              <a:ext uri="{FF2B5EF4-FFF2-40B4-BE49-F238E27FC236}">
                <a16:creationId xmlns:a16="http://schemas.microsoft.com/office/drawing/2014/main" id="{C2A338C8-C93C-9BA6-BEEC-427610FB26FE}"/>
              </a:ext>
            </a:extLst>
          </p:cNvPr>
          <p:cNvGraphicFramePr>
            <a:graphicFrameLocks noGrp="1"/>
          </p:cNvGraphicFramePr>
          <p:nvPr/>
        </p:nvGraphicFramePr>
        <p:xfrm>
          <a:off x="351691" y="719665"/>
          <a:ext cx="11577548" cy="5942392"/>
        </p:xfrm>
        <a:graphic>
          <a:graphicData uri="http://schemas.openxmlformats.org/drawingml/2006/table">
            <a:tbl>
              <a:tblPr firstRow="1" bandRow="1">
                <a:tableStyleId>{5C22544A-7EE6-4342-B048-85BDC9FD1C3A}</a:tableStyleId>
              </a:tblPr>
              <a:tblGrid>
                <a:gridCol w="5788774">
                  <a:extLst>
                    <a:ext uri="{9D8B030D-6E8A-4147-A177-3AD203B41FA5}">
                      <a16:colId xmlns:a16="http://schemas.microsoft.com/office/drawing/2014/main" val="2983119796"/>
                    </a:ext>
                  </a:extLst>
                </a:gridCol>
                <a:gridCol w="5788774">
                  <a:extLst>
                    <a:ext uri="{9D8B030D-6E8A-4147-A177-3AD203B41FA5}">
                      <a16:colId xmlns:a16="http://schemas.microsoft.com/office/drawing/2014/main" val="2099880910"/>
                    </a:ext>
                  </a:extLst>
                </a:gridCol>
              </a:tblGrid>
              <a:tr h="387520">
                <a:tc>
                  <a:txBody>
                    <a:bodyPr/>
                    <a:lstStyle/>
                    <a:p>
                      <a:pPr algn="ctr"/>
                      <a:r>
                        <a:rPr lang="mk" dirty="0">
                          <a:solidFill>
                            <a:schemeClr val="tx1"/>
                          </a:solidFill>
                        </a:rPr>
                        <a:t>Видови услуги што се нудат за зелени бизниси</a:t>
                      </a:r>
                      <a:endParaRPr lang="sr-Cyrl-RS" dirty="0">
                        <a:solidFill>
                          <a:schemeClr val="tx1"/>
                        </a:solidFill>
                      </a:endParaRPr>
                    </a:p>
                  </a:txBody>
                  <a:tcPr>
                    <a:lnL w="12700" cmpd="sng">
                      <a:noFill/>
                    </a:lnL>
                    <a:lnR w="12700" cap="flat" cmpd="sng" algn="ctr">
                      <a:solidFill>
                        <a:srgbClr val="0099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mk" dirty="0">
                          <a:solidFill>
                            <a:schemeClr val="tx1"/>
                          </a:solidFill>
                        </a:rPr>
                        <a:t>Потреби на </a:t>
                      </a:r>
                      <a:r>
                        <a:rPr lang="mk-MK" dirty="0">
                          <a:solidFill>
                            <a:schemeClr val="tx1"/>
                          </a:solidFill>
                        </a:rPr>
                        <a:t>ОПБ</a:t>
                      </a:r>
                      <a:endParaRPr lang="mk" dirty="0">
                        <a:solidFill>
                          <a:schemeClr val="tx1"/>
                        </a:solidFill>
                      </a:endParaRPr>
                    </a:p>
                  </a:txBody>
                  <a:tcPr>
                    <a:lnL w="12700" cap="flat" cmpd="sng" algn="ctr">
                      <a:solidFill>
                        <a:srgbClr val="0099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6014367"/>
                  </a:ext>
                </a:extLst>
              </a:tr>
              <a:tr h="5554872">
                <a:tc>
                  <a:txBody>
                    <a:bodyPr/>
                    <a:lstStyle/>
                    <a:p>
                      <a:endParaRPr lang="sr-Cyrl-RS" dirty="0">
                        <a:solidFill>
                          <a:schemeClr val="tx1"/>
                        </a:solidFill>
                      </a:endParaRPr>
                    </a:p>
                  </a:txBody>
                  <a:tcPr>
                    <a:lnL w="12700" cmpd="sng">
                      <a:noFill/>
                    </a:lnL>
                    <a:lnR w="12700" cap="flat" cmpd="sng" algn="ctr">
                      <a:solidFill>
                        <a:srgbClr val="0099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sr-Cyrl-RS" dirty="0">
                        <a:solidFill>
                          <a:schemeClr val="tx1"/>
                        </a:solidFill>
                      </a:endParaRPr>
                    </a:p>
                  </a:txBody>
                  <a:tcPr>
                    <a:lnL w="12700" cap="flat" cmpd="sng" algn="ctr">
                      <a:solidFill>
                        <a:srgbClr val="0099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4830953"/>
                  </a:ext>
                </a:extLst>
              </a:tr>
            </a:tbl>
          </a:graphicData>
        </a:graphic>
      </p:graphicFrame>
      <p:graphicFrame>
        <p:nvGraphicFramePr>
          <p:cNvPr id="2" name="Chart 1">
            <a:extLst>
              <a:ext uri="{FF2B5EF4-FFF2-40B4-BE49-F238E27FC236}">
                <a16:creationId xmlns:a16="http://schemas.microsoft.com/office/drawing/2014/main" id="{3742AD43-F49B-408F-930E-05AF3DDEB170}"/>
              </a:ext>
            </a:extLst>
          </p:cNvPr>
          <p:cNvGraphicFramePr>
            <a:graphicFrameLocks/>
          </p:cNvGraphicFramePr>
          <p:nvPr/>
        </p:nvGraphicFramePr>
        <p:xfrm>
          <a:off x="273269" y="1132347"/>
          <a:ext cx="5716008" cy="5529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19525DD8-06BC-FF60-C8A4-6578FD48840B}"/>
              </a:ext>
            </a:extLst>
          </p:cNvPr>
          <p:cNvGraphicFramePr>
            <a:graphicFrameLocks noGrp="1"/>
          </p:cNvGraphicFramePr>
          <p:nvPr/>
        </p:nvGraphicFramePr>
        <p:xfrm>
          <a:off x="6302161" y="1077517"/>
          <a:ext cx="5804936" cy="55845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805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05AD0F-B724-1E18-F76D-6CBF05FE8741}"/>
              </a:ext>
            </a:extLst>
          </p:cNvPr>
          <p:cNvSpPr txBox="1"/>
          <p:nvPr/>
        </p:nvSpPr>
        <p:spPr>
          <a:xfrm>
            <a:off x="176893" y="946114"/>
            <a:ext cx="7824107" cy="5262979"/>
          </a:xfrm>
          <a:prstGeom prst="rect">
            <a:avLst/>
          </a:prstGeom>
          <a:noFill/>
        </p:spPr>
        <p:txBody>
          <a:bodyPr wrap="square">
            <a:spAutoFit/>
          </a:bodyPr>
          <a:lstStyle/>
          <a:p>
            <a:pPr marL="514350" indent="-514350" algn="just">
              <a:buFont typeface="+mj-lt"/>
              <a:buAutoNum type="romanUcPeriod"/>
            </a:pPr>
            <a:r>
              <a:rPr lang="mk" sz="2400" dirty="0"/>
              <a:t>Обука на обучувачи за самостојно спроведување на обуки во областа на зелени бизниси. Тридневна обука за обучувачи за зелени бизниси, чија цел е стекнување компетенции за спроведување на наставна програма составена од 5 модули и која ги опфаќа областите 1) рециклирање и намалување на отпадот; 2) заштеда на енергија и вода; 3) спречување на загадувањето; 4) зелена дистрибуција (пакување и одржлив транспорт) и 5) зелени набавки и зелени финансиски инструменти.</a:t>
            </a:r>
          </a:p>
          <a:p>
            <a:pPr marL="457200" indent="-457200" algn="just">
              <a:buFont typeface="+mj-lt"/>
              <a:buAutoNum type="romanUcPeriod"/>
            </a:pPr>
            <a:endParaRPr lang="ru-RU" sz="2400" dirty="0"/>
          </a:p>
          <a:p>
            <a:pPr marL="457200" indent="-457200" algn="just">
              <a:buFont typeface="+mj-lt"/>
              <a:buAutoNum type="romanUcPeriod"/>
            </a:pPr>
            <a:r>
              <a:rPr lang="mk" sz="2400" dirty="0"/>
              <a:t>Подготовка и тестирање на алатки за зелени бизниси. Овие алатки вклучуваат материјали за обука, прирачници, водичи, контролни листи и публикации поврзани со еколошка обработка на вашиот бизнис.</a:t>
            </a:r>
            <a:endParaRPr lang="sr-Cyrl-RS" sz="2400" dirty="0"/>
          </a:p>
        </p:txBody>
      </p:sp>
      <p:sp>
        <p:nvSpPr>
          <p:cNvPr id="4" name="TextBox 3">
            <a:extLst>
              <a:ext uri="{FF2B5EF4-FFF2-40B4-BE49-F238E27FC236}">
                <a16:creationId xmlns:a16="http://schemas.microsoft.com/office/drawing/2014/main" id="{BBD50A93-2C43-FFE8-F143-A762ADB62191}"/>
              </a:ext>
            </a:extLst>
          </p:cNvPr>
          <p:cNvSpPr txBox="1"/>
          <p:nvPr/>
        </p:nvSpPr>
        <p:spPr>
          <a:xfrm>
            <a:off x="176893" y="199349"/>
            <a:ext cx="11838214" cy="830997"/>
          </a:xfrm>
          <a:prstGeom prst="rect">
            <a:avLst/>
          </a:prstGeom>
          <a:noFill/>
        </p:spPr>
        <p:txBody>
          <a:bodyPr wrap="square">
            <a:spAutoFit/>
          </a:bodyPr>
          <a:lstStyle/>
          <a:p>
            <a:pPr algn="ctr"/>
            <a:r>
              <a:rPr lang="mk-MK" sz="2400" b="1" dirty="0">
                <a:solidFill>
                  <a:srgbClr val="009900"/>
                </a:solidFill>
              </a:rPr>
              <a:t>ОПБ</a:t>
            </a:r>
            <a:r>
              <a:rPr lang="mk" sz="2400" b="1" dirty="0">
                <a:solidFill>
                  <a:srgbClr val="009900"/>
                </a:solidFill>
              </a:rPr>
              <a:t> треба да соработува со секторот на мали и средни претпријатија во областа на зелено работење на бизнисот.</a:t>
            </a:r>
            <a:endParaRPr lang="sr-Cyrl-RS" sz="2400" b="1" dirty="0">
              <a:solidFill>
                <a:srgbClr val="009900"/>
              </a:solidFill>
            </a:endParaRPr>
          </a:p>
        </p:txBody>
      </p:sp>
      <p:pic>
        <p:nvPicPr>
          <p:cNvPr id="6" name="Graphic 5" descr="Teacher with solid fill">
            <a:extLst>
              <a:ext uri="{FF2B5EF4-FFF2-40B4-BE49-F238E27FC236}">
                <a16:creationId xmlns:a16="http://schemas.microsoft.com/office/drawing/2014/main" id="{69E6F764-EC9D-FB8E-69ED-C6D524DEBE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9457" y="1023257"/>
            <a:ext cx="2743200" cy="2743200"/>
          </a:xfrm>
          <a:prstGeom prst="rect">
            <a:avLst/>
          </a:prstGeom>
        </p:spPr>
      </p:pic>
      <p:pic>
        <p:nvPicPr>
          <p:cNvPr id="8" name="Graphic 7" descr="Web design outline">
            <a:extLst>
              <a:ext uri="{FF2B5EF4-FFF2-40B4-BE49-F238E27FC236}">
                <a16:creationId xmlns:a16="http://schemas.microsoft.com/office/drawing/2014/main" id="{621F97E0-D48B-973C-36D5-9FDE895F7E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19457" y="3766457"/>
            <a:ext cx="2743200" cy="2743200"/>
          </a:xfrm>
          <a:prstGeom prst="rect">
            <a:avLst/>
          </a:prstGeom>
        </p:spPr>
      </p:pic>
    </p:spTree>
    <p:extLst>
      <p:ext uri="{BB962C8B-B14F-4D97-AF65-F5344CB8AC3E}">
        <p14:creationId xmlns:p14="http://schemas.microsoft.com/office/powerpoint/2010/main" val="3428001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a:solidFill>
                    <a:schemeClr val="tx1">
                      <a:lumMod val="85000"/>
                      <a:lumOff val="15000"/>
                    </a:schemeClr>
                  </a:solidFill>
                  <a:cs typeface="Arial" pitchFamily="34" charset="0"/>
                </a:rPr>
                <a:t>Резултати од анализата на потребите за обука</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a16="http://schemas.microsoft.com/office/drawing/2014/main" id="{3A0F342C-7777-D092-8DDF-3CCA7245F2A6}"/>
                  </a:ext>
                </a:extLst>
              </p:cNvPr>
              <p:cNvSpPr/>
              <p:nvPr/>
            </p:nvSpPr>
            <p:spPr>
              <a:xfrm>
                <a:off x="6856412" y="2057400"/>
                <a:ext cx="3276600" cy="609600"/>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400" b="1" dirty="0">
                    <a:solidFill>
                      <a:schemeClr val="tx1"/>
                    </a:solidFill>
                  </a:rPr>
                  <a:t>Дискусија</a:t>
                </a:r>
                <a:endParaRPr lang="en-GB" sz="2400" b="1" dirty="0">
                  <a:solidFill>
                    <a:schemeClr val="tx1"/>
                  </a:solidFill>
                </a:endParaRPr>
              </a:p>
            </p:txBody>
          </p:sp>
        </p:grpSp>
        <p:sp>
          <p:nvSpPr>
            <p:cNvPr id="69" name="Bent-Up Arrow 9">
              <a:extLst>
                <a:ext uri="{FF2B5EF4-FFF2-40B4-BE49-F238E27FC236}">
                  <a16:creationId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341102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00797-1246-8544-7CCB-F7B31341CA28}"/>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0C10A2F-D1D1-33BC-80A2-EE9A1601AE0F}"/>
              </a:ext>
            </a:extLst>
          </p:cNvPr>
          <p:cNvGraphicFramePr>
            <a:graphicFrameLocks noGrp="1"/>
          </p:cNvGraphicFramePr>
          <p:nvPr>
            <p:extLst>
              <p:ext uri="{D42A27DB-BD31-4B8C-83A1-F6EECF244321}">
                <p14:modId xmlns:p14="http://schemas.microsoft.com/office/powerpoint/2010/main" val="2109993952"/>
              </p:ext>
            </p:extLst>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2</a:t>
                      </a:r>
                    </a:p>
                    <a:p>
                      <a:pPr algn="ctr"/>
                      <a:r>
                        <a:rPr lang="mk" sz="2800" dirty="0">
                          <a:solidFill>
                            <a:srgbClr val="009900"/>
                          </a:solidFill>
                        </a:rPr>
                        <a:t>Дизајн и развој на обука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TextBox 2">
            <a:extLst>
              <a:ext uri="{FF2B5EF4-FFF2-40B4-BE49-F238E27FC236}">
                <a16:creationId xmlns:a16="http://schemas.microsoft.com/office/drawing/2014/main" id="{52FD3797-D239-3718-D4EB-04F513976088}"/>
              </a:ext>
            </a:extLst>
          </p:cNvPr>
          <p:cNvSpPr txBox="1"/>
          <p:nvPr/>
        </p:nvSpPr>
        <p:spPr>
          <a:xfrm>
            <a:off x="714704" y="3294994"/>
            <a:ext cx="11140966" cy="523220"/>
          </a:xfrm>
          <a:prstGeom prst="rect">
            <a:avLst/>
          </a:prstGeom>
          <a:noFill/>
        </p:spPr>
        <p:txBody>
          <a:bodyPr wrap="square">
            <a:spAutoFit/>
          </a:bodyPr>
          <a:lstStyle/>
          <a:p>
            <a:pPr algn="ctr"/>
            <a:r>
              <a:rPr lang="mk" sz="2800" b="1" dirty="0">
                <a:solidFill>
                  <a:srgbClr val="009900"/>
                </a:solidFill>
              </a:rPr>
              <a:t>Модуларна програма за обука за зелени бизниси</a:t>
            </a:r>
          </a:p>
        </p:txBody>
      </p:sp>
    </p:spTree>
    <p:extLst>
      <p:ext uri="{BB962C8B-B14F-4D97-AF65-F5344CB8AC3E}">
        <p14:creationId xmlns:p14="http://schemas.microsoft.com/office/powerpoint/2010/main" val="4105681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b="1" noProof="0" dirty="0">
                          <a:solidFill>
                            <a:srgbClr val="00B050"/>
                          </a:solidFill>
                        </a:rPr>
                        <a:t>Структура и содржина на обука за мали и средни претпријатија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5" name="TextBox 4">
            <a:extLst>
              <a:ext uri="{FF2B5EF4-FFF2-40B4-BE49-F238E27FC236}">
                <a16:creationId xmlns:a16="http://schemas.microsoft.com/office/drawing/2014/main" id="{AEA8299F-FF4E-6DB3-2950-33D34C00B591}"/>
              </a:ext>
            </a:extLst>
          </p:cNvPr>
          <p:cNvSpPr txBox="1"/>
          <p:nvPr/>
        </p:nvSpPr>
        <p:spPr>
          <a:xfrm>
            <a:off x="283894" y="1059925"/>
            <a:ext cx="6096000" cy="4708981"/>
          </a:xfrm>
          <a:prstGeom prst="rect">
            <a:avLst/>
          </a:prstGeom>
          <a:noFill/>
        </p:spPr>
        <p:txBody>
          <a:bodyPr wrap="square">
            <a:spAutoFit/>
          </a:bodyPr>
          <a:lstStyle/>
          <a:p>
            <a:pPr marL="285750" indent="-285750" algn="just">
              <a:buFont typeface="Arial" panose="020B0604020202020204" pitchFamily="34" charset="0"/>
              <a:buChar char="•"/>
            </a:pPr>
            <a:r>
              <a:rPr lang="mk" sz="2000" b="1" dirty="0"/>
              <a:t>Модуларен тип на обука </a:t>
            </a:r>
            <a:r>
              <a:rPr lang="mk" sz="2000" dirty="0"/>
              <a:t>: 1) Рециклирање и намалување на отпадот; 2) Заштеда на енергија и вода; 3) Спречување на загадувањето; 4) Зелена дистрибуција (пакување и одржлив транспорт) и 5) Зелени набавки и зелени финансиски инструменти.</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b="1" dirty="0"/>
              <a:t>Цел на обуката </a:t>
            </a:r>
            <a:r>
              <a:rPr lang="mk" sz="2000" dirty="0"/>
              <a:t>: стекнување практични знаења и вештини за озеленување на работењето на микро, мали и средни претпријатија, како и претприемачки и занаетчиски бизниси.</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b="1" dirty="0"/>
              <a:t>Број на учесници по обука: 10 претставници на мали и средни претпријатија</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b="1" dirty="0"/>
              <a:t>Времетраење на обуката 3 дена.</a:t>
            </a:r>
          </a:p>
          <a:p>
            <a:pPr marL="285750" indent="-285750" algn="just">
              <a:buFont typeface="Arial" panose="020B0604020202020204" pitchFamily="34" charset="0"/>
              <a:buChar char="•"/>
            </a:pPr>
            <a:endParaRPr lang="ru-RU" sz="2000" b="1" dirty="0"/>
          </a:p>
        </p:txBody>
      </p:sp>
      <p:grpSp>
        <p:nvGrpSpPr>
          <p:cNvPr id="80" name="Group 79">
            <a:extLst>
              <a:ext uri="{FF2B5EF4-FFF2-40B4-BE49-F238E27FC236}">
                <a16:creationId xmlns:a16="http://schemas.microsoft.com/office/drawing/2014/main" id="{8EDAD6A6-09D1-7E9A-82E7-38E5F6865D4A}"/>
              </a:ext>
            </a:extLst>
          </p:cNvPr>
          <p:cNvGrpSpPr/>
          <p:nvPr/>
        </p:nvGrpSpPr>
        <p:grpSpPr>
          <a:xfrm>
            <a:off x="3968609" y="2729811"/>
            <a:ext cx="7950122" cy="3516977"/>
            <a:chOff x="653336" y="1532383"/>
            <a:chExt cx="7950122" cy="3516977"/>
          </a:xfrm>
        </p:grpSpPr>
        <p:sp>
          <p:nvSpPr>
            <p:cNvPr id="47" name="Rectangle 2">
              <a:extLst>
                <a:ext uri="{FF2B5EF4-FFF2-40B4-BE49-F238E27FC236}">
                  <a16:creationId xmlns:a16="http://schemas.microsoft.com/office/drawing/2014/main" id="{00E20D70-A4A7-EC3F-0787-753EB8D8AE0E}"/>
                </a:ext>
              </a:extLst>
            </p:cNvPr>
            <p:cNvSpPr/>
            <p:nvPr/>
          </p:nvSpPr>
          <p:spPr>
            <a:xfrm>
              <a:off x="653338" y="4419657"/>
              <a:ext cx="1924956" cy="609541"/>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608838 w 1917336"/>
                <a:gd name="connsiteY0" fmla="*/ 0 h 609541"/>
                <a:gd name="connsiteX1" fmla="*/ 1917336 w 1917336"/>
                <a:gd name="connsiteY1" fmla="*/ 2381 h 609541"/>
                <a:gd name="connsiteX2" fmla="*/ 1645396 w 1917336"/>
                <a:gd name="connsiteY2" fmla="*/ 609541 h 609541"/>
                <a:gd name="connsiteX3" fmla="*/ 0 w 1917336"/>
                <a:gd name="connsiteY3" fmla="*/ 556202 h 609541"/>
                <a:gd name="connsiteX4" fmla="*/ 608838 w 1917336"/>
                <a:gd name="connsiteY4" fmla="*/ 0 h 609541"/>
                <a:gd name="connsiteX0" fmla="*/ 616458 w 1924956"/>
                <a:gd name="connsiteY0" fmla="*/ 0 h 609541"/>
                <a:gd name="connsiteX1" fmla="*/ 1924956 w 1924956"/>
                <a:gd name="connsiteY1" fmla="*/ 2381 h 609541"/>
                <a:gd name="connsiteX2" fmla="*/ 1653016 w 1924956"/>
                <a:gd name="connsiteY2" fmla="*/ 609541 h 609541"/>
                <a:gd name="connsiteX3" fmla="*/ 0 w 1924956"/>
                <a:gd name="connsiteY3" fmla="*/ 560012 h 609541"/>
                <a:gd name="connsiteX4" fmla="*/ 616458 w 1924956"/>
                <a:gd name="connsiteY4" fmla="*/ 0 h 60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956" h="609541">
                  <a:moveTo>
                    <a:pt x="616458" y="0"/>
                  </a:moveTo>
                  <a:lnTo>
                    <a:pt x="1924956" y="2381"/>
                  </a:lnTo>
                  <a:lnTo>
                    <a:pt x="1653016" y="609541"/>
                  </a:lnTo>
                  <a:lnTo>
                    <a:pt x="0" y="560012"/>
                  </a:lnTo>
                  <a:lnTo>
                    <a:pt x="616458" y="0"/>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48" name="Rectangle 3">
              <a:extLst>
                <a:ext uri="{FF2B5EF4-FFF2-40B4-BE49-F238E27FC236}">
                  <a16:creationId xmlns:a16="http://schemas.microsoft.com/office/drawing/2014/main" id="{4199EA3D-7F4F-37AA-D4AC-44C1EF045321}"/>
                </a:ext>
              </a:extLst>
            </p:cNvPr>
            <p:cNvSpPr/>
            <p:nvPr/>
          </p:nvSpPr>
          <p:spPr>
            <a:xfrm>
              <a:off x="653336" y="4973276"/>
              <a:ext cx="1655229"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4572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45720 w 1697139"/>
                <a:gd name="connsiteY4" fmla="*/ 0 h 76084"/>
                <a:gd name="connsiteX0" fmla="*/ 3810 w 1655229"/>
                <a:gd name="connsiteY0" fmla="*/ 0 h 76084"/>
                <a:gd name="connsiteX1" fmla="*/ 1655229 w 1655229"/>
                <a:gd name="connsiteY1" fmla="*/ 0 h 76084"/>
                <a:gd name="connsiteX2" fmla="*/ 1648085 w 1655229"/>
                <a:gd name="connsiteY2" fmla="*/ 76084 h 76084"/>
                <a:gd name="connsiteX3" fmla="*/ 0 w 1655229"/>
                <a:gd name="connsiteY3" fmla="*/ 74980 h 76084"/>
                <a:gd name="connsiteX4" fmla="*/ 3810 w 1655229"/>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229" h="76084">
                  <a:moveTo>
                    <a:pt x="3810" y="0"/>
                  </a:moveTo>
                  <a:lnTo>
                    <a:pt x="1655229" y="0"/>
                  </a:lnTo>
                  <a:lnTo>
                    <a:pt x="1648085" y="76084"/>
                  </a:lnTo>
                  <a:lnTo>
                    <a:pt x="0" y="74980"/>
                  </a:lnTo>
                  <a:lnTo>
                    <a:pt x="381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49" name="Rectangle 4">
              <a:extLst>
                <a:ext uri="{FF2B5EF4-FFF2-40B4-BE49-F238E27FC236}">
                  <a16:creationId xmlns:a16="http://schemas.microsoft.com/office/drawing/2014/main" id="{57059667-2135-AE1D-2B0F-1B908F158EE4}"/>
                </a:ext>
              </a:extLst>
            </p:cNvPr>
            <p:cNvSpPr/>
            <p:nvPr/>
          </p:nvSpPr>
          <p:spPr>
            <a:xfrm>
              <a:off x="2298451" y="4171796"/>
              <a:ext cx="402431" cy="877563"/>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02431"/>
                <a:gd name="connsiteY0" fmla="*/ 0 h 877563"/>
                <a:gd name="connsiteX1" fmla="*/ 402431 w 402431"/>
                <a:gd name="connsiteY1" fmla="*/ 7144 h 877563"/>
                <a:gd name="connsiteX2" fmla="*/ 0 w 402431"/>
                <a:gd name="connsiteY2" fmla="*/ 877563 h 877563"/>
                <a:gd name="connsiteX3" fmla="*/ 461 w 402431"/>
                <a:gd name="connsiteY3" fmla="*/ 801363 h 877563"/>
                <a:gd name="connsiteX4" fmla="*/ 364793 w 402431"/>
                <a:gd name="connsiteY4" fmla="*/ 0 h 877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31" h="877563">
                  <a:moveTo>
                    <a:pt x="364793" y="0"/>
                  </a:moveTo>
                  <a:lnTo>
                    <a:pt x="402431" y="7144"/>
                  </a:lnTo>
                  <a:cubicBezTo>
                    <a:pt x="399256" y="6771"/>
                    <a:pt x="5556" y="873173"/>
                    <a:pt x="0" y="877563"/>
                  </a:cubicBezTo>
                  <a:cubicBezTo>
                    <a:pt x="154" y="849782"/>
                    <a:pt x="307" y="829144"/>
                    <a:pt x="461" y="801363"/>
                  </a:cubicBezTo>
                  <a:lnTo>
                    <a:pt x="364793"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0" name="Rectangle 3">
              <a:extLst>
                <a:ext uri="{FF2B5EF4-FFF2-40B4-BE49-F238E27FC236}">
                  <a16:creationId xmlns:a16="http://schemas.microsoft.com/office/drawing/2014/main" id="{CF12ED1D-3336-961D-1012-2BF870C81AAC}"/>
                </a:ext>
              </a:extLst>
            </p:cNvPr>
            <p:cNvSpPr/>
            <p:nvPr/>
          </p:nvSpPr>
          <p:spPr>
            <a:xfrm>
              <a:off x="2663825" y="4172965"/>
              <a:ext cx="1697139" cy="78465"/>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0 w 1697139"/>
                <a:gd name="connsiteY0" fmla="*/ 0 h 78465"/>
                <a:gd name="connsiteX1" fmla="*/ 1697139 w 1697139"/>
                <a:gd name="connsiteY1" fmla="*/ 0 h 78465"/>
                <a:gd name="connsiteX2" fmla="*/ 1697138 w 1697139"/>
                <a:gd name="connsiteY2" fmla="*/ 78465 h 78465"/>
                <a:gd name="connsiteX3" fmla="*/ 0 w 1697139"/>
                <a:gd name="connsiteY3" fmla="*/ 74980 h 78465"/>
                <a:gd name="connsiteX4" fmla="*/ 0 w 1697139"/>
                <a:gd name="connsiteY4" fmla="*/ 0 h 78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139" h="78465">
                  <a:moveTo>
                    <a:pt x="0" y="0"/>
                  </a:moveTo>
                  <a:lnTo>
                    <a:pt x="1697139" y="0"/>
                  </a:lnTo>
                  <a:cubicBezTo>
                    <a:pt x="1697139" y="26155"/>
                    <a:pt x="1697138" y="52310"/>
                    <a:pt x="1697138" y="78465"/>
                  </a:cubicBezTo>
                  <a:lnTo>
                    <a:pt x="0"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1" name="Rectangle 2">
              <a:extLst>
                <a:ext uri="{FF2B5EF4-FFF2-40B4-BE49-F238E27FC236}">
                  <a16:creationId xmlns:a16="http://schemas.microsoft.com/office/drawing/2014/main" id="{782ED597-5BD1-3042-EDE7-503C34244E34}"/>
                </a:ext>
              </a:extLst>
            </p:cNvPr>
            <p:cNvSpPr/>
            <p:nvPr/>
          </p:nvSpPr>
          <p:spPr>
            <a:xfrm>
              <a:off x="2662285" y="3697303"/>
              <a:ext cx="1731121" cy="478573"/>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21" h="478573">
                  <a:moveTo>
                    <a:pt x="322611" y="0"/>
                  </a:moveTo>
                  <a:lnTo>
                    <a:pt x="1731121" y="7143"/>
                  </a:lnTo>
                  <a:lnTo>
                    <a:pt x="1702069" y="478573"/>
                  </a:lnTo>
                  <a:lnTo>
                    <a:pt x="0" y="476192"/>
                  </a:lnTo>
                  <a:lnTo>
                    <a:pt x="322611" y="0"/>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2" name="Rectangle 4">
              <a:extLst>
                <a:ext uri="{FF2B5EF4-FFF2-40B4-BE49-F238E27FC236}">
                  <a16:creationId xmlns:a16="http://schemas.microsoft.com/office/drawing/2014/main" id="{C6BA497A-60BE-D5C6-325D-6BCBA676F96F}"/>
                </a:ext>
              </a:extLst>
            </p:cNvPr>
            <p:cNvSpPr/>
            <p:nvPr/>
          </p:nvSpPr>
          <p:spPr>
            <a:xfrm>
              <a:off x="4355772" y="3381167"/>
              <a:ext cx="440530" cy="875181"/>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47675"/>
                <a:gd name="connsiteY0" fmla="*/ 11906 h 896613"/>
                <a:gd name="connsiteX1" fmla="*/ 447675 w 447675"/>
                <a:gd name="connsiteY1" fmla="*/ 0 h 896613"/>
                <a:gd name="connsiteX2" fmla="*/ 0 w 447675"/>
                <a:gd name="connsiteY2" fmla="*/ 896613 h 896613"/>
                <a:gd name="connsiteX3" fmla="*/ 461 w 447675"/>
                <a:gd name="connsiteY3" fmla="*/ 813269 h 896613"/>
                <a:gd name="connsiteX4" fmla="*/ 364793 w 447675"/>
                <a:gd name="connsiteY4" fmla="*/ 11906 h 896613"/>
                <a:gd name="connsiteX0" fmla="*/ 364793 w 438150"/>
                <a:gd name="connsiteY0" fmla="*/ 0 h 884707"/>
                <a:gd name="connsiteX1" fmla="*/ 438150 w 438150"/>
                <a:gd name="connsiteY1" fmla="*/ 42863 h 884707"/>
                <a:gd name="connsiteX2" fmla="*/ 0 w 438150"/>
                <a:gd name="connsiteY2" fmla="*/ 884707 h 884707"/>
                <a:gd name="connsiteX3" fmla="*/ 461 w 438150"/>
                <a:gd name="connsiteY3" fmla="*/ 801363 h 884707"/>
                <a:gd name="connsiteX4" fmla="*/ 364793 w 438150"/>
                <a:gd name="connsiteY4" fmla="*/ 0 h 884707"/>
                <a:gd name="connsiteX0" fmla="*/ 431468 w 438150"/>
                <a:gd name="connsiteY0" fmla="*/ 0 h 903757"/>
                <a:gd name="connsiteX1" fmla="*/ 438150 w 438150"/>
                <a:gd name="connsiteY1" fmla="*/ 61913 h 903757"/>
                <a:gd name="connsiteX2" fmla="*/ 0 w 438150"/>
                <a:gd name="connsiteY2" fmla="*/ 903757 h 903757"/>
                <a:gd name="connsiteX3" fmla="*/ 461 w 438150"/>
                <a:gd name="connsiteY3" fmla="*/ 820413 h 903757"/>
                <a:gd name="connsiteX4" fmla="*/ 431468 w 438150"/>
                <a:gd name="connsiteY4" fmla="*/ 0 h 903757"/>
                <a:gd name="connsiteX0" fmla="*/ 421943 w 438150"/>
                <a:gd name="connsiteY0" fmla="*/ 0 h 898995"/>
                <a:gd name="connsiteX1" fmla="*/ 438150 w 438150"/>
                <a:gd name="connsiteY1" fmla="*/ 57151 h 898995"/>
                <a:gd name="connsiteX2" fmla="*/ 0 w 438150"/>
                <a:gd name="connsiteY2" fmla="*/ 898995 h 898995"/>
                <a:gd name="connsiteX3" fmla="*/ 461 w 438150"/>
                <a:gd name="connsiteY3" fmla="*/ 815651 h 898995"/>
                <a:gd name="connsiteX4" fmla="*/ 421943 w 438150"/>
                <a:gd name="connsiteY4" fmla="*/ 0 h 898995"/>
                <a:gd name="connsiteX0" fmla="*/ 424324 w 440531"/>
                <a:gd name="connsiteY0" fmla="*/ 0 h 877564"/>
                <a:gd name="connsiteX1" fmla="*/ 440531 w 440531"/>
                <a:gd name="connsiteY1" fmla="*/ 57151 h 877564"/>
                <a:gd name="connsiteX2" fmla="*/ 0 w 440531"/>
                <a:gd name="connsiteY2" fmla="*/ 877564 h 877564"/>
                <a:gd name="connsiteX3" fmla="*/ 2842 w 440531"/>
                <a:gd name="connsiteY3" fmla="*/ 815651 h 877564"/>
                <a:gd name="connsiteX4" fmla="*/ 424324 w 440531"/>
                <a:gd name="connsiteY4" fmla="*/ 0 h 877564"/>
                <a:gd name="connsiteX0" fmla="*/ 424324 w 440531"/>
                <a:gd name="connsiteY0" fmla="*/ 0 h 877564"/>
                <a:gd name="connsiteX1" fmla="*/ 440531 w 440531"/>
                <a:gd name="connsiteY1" fmla="*/ 57151 h 877564"/>
                <a:gd name="connsiteX2" fmla="*/ 0 w 440531"/>
                <a:gd name="connsiteY2" fmla="*/ 877564 h 877564"/>
                <a:gd name="connsiteX3" fmla="*/ 2842 w 440531"/>
                <a:gd name="connsiteY3" fmla="*/ 791839 h 877564"/>
                <a:gd name="connsiteX4" fmla="*/ 424324 w 440531"/>
                <a:gd name="connsiteY4" fmla="*/ 0 h 877564"/>
                <a:gd name="connsiteX0" fmla="*/ 424324 w 440531"/>
                <a:gd name="connsiteY0" fmla="*/ 0 h 865658"/>
                <a:gd name="connsiteX1" fmla="*/ 440531 w 440531"/>
                <a:gd name="connsiteY1" fmla="*/ 57151 h 865658"/>
                <a:gd name="connsiteX2" fmla="*/ 0 w 440531"/>
                <a:gd name="connsiteY2" fmla="*/ 865658 h 865658"/>
                <a:gd name="connsiteX3" fmla="*/ 2842 w 440531"/>
                <a:gd name="connsiteY3" fmla="*/ 791839 h 865658"/>
                <a:gd name="connsiteX4" fmla="*/ 424324 w 440531"/>
                <a:gd name="connsiteY4" fmla="*/ 0 h 865658"/>
                <a:gd name="connsiteX0" fmla="*/ 424324 w 440531"/>
                <a:gd name="connsiteY0" fmla="*/ 0 h 872801"/>
                <a:gd name="connsiteX1" fmla="*/ 440531 w 440531"/>
                <a:gd name="connsiteY1" fmla="*/ 57151 h 872801"/>
                <a:gd name="connsiteX2" fmla="*/ 0 w 440531"/>
                <a:gd name="connsiteY2" fmla="*/ 872801 h 872801"/>
                <a:gd name="connsiteX3" fmla="*/ 2842 w 440531"/>
                <a:gd name="connsiteY3" fmla="*/ 791839 h 872801"/>
                <a:gd name="connsiteX4" fmla="*/ 424324 w 440531"/>
                <a:gd name="connsiteY4" fmla="*/ 0 h 872801"/>
                <a:gd name="connsiteX0" fmla="*/ 424324 w 440531"/>
                <a:gd name="connsiteY0" fmla="*/ 0 h 865657"/>
                <a:gd name="connsiteX1" fmla="*/ 440531 w 440531"/>
                <a:gd name="connsiteY1" fmla="*/ 57151 h 865657"/>
                <a:gd name="connsiteX2" fmla="*/ 0 w 440531"/>
                <a:gd name="connsiteY2" fmla="*/ 865657 h 865657"/>
                <a:gd name="connsiteX3" fmla="*/ 2842 w 440531"/>
                <a:gd name="connsiteY3" fmla="*/ 791839 h 865657"/>
                <a:gd name="connsiteX4" fmla="*/ 424324 w 440531"/>
                <a:gd name="connsiteY4" fmla="*/ 0 h 865657"/>
                <a:gd name="connsiteX0" fmla="*/ 424324 w 440531"/>
                <a:gd name="connsiteY0" fmla="*/ 0 h 865657"/>
                <a:gd name="connsiteX1" fmla="*/ 440531 w 440531"/>
                <a:gd name="connsiteY1" fmla="*/ 57151 h 865657"/>
                <a:gd name="connsiteX2" fmla="*/ 0 w 440531"/>
                <a:gd name="connsiteY2" fmla="*/ 865657 h 865657"/>
                <a:gd name="connsiteX3" fmla="*/ 461 w 440531"/>
                <a:gd name="connsiteY3" fmla="*/ 794220 h 865657"/>
                <a:gd name="connsiteX4" fmla="*/ 424324 w 440531"/>
                <a:gd name="connsiteY4" fmla="*/ 0 h 865657"/>
                <a:gd name="connsiteX0" fmla="*/ 424324 w 440531"/>
                <a:gd name="connsiteY0" fmla="*/ 0 h 860894"/>
                <a:gd name="connsiteX1" fmla="*/ 440531 w 440531"/>
                <a:gd name="connsiteY1" fmla="*/ 57151 h 860894"/>
                <a:gd name="connsiteX2" fmla="*/ 0 w 440531"/>
                <a:gd name="connsiteY2" fmla="*/ 860894 h 860894"/>
                <a:gd name="connsiteX3" fmla="*/ 461 w 440531"/>
                <a:gd name="connsiteY3" fmla="*/ 794220 h 860894"/>
                <a:gd name="connsiteX4" fmla="*/ 424324 w 440531"/>
                <a:gd name="connsiteY4" fmla="*/ 0 h 860894"/>
                <a:gd name="connsiteX0" fmla="*/ 424324 w 440531"/>
                <a:gd name="connsiteY0" fmla="*/ 0 h 868038"/>
                <a:gd name="connsiteX1" fmla="*/ 440531 w 440531"/>
                <a:gd name="connsiteY1" fmla="*/ 57151 h 868038"/>
                <a:gd name="connsiteX2" fmla="*/ 0 w 440531"/>
                <a:gd name="connsiteY2" fmla="*/ 868038 h 868038"/>
                <a:gd name="connsiteX3" fmla="*/ 461 w 440531"/>
                <a:gd name="connsiteY3" fmla="*/ 794220 h 868038"/>
                <a:gd name="connsiteX4" fmla="*/ 424324 w 440531"/>
                <a:gd name="connsiteY4" fmla="*/ 0 h 868038"/>
                <a:gd name="connsiteX0" fmla="*/ 424324 w 440531"/>
                <a:gd name="connsiteY0" fmla="*/ 0 h 860894"/>
                <a:gd name="connsiteX1" fmla="*/ 440531 w 440531"/>
                <a:gd name="connsiteY1" fmla="*/ 57151 h 860894"/>
                <a:gd name="connsiteX2" fmla="*/ 0 w 440531"/>
                <a:gd name="connsiteY2" fmla="*/ 860894 h 860894"/>
                <a:gd name="connsiteX3" fmla="*/ 461 w 440531"/>
                <a:gd name="connsiteY3" fmla="*/ 794220 h 860894"/>
                <a:gd name="connsiteX4" fmla="*/ 424324 w 440531"/>
                <a:gd name="connsiteY4" fmla="*/ 0 h 860894"/>
                <a:gd name="connsiteX0" fmla="*/ 424324 w 440531"/>
                <a:gd name="connsiteY0" fmla="*/ 0 h 868038"/>
                <a:gd name="connsiteX1" fmla="*/ 440531 w 440531"/>
                <a:gd name="connsiteY1" fmla="*/ 57151 h 868038"/>
                <a:gd name="connsiteX2" fmla="*/ 0 w 440531"/>
                <a:gd name="connsiteY2" fmla="*/ 868038 h 868038"/>
                <a:gd name="connsiteX3" fmla="*/ 461 w 440531"/>
                <a:gd name="connsiteY3" fmla="*/ 794220 h 868038"/>
                <a:gd name="connsiteX4" fmla="*/ 424324 w 440531"/>
                <a:gd name="connsiteY4" fmla="*/ 0 h 868038"/>
                <a:gd name="connsiteX0" fmla="*/ 424324 w 440531"/>
                <a:gd name="connsiteY0" fmla="*/ 0 h 875181"/>
                <a:gd name="connsiteX1" fmla="*/ 440531 w 440531"/>
                <a:gd name="connsiteY1" fmla="*/ 64294 h 875181"/>
                <a:gd name="connsiteX2" fmla="*/ 0 w 440531"/>
                <a:gd name="connsiteY2" fmla="*/ 875181 h 875181"/>
                <a:gd name="connsiteX3" fmla="*/ 461 w 440531"/>
                <a:gd name="connsiteY3" fmla="*/ 801363 h 875181"/>
                <a:gd name="connsiteX4" fmla="*/ 424324 w 440531"/>
                <a:gd name="connsiteY4" fmla="*/ 0 h 875181"/>
                <a:gd name="connsiteX0" fmla="*/ 424324 w 452437"/>
                <a:gd name="connsiteY0" fmla="*/ 0 h 875181"/>
                <a:gd name="connsiteX1" fmla="*/ 452437 w 452437"/>
                <a:gd name="connsiteY1" fmla="*/ 64294 h 875181"/>
                <a:gd name="connsiteX2" fmla="*/ 0 w 452437"/>
                <a:gd name="connsiteY2" fmla="*/ 875181 h 875181"/>
                <a:gd name="connsiteX3" fmla="*/ 461 w 452437"/>
                <a:gd name="connsiteY3" fmla="*/ 801363 h 875181"/>
                <a:gd name="connsiteX4" fmla="*/ 424324 w 452437"/>
                <a:gd name="connsiteY4" fmla="*/ 0 h 875181"/>
                <a:gd name="connsiteX0" fmla="*/ 424324 w 440530"/>
                <a:gd name="connsiteY0" fmla="*/ 0 h 875181"/>
                <a:gd name="connsiteX1" fmla="*/ 440530 w 440530"/>
                <a:gd name="connsiteY1" fmla="*/ 66675 h 875181"/>
                <a:gd name="connsiteX2" fmla="*/ 0 w 440530"/>
                <a:gd name="connsiteY2" fmla="*/ 875181 h 875181"/>
                <a:gd name="connsiteX3" fmla="*/ 461 w 440530"/>
                <a:gd name="connsiteY3" fmla="*/ 801363 h 875181"/>
                <a:gd name="connsiteX4" fmla="*/ 424324 w 440530"/>
                <a:gd name="connsiteY4" fmla="*/ 0 h 87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0" h="875181">
                  <a:moveTo>
                    <a:pt x="424324" y="0"/>
                  </a:moveTo>
                  <a:lnTo>
                    <a:pt x="440530" y="66675"/>
                  </a:lnTo>
                  <a:cubicBezTo>
                    <a:pt x="437355" y="66302"/>
                    <a:pt x="5556" y="870791"/>
                    <a:pt x="0" y="875181"/>
                  </a:cubicBezTo>
                  <a:cubicBezTo>
                    <a:pt x="154" y="847400"/>
                    <a:pt x="307" y="829144"/>
                    <a:pt x="461" y="801363"/>
                  </a:cubicBezTo>
                  <a:lnTo>
                    <a:pt x="424324"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3" name="Rectangle 3">
              <a:extLst>
                <a:ext uri="{FF2B5EF4-FFF2-40B4-BE49-F238E27FC236}">
                  <a16:creationId xmlns:a16="http://schemas.microsoft.com/office/drawing/2014/main" id="{B3E024CF-23D4-23CC-E16B-2D2D44D5903C}"/>
                </a:ext>
              </a:extLst>
            </p:cNvPr>
            <p:cNvSpPr/>
            <p:nvPr/>
          </p:nvSpPr>
          <p:spPr>
            <a:xfrm>
              <a:off x="4779067" y="3376544"/>
              <a:ext cx="1720952"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23813 w 1720952"/>
                <a:gd name="connsiteY3" fmla="*/ 74980 h 76084"/>
                <a:gd name="connsiteX4" fmla="*/ 0 w 1720952"/>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16669 w 1720952"/>
                <a:gd name="connsiteY3" fmla="*/ 74980 h 76084"/>
                <a:gd name="connsiteX4" fmla="*/ 0 w 1720952"/>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7144 w 1720952"/>
                <a:gd name="connsiteY3" fmla="*/ 74980 h 76084"/>
                <a:gd name="connsiteX4" fmla="*/ 0 w 1720952"/>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52" h="76084">
                  <a:moveTo>
                    <a:pt x="0" y="0"/>
                  </a:moveTo>
                  <a:lnTo>
                    <a:pt x="1720952" y="0"/>
                  </a:lnTo>
                  <a:lnTo>
                    <a:pt x="1713808" y="76084"/>
                  </a:lnTo>
                  <a:lnTo>
                    <a:pt x="7144"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4" name="Rectangle 3">
              <a:extLst>
                <a:ext uri="{FF2B5EF4-FFF2-40B4-BE49-F238E27FC236}">
                  <a16:creationId xmlns:a16="http://schemas.microsoft.com/office/drawing/2014/main" id="{87E302E4-0569-853C-16FC-46227B2D4250}"/>
                </a:ext>
              </a:extLst>
            </p:cNvPr>
            <p:cNvSpPr/>
            <p:nvPr/>
          </p:nvSpPr>
          <p:spPr>
            <a:xfrm>
              <a:off x="6906319" y="2581275"/>
              <a:ext cx="1697139"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139" h="76084">
                  <a:moveTo>
                    <a:pt x="0" y="0"/>
                  </a:moveTo>
                  <a:lnTo>
                    <a:pt x="1697139" y="0"/>
                  </a:lnTo>
                  <a:lnTo>
                    <a:pt x="1689995" y="76084"/>
                  </a:lnTo>
                  <a:lnTo>
                    <a:pt x="0"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5" name="Rectangle 4">
              <a:extLst>
                <a:ext uri="{FF2B5EF4-FFF2-40B4-BE49-F238E27FC236}">
                  <a16:creationId xmlns:a16="http://schemas.microsoft.com/office/drawing/2014/main" id="{03BA8805-085A-E7B3-5FB6-FAABB3A107E2}"/>
                </a:ext>
              </a:extLst>
            </p:cNvPr>
            <p:cNvSpPr/>
            <p:nvPr/>
          </p:nvSpPr>
          <p:spPr>
            <a:xfrm>
              <a:off x="6483810" y="2594114"/>
              <a:ext cx="432928" cy="860895"/>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02431"/>
                <a:gd name="connsiteY0" fmla="*/ 0 h 884707"/>
                <a:gd name="connsiteX1" fmla="*/ 402431 w 402431"/>
                <a:gd name="connsiteY1" fmla="*/ 92869 h 884707"/>
                <a:gd name="connsiteX2" fmla="*/ 0 w 402431"/>
                <a:gd name="connsiteY2" fmla="*/ 884707 h 884707"/>
                <a:gd name="connsiteX3" fmla="*/ 461 w 402431"/>
                <a:gd name="connsiteY3" fmla="*/ 801363 h 884707"/>
                <a:gd name="connsiteX4" fmla="*/ 364793 w 402431"/>
                <a:gd name="connsiteY4" fmla="*/ 0 h 884707"/>
                <a:gd name="connsiteX0" fmla="*/ 412418 w 412418"/>
                <a:gd name="connsiteY0" fmla="*/ 0 h 865657"/>
                <a:gd name="connsiteX1" fmla="*/ 402431 w 412418"/>
                <a:gd name="connsiteY1" fmla="*/ 73819 h 865657"/>
                <a:gd name="connsiteX2" fmla="*/ 0 w 412418"/>
                <a:gd name="connsiteY2" fmla="*/ 865657 h 865657"/>
                <a:gd name="connsiteX3" fmla="*/ 461 w 412418"/>
                <a:gd name="connsiteY3" fmla="*/ 782313 h 865657"/>
                <a:gd name="connsiteX4" fmla="*/ 412418 w 412418"/>
                <a:gd name="connsiteY4" fmla="*/ 0 h 865657"/>
                <a:gd name="connsiteX0" fmla="*/ 405274 w 405274"/>
                <a:gd name="connsiteY0" fmla="*/ 0 h 863276"/>
                <a:gd name="connsiteX1" fmla="*/ 402431 w 405274"/>
                <a:gd name="connsiteY1" fmla="*/ 71438 h 863276"/>
                <a:gd name="connsiteX2" fmla="*/ 0 w 405274"/>
                <a:gd name="connsiteY2" fmla="*/ 863276 h 863276"/>
                <a:gd name="connsiteX3" fmla="*/ 461 w 405274"/>
                <a:gd name="connsiteY3" fmla="*/ 779932 h 863276"/>
                <a:gd name="connsiteX4" fmla="*/ 405274 w 405274"/>
                <a:gd name="connsiteY4" fmla="*/ 0 h 863276"/>
                <a:gd name="connsiteX0" fmla="*/ 423863 w 423863"/>
                <a:gd name="connsiteY0" fmla="*/ 0 h 863276"/>
                <a:gd name="connsiteX1" fmla="*/ 421020 w 423863"/>
                <a:gd name="connsiteY1" fmla="*/ 71438 h 863276"/>
                <a:gd name="connsiteX2" fmla="*/ 18589 w 423863"/>
                <a:gd name="connsiteY2" fmla="*/ 863276 h 863276"/>
                <a:gd name="connsiteX3" fmla="*/ 0 w 423863"/>
                <a:gd name="connsiteY3" fmla="*/ 779932 h 863276"/>
                <a:gd name="connsiteX4" fmla="*/ 423863 w 423863"/>
                <a:gd name="connsiteY4" fmla="*/ 0 h 863276"/>
                <a:gd name="connsiteX0" fmla="*/ 423870 w 423870"/>
                <a:gd name="connsiteY0" fmla="*/ 0 h 860895"/>
                <a:gd name="connsiteX1" fmla="*/ 421027 w 423870"/>
                <a:gd name="connsiteY1" fmla="*/ 71438 h 860895"/>
                <a:gd name="connsiteX2" fmla="*/ 1927 w 423870"/>
                <a:gd name="connsiteY2" fmla="*/ 860895 h 860895"/>
                <a:gd name="connsiteX3" fmla="*/ 7 w 423870"/>
                <a:gd name="connsiteY3" fmla="*/ 779932 h 860895"/>
                <a:gd name="connsiteX4" fmla="*/ 423870 w 423870"/>
                <a:gd name="connsiteY4" fmla="*/ 0 h 860895"/>
                <a:gd name="connsiteX0" fmla="*/ 423865 w 423865"/>
                <a:gd name="connsiteY0" fmla="*/ 0 h 860895"/>
                <a:gd name="connsiteX1" fmla="*/ 421022 w 423865"/>
                <a:gd name="connsiteY1" fmla="*/ 71438 h 860895"/>
                <a:gd name="connsiteX2" fmla="*/ 9066 w 423865"/>
                <a:gd name="connsiteY2" fmla="*/ 860895 h 860895"/>
                <a:gd name="connsiteX3" fmla="*/ 2 w 423865"/>
                <a:gd name="connsiteY3" fmla="*/ 779932 h 860895"/>
                <a:gd name="connsiteX4" fmla="*/ 423865 w 423865"/>
                <a:gd name="connsiteY4" fmla="*/ 0 h 860895"/>
                <a:gd name="connsiteX0" fmla="*/ 423865 w 423865"/>
                <a:gd name="connsiteY0" fmla="*/ 0 h 860895"/>
                <a:gd name="connsiteX1" fmla="*/ 421022 w 423865"/>
                <a:gd name="connsiteY1" fmla="*/ 71438 h 860895"/>
                <a:gd name="connsiteX2" fmla="*/ 9066 w 423865"/>
                <a:gd name="connsiteY2" fmla="*/ 860895 h 860895"/>
                <a:gd name="connsiteX3" fmla="*/ 2 w 423865"/>
                <a:gd name="connsiteY3" fmla="*/ 787076 h 860895"/>
                <a:gd name="connsiteX4" fmla="*/ 423865 w 423865"/>
                <a:gd name="connsiteY4" fmla="*/ 0 h 860895"/>
                <a:gd name="connsiteX0" fmla="*/ 423865 w 432928"/>
                <a:gd name="connsiteY0" fmla="*/ 0 h 860895"/>
                <a:gd name="connsiteX1" fmla="*/ 432928 w 432928"/>
                <a:gd name="connsiteY1" fmla="*/ 64294 h 860895"/>
                <a:gd name="connsiteX2" fmla="*/ 9066 w 432928"/>
                <a:gd name="connsiteY2" fmla="*/ 860895 h 860895"/>
                <a:gd name="connsiteX3" fmla="*/ 2 w 432928"/>
                <a:gd name="connsiteY3" fmla="*/ 787076 h 860895"/>
                <a:gd name="connsiteX4" fmla="*/ 423865 w 432928"/>
                <a:gd name="connsiteY4" fmla="*/ 0 h 86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28" h="860895">
                  <a:moveTo>
                    <a:pt x="423865" y="0"/>
                  </a:moveTo>
                  <a:lnTo>
                    <a:pt x="432928" y="64294"/>
                  </a:lnTo>
                  <a:cubicBezTo>
                    <a:pt x="429753" y="63921"/>
                    <a:pt x="14622" y="856505"/>
                    <a:pt x="9066" y="860895"/>
                  </a:cubicBezTo>
                  <a:cubicBezTo>
                    <a:pt x="9220" y="833114"/>
                    <a:pt x="-152" y="814857"/>
                    <a:pt x="2" y="787076"/>
                  </a:cubicBezTo>
                  <a:lnTo>
                    <a:pt x="423865"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6" name="Rectangle 2">
              <a:extLst>
                <a:ext uri="{FF2B5EF4-FFF2-40B4-BE49-F238E27FC236}">
                  <a16:creationId xmlns:a16="http://schemas.microsoft.com/office/drawing/2014/main" id="{84AB18CA-32FE-A115-2964-FE56A3283939}"/>
                </a:ext>
              </a:extLst>
            </p:cNvPr>
            <p:cNvSpPr/>
            <p:nvPr/>
          </p:nvSpPr>
          <p:spPr>
            <a:xfrm>
              <a:off x="4750942" y="3030170"/>
              <a:ext cx="1736647" cy="354749"/>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 name="connsiteX0" fmla="*/ 136873 w 1545383"/>
                <a:gd name="connsiteY0" fmla="*/ 0 h 478573"/>
                <a:gd name="connsiteX1" fmla="*/ 1545383 w 1545383"/>
                <a:gd name="connsiteY1" fmla="*/ 7143 h 478573"/>
                <a:gd name="connsiteX2" fmla="*/ 1516331 w 1545383"/>
                <a:gd name="connsiteY2" fmla="*/ 478573 h 478573"/>
                <a:gd name="connsiteX3" fmla="*/ 0 w 1545383"/>
                <a:gd name="connsiteY3" fmla="*/ 478573 h 478573"/>
                <a:gd name="connsiteX4" fmla="*/ 136873 w 1545383"/>
                <a:gd name="connsiteY4" fmla="*/ 0 h 478573"/>
                <a:gd name="connsiteX0" fmla="*/ 0 w 1584723"/>
                <a:gd name="connsiteY0" fmla="*/ 116682 h 471430"/>
                <a:gd name="connsiteX1" fmla="*/ 1584723 w 1584723"/>
                <a:gd name="connsiteY1" fmla="*/ 0 h 471430"/>
                <a:gd name="connsiteX2" fmla="*/ 1555671 w 1584723"/>
                <a:gd name="connsiteY2" fmla="*/ 471430 h 471430"/>
                <a:gd name="connsiteX3" fmla="*/ 39340 w 1584723"/>
                <a:gd name="connsiteY3" fmla="*/ 471430 h 471430"/>
                <a:gd name="connsiteX4" fmla="*/ 0 w 1584723"/>
                <a:gd name="connsiteY4" fmla="*/ 116682 h 471430"/>
                <a:gd name="connsiteX0" fmla="*/ 0 w 1584723"/>
                <a:gd name="connsiteY0" fmla="*/ 116682 h 471430"/>
                <a:gd name="connsiteX1" fmla="*/ 1584723 w 1584723"/>
                <a:gd name="connsiteY1" fmla="*/ 0 h 471430"/>
                <a:gd name="connsiteX2" fmla="*/ 1555671 w 1584723"/>
                <a:gd name="connsiteY2" fmla="*/ 471430 h 471430"/>
                <a:gd name="connsiteX3" fmla="*/ 32196 w 1584723"/>
                <a:gd name="connsiteY3" fmla="*/ 469049 h 471430"/>
                <a:gd name="connsiteX4" fmla="*/ 0 w 1584723"/>
                <a:gd name="connsiteY4" fmla="*/ 116682 h 471430"/>
                <a:gd name="connsiteX0" fmla="*/ 0 w 1555671"/>
                <a:gd name="connsiteY0" fmla="*/ 0 h 354748"/>
                <a:gd name="connsiteX1" fmla="*/ 1418036 w 1555671"/>
                <a:gd name="connsiteY1" fmla="*/ 2381 h 354748"/>
                <a:gd name="connsiteX2" fmla="*/ 1555671 w 1555671"/>
                <a:gd name="connsiteY2" fmla="*/ 354748 h 354748"/>
                <a:gd name="connsiteX3" fmla="*/ 32196 w 1555671"/>
                <a:gd name="connsiteY3" fmla="*/ 352367 h 354748"/>
                <a:gd name="connsiteX4" fmla="*/ 0 w 1555671"/>
                <a:gd name="connsiteY4" fmla="*/ 0 h 354748"/>
                <a:gd name="connsiteX0" fmla="*/ 0 w 1734265"/>
                <a:gd name="connsiteY0" fmla="*/ 0 h 357129"/>
                <a:gd name="connsiteX1" fmla="*/ 1418036 w 1734265"/>
                <a:gd name="connsiteY1" fmla="*/ 2381 h 357129"/>
                <a:gd name="connsiteX2" fmla="*/ 1734265 w 1734265"/>
                <a:gd name="connsiteY2" fmla="*/ 357129 h 357129"/>
                <a:gd name="connsiteX3" fmla="*/ 32196 w 1734265"/>
                <a:gd name="connsiteY3" fmla="*/ 352367 h 357129"/>
                <a:gd name="connsiteX4" fmla="*/ 0 w 1734265"/>
                <a:gd name="connsiteY4" fmla="*/ 0 h 357129"/>
                <a:gd name="connsiteX0" fmla="*/ 0 w 1727121"/>
                <a:gd name="connsiteY0" fmla="*/ 0 h 352367"/>
                <a:gd name="connsiteX1" fmla="*/ 1418036 w 1727121"/>
                <a:gd name="connsiteY1" fmla="*/ 2381 h 352367"/>
                <a:gd name="connsiteX2" fmla="*/ 1727121 w 1727121"/>
                <a:gd name="connsiteY2" fmla="*/ 349986 h 352367"/>
                <a:gd name="connsiteX3" fmla="*/ 32196 w 1727121"/>
                <a:gd name="connsiteY3" fmla="*/ 352367 h 352367"/>
                <a:gd name="connsiteX4" fmla="*/ 0 w 1727121"/>
                <a:gd name="connsiteY4" fmla="*/ 0 h 352367"/>
                <a:gd name="connsiteX0" fmla="*/ 0 w 1729503"/>
                <a:gd name="connsiteY0" fmla="*/ 0 h 357130"/>
                <a:gd name="connsiteX1" fmla="*/ 1418036 w 1729503"/>
                <a:gd name="connsiteY1" fmla="*/ 2381 h 357130"/>
                <a:gd name="connsiteX2" fmla="*/ 1729503 w 1729503"/>
                <a:gd name="connsiteY2" fmla="*/ 357130 h 357130"/>
                <a:gd name="connsiteX3" fmla="*/ 32196 w 1729503"/>
                <a:gd name="connsiteY3" fmla="*/ 352367 h 357130"/>
                <a:gd name="connsiteX4" fmla="*/ 0 w 1729503"/>
                <a:gd name="connsiteY4" fmla="*/ 0 h 357130"/>
                <a:gd name="connsiteX0" fmla="*/ 0 w 1736647"/>
                <a:gd name="connsiteY0" fmla="*/ 0 h 352367"/>
                <a:gd name="connsiteX1" fmla="*/ 1418036 w 1736647"/>
                <a:gd name="connsiteY1" fmla="*/ 2381 h 352367"/>
                <a:gd name="connsiteX2" fmla="*/ 1736647 w 1736647"/>
                <a:gd name="connsiteY2" fmla="*/ 349986 h 352367"/>
                <a:gd name="connsiteX3" fmla="*/ 32196 w 1736647"/>
                <a:gd name="connsiteY3" fmla="*/ 352367 h 352367"/>
                <a:gd name="connsiteX4" fmla="*/ 0 w 1736647"/>
                <a:gd name="connsiteY4" fmla="*/ 0 h 352367"/>
                <a:gd name="connsiteX0" fmla="*/ 0 w 1736647"/>
                <a:gd name="connsiteY0" fmla="*/ 2382 h 354749"/>
                <a:gd name="connsiteX1" fmla="*/ 1425180 w 1736647"/>
                <a:gd name="connsiteY1" fmla="*/ 0 h 354749"/>
                <a:gd name="connsiteX2" fmla="*/ 1736647 w 1736647"/>
                <a:gd name="connsiteY2" fmla="*/ 352368 h 354749"/>
                <a:gd name="connsiteX3" fmla="*/ 32196 w 1736647"/>
                <a:gd name="connsiteY3" fmla="*/ 354749 h 354749"/>
                <a:gd name="connsiteX4" fmla="*/ 0 w 1736647"/>
                <a:gd name="connsiteY4" fmla="*/ 2382 h 35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647" h="354749">
                  <a:moveTo>
                    <a:pt x="0" y="2382"/>
                  </a:moveTo>
                  <a:lnTo>
                    <a:pt x="1425180" y="0"/>
                  </a:lnTo>
                  <a:lnTo>
                    <a:pt x="1736647" y="352368"/>
                  </a:lnTo>
                  <a:lnTo>
                    <a:pt x="32196" y="354749"/>
                  </a:lnTo>
                  <a:lnTo>
                    <a:pt x="0" y="2382"/>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7" name="Rectangle 2">
              <a:extLst>
                <a:ext uri="{FF2B5EF4-FFF2-40B4-BE49-F238E27FC236}">
                  <a16:creationId xmlns:a16="http://schemas.microsoft.com/office/drawing/2014/main" id="{3D02CB26-B4E5-0388-D970-9EFBDB5CA8E6}"/>
                </a:ext>
              </a:extLst>
            </p:cNvPr>
            <p:cNvSpPr/>
            <p:nvPr/>
          </p:nvSpPr>
          <p:spPr>
            <a:xfrm>
              <a:off x="6516602" y="2369202"/>
              <a:ext cx="2086690" cy="214256"/>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 name="connsiteX0" fmla="*/ 0 w 1944292"/>
                <a:gd name="connsiteY0" fmla="*/ 221457 h 471430"/>
                <a:gd name="connsiteX1" fmla="*/ 1944292 w 1944292"/>
                <a:gd name="connsiteY1" fmla="*/ 0 h 471430"/>
                <a:gd name="connsiteX2" fmla="*/ 1915240 w 1944292"/>
                <a:gd name="connsiteY2" fmla="*/ 471430 h 471430"/>
                <a:gd name="connsiteX3" fmla="*/ 213171 w 1944292"/>
                <a:gd name="connsiteY3" fmla="*/ 469049 h 471430"/>
                <a:gd name="connsiteX4" fmla="*/ 0 w 1944292"/>
                <a:gd name="connsiteY4" fmla="*/ 221457 h 471430"/>
                <a:gd name="connsiteX0" fmla="*/ 0 w 1944292"/>
                <a:gd name="connsiteY0" fmla="*/ 221457 h 471430"/>
                <a:gd name="connsiteX1" fmla="*/ 1944292 w 1944292"/>
                <a:gd name="connsiteY1" fmla="*/ 0 h 471430"/>
                <a:gd name="connsiteX2" fmla="*/ 1915240 w 1944292"/>
                <a:gd name="connsiteY2" fmla="*/ 471430 h 471430"/>
                <a:gd name="connsiteX3" fmla="*/ 394146 w 1944292"/>
                <a:gd name="connsiteY3" fmla="*/ 435712 h 471430"/>
                <a:gd name="connsiteX4" fmla="*/ 0 w 1944292"/>
                <a:gd name="connsiteY4" fmla="*/ 221457 h 471430"/>
                <a:gd name="connsiteX0" fmla="*/ 0 w 1915240"/>
                <a:gd name="connsiteY0" fmla="*/ 1 h 249974"/>
                <a:gd name="connsiteX1" fmla="*/ 1427561 w 1915240"/>
                <a:gd name="connsiteY1" fmla="*/ 0 h 249974"/>
                <a:gd name="connsiteX2" fmla="*/ 1915240 w 1915240"/>
                <a:gd name="connsiteY2" fmla="*/ 249974 h 249974"/>
                <a:gd name="connsiteX3" fmla="*/ 394146 w 1915240"/>
                <a:gd name="connsiteY3" fmla="*/ 214256 h 249974"/>
                <a:gd name="connsiteX4" fmla="*/ 0 w 1915240"/>
                <a:gd name="connsiteY4" fmla="*/ 1 h 249974"/>
                <a:gd name="connsiteX0" fmla="*/ 0 w 2108121"/>
                <a:gd name="connsiteY0" fmla="*/ 1 h 216637"/>
                <a:gd name="connsiteX1" fmla="*/ 1427561 w 2108121"/>
                <a:gd name="connsiteY1" fmla="*/ 0 h 216637"/>
                <a:gd name="connsiteX2" fmla="*/ 2108121 w 2108121"/>
                <a:gd name="connsiteY2" fmla="*/ 216637 h 216637"/>
                <a:gd name="connsiteX3" fmla="*/ 394146 w 2108121"/>
                <a:gd name="connsiteY3" fmla="*/ 214256 h 216637"/>
                <a:gd name="connsiteX4" fmla="*/ 0 w 2108121"/>
                <a:gd name="connsiteY4" fmla="*/ 1 h 216637"/>
                <a:gd name="connsiteX0" fmla="*/ 0 w 2096215"/>
                <a:gd name="connsiteY0" fmla="*/ 1 h 216637"/>
                <a:gd name="connsiteX1" fmla="*/ 1427561 w 2096215"/>
                <a:gd name="connsiteY1" fmla="*/ 0 h 216637"/>
                <a:gd name="connsiteX2" fmla="*/ 2096215 w 2096215"/>
                <a:gd name="connsiteY2" fmla="*/ 216637 h 216637"/>
                <a:gd name="connsiteX3" fmla="*/ 394146 w 2096215"/>
                <a:gd name="connsiteY3" fmla="*/ 214256 h 216637"/>
                <a:gd name="connsiteX4" fmla="*/ 0 w 2096215"/>
                <a:gd name="connsiteY4" fmla="*/ 1 h 216637"/>
                <a:gd name="connsiteX0" fmla="*/ 0 w 2086690"/>
                <a:gd name="connsiteY0" fmla="*/ 1 h 214256"/>
                <a:gd name="connsiteX1" fmla="*/ 1427561 w 2086690"/>
                <a:gd name="connsiteY1" fmla="*/ 0 h 214256"/>
                <a:gd name="connsiteX2" fmla="*/ 2086690 w 2086690"/>
                <a:gd name="connsiteY2" fmla="*/ 214256 h 214256"/>
                <a:gd name="connsiteX3" fmla="*/ 394146 w 2086690"/>
                <a:gd name="connsiteY3" fmla="*/ 214256 h 214256"/>
                <a:gd name="connsiteX4" fmla="*/ 0 w 2086690"/>
                <a:gd name="connsiteY4" fmla="*/ 1 h 21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690" h="214256">
                  <a:moveTo>
                    <a:pt x="0" y="1"/>
                  </a:moveTo>
                  <a:lnTo>
                    <a:pt x="1427561" y="0"/>
                  </a:lnTo>
                  <a:lnTo>
                    <a:pt x="2086690" y="214256"/>
                  </a:lnTo>
                  <a:lnTo>
                    <a:pt x="394146" y="214256"/>
                  </a:lnTo>
                  <a:lnTo>
                    <a:pt x="0" y="1"/>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8" name="Rectangle 5">
              <a:extLst>
                <a:ext uri="{FF2B5EF4-FFF2-40B4-BE49-F238E27FC236}">
                  <a16:creationId xmlns:a16="http://schemas.microsoft.com/office/drawing/2014/main" id="{8E06294B-6541-F7D3-C821-F8D1F2DF31AA}"/>
                </a:ext>
              </a:extLst>
            </p:cNvPr>
            <p:cNvSpPr/>
            <p:nvPr/>
          </p:nvSpPr>
          <p:spPr>
            <a:xfrm>
              <a:off x="4364942" y="3030777"/>
              <a:ext cx="421481" cy="1136991"/>
            </a:xfrm>
            <a:custGeom>
              <a:avLst/>
              <a:gdLst>
                <a:gd name="connsiteX0" fmla="*/ 0 w 381000"/>
                <a:gd name="connsiteY0" fmla="*/ 0 h 946491"/>
                <a:gd name="connsiteX1" fmla="*/ 381000 w 381000"/>
                <a:gd name="connsiteY1" fmla="*/ 0 h 946491"/>
                <a:gd name="connsiteX2" fmla="*/ 381000 w 381000"/>
                <a:gd name="connsiteY2" fmla="*/ 946491 h 946491"/>
                <a:gd name="connsiteX3" fmla="*/ 0 w 381000"/>
                <a:gd name="connsiteY3" fmla="*/ 946491 h 946491"/>
                <a:gd name="connsiteX4" fmla="*/ 0 w 381000"/>
                <a:gd name="connsiteY4" fmla="*/ 0 h 946491"/>
                <a:gd name="connsiteX0" fmla="*/ 352425 w 381000"/>
                <a:gd name="connsiteY0" fmla="*/ 0 h 1272722"/>
                <a:gd name="connsiteX1" fmla="*/ 381000 w 381000"/>
                <a:gd name="connsiteY1" fmla="*/ 326231 h 1272722"/>
                <a:gd name="connsiteX2" fmla="*/ 381000 w 381000"/>
                <a:gd name="connsiteY2" fmla="*/ 1272722 h 1272722"/>
                <a:gd name="connsiteX3" fmla="*/ 0 w 381000"/>
                <a:gd name="connsiteY3" fmla="*/ 1272722 h 1272722"/>
                <a:gd name="connsiteX4" fmla="*/ 352425 w 381000"/>
                <a:gd name="connsiteY4" fmla="*/ 0 h 1272722"/>
                <a:gd name="connsiteX0" fmla="*/ 350043 w 381000"/>
                <a:gd name="connsiteY0" fmla="*/ 0 h 1282247"/>
                <a:gd name="connsiteX1" fmla="*/ 381000 w 381000"/>
                <a:gd name="connsiteY1" fmla="*/ 335756 h 1282247"/>
                <a:gd name="connsiteX2" fmla="*/ 381000 w 381000"/>
                <a:gd name="connsiteY2" fmla="*/ 1282247 h 1282247"/>
                <a:gd name="connsiteX3" fmla="*/ 0 w 381000"/>
                <a:gd name="connsiteY3" fmla="*/ 1282247 h 1282247"/>
                <a:gd name="connsiteX4" fmla="*/ 350043 w 381000"/>
                <a:gd name="connsiteY4" fmla="*/ 0 h 1282247"/>
                <a:gd name="connsiteX0" fmla="*/ 354806 w 385763"/>
                <a:gd name="connsiteY0" fmla="*/ 0 h 1282247"/>
                <a:gd name="connsiteX1" fmla="*/ 385763 w 385763"/>
                <a:gd name="connsiteY1" fmla="*/ 335756 h 1282247"/>
                <a:gd name="connsiteX2" fmla="*/ 385763 w 385763"/>
                <a:gd name="connsiteY2" fmla="*/ 1282247 h 1282247"/>
                <a:gd name="connsiteX3" fmla="*/ 0 w 385763"/>
                <a:gd name="connsiteY3" fmla="*/ 670266 h 1282247"/>
                <a:gd name="connsiteX4" fmla="*/ 354806 w 385763"/>
                <a:gd name="connsiteY4" fmla="*/ 0 h 1282247"/>
                <a:gd name="connsiteX0" fmla="*/ 383380 w 414337"/>
                <a:gd name="connsiteY0" fmla="*/ 0 h 1129847"/>
                <a:gd name="connsiteX1" fmla="*/ 414337 w 414337"/>
                <a:gd name="connsiteY1" fmla="*/ 335756 h 1129847"/>
                <a:gd name="connsiteX2" fmla="*/ 0 w 414337"/>
                <a:gd name="connsiteY2" fmla="*/ 1129847 h 1129847"/>
                <a:gd name="connsiteX3" fmla="*/ 28574 w 414337"/>
                <a:gd name="connsiteY3" fmla="*/ 670266 h 1129847"/>
                <a:gd name="connsiteX4" fmla="*/ 383380 w 414337"/>
                <a:gd name="connsiteY4" fmla="*/ 0 h 1129847"/>
                <a:gd name="connsiteX0" fmla="*/ 383380 w 414337"/>
                <a:gd name="connsiteY0" fmla="*/ 0 h 1129847"/>
                <a:gd name="connsiteX1" fmla="*/ 414337 w 414337"/>
                <a:gd name="connsiteY1" fmla="*/ 347662 h 1129847"/>
                <a:gd name="connsiteX2" fmla="*/ 0 w 414337"/>
                <a:gd name="connsiteY2" fmla="*/ 1129847 h 1129847"/>
                <a:gd name="connsiteX3" fmla="*/ 28574 w 414337"/>
                <a:gd name="connsiteY3" fmla="*/ 670266 h 1129847"/>
                <a:gd name="connsiteX4" fmla="*/ 383380 w 414337"/>
                <a:gd name="connsiteY4" fmla="*/ 0 h 1129847"/>
                <a:gd name="connsiteX0" fmla="*/ 390523 w 414337"/>
                <a:gd name="connsiteY0" fmla="*/ 0 h 1129847"/>
                <a:gd name="connsiteX1" fmla="*/ 414337 w 414337"/>
                <a:gd name="connsiteY1" fmla="*/ 347662 h 1129847"/>
                <a:gd name="connsiteX2" fmla="*/ 0 w 414337"/>
                <a:gd name="connsiteY2" fmla="*/ 1129847 h 1129847"/>
                <a:gd name="connsiteX3" fmla="*/ 28574 w 414337"/>
                <a:gd name="connsiteY3" fmla="*/ 670266 h 1129847"/>
                <a:gd name="connsiteX4" fmla="*/ 390523 w 414337"/>
                <a:gd name="connsiteY4" fmla="*/ 0 h 1129847"/>
                <a:gd name="connsiteX0" fmla="*/ 390523 w 414337"/>
                <a:gd name="connsiteY0" fmla="*/ 0 h 1136991"/>
                <a:gd name="connsiteX1" fmla="*/ 414337 w 414337"/>
                <a:gd name="connsiteY1" fmla="*/ 354806 h 1136991"/>
                <a:gd name="connsiteX2" fmla="*/ 0 w 414337"/>
                <a:gd name="connsiteY2" fmla="*/ 1136991 h 1136991"/>
                <a:gd name="connsiteX3" fmla="*/ 28574 w 414337"/>
                <a:gd name="connsiteY3" fmla="*/ 677410 h 1136991"/>
                <a:gd name="connsiteX4" fmla="*/ 390523 w 414337"/>
                <a:gd name="connsiteY4" fmla="*/ 0 h 1136991"/>
                <a:gd name="connsiteX0" fmla="*/ 390523 w 421481"/>
                <a:gd name="connsiteY0" fmla="*/ 0 h 1136991"/>
                <a:gd name="connsiteX1" fmla="*/ 421481 w 421481"/>
                <a:gd name="connsiteY1" fmla="*/ 354806 h 1136991"/>
                <a:gd name="connsiteX2" fmla="*/ 0 w 421481"/>
                <a:gd name="connsiteY2" fmla="*/ 1136991 h 1136991"/>
                <a:gd name="connsiteX3" fmla="*/ 28574 w 421481"/>
                <a:gd name="connsiteY3" fmla="*/ 677410 h 1136991"/>
                <a:gd name="connsiteX4" fmla="*/ 390523 w 421481"/>
                <a:gd name="connsiteY4" fmla="*/ 0 h 113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1136991">
                  <a:moveTo>
                    <a:pt x="390523" y="0"/>
                  </a:moveTo>
                  <a:lnTo>
                    <a:pt x="421481" y="354806"/>
                  </a:lnTo>
                  <a:lnTo>
                    <a:pt x="0" y="1136991"/>
                  </a:lnTo>
                  <a:lnTo>
                    <a:pt x="28574" y="677410"/>
                  </a:lnTo>
                  <a:lnTo>
                    <a:pt x="390523" y="0"/>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9" name="Rectangle 5">
              <a:extLst>
                <a:ext uri="{FF2B5EF4-FFF2-40B4-BE49-F238E27FC236}">
                  <a16:creationId xmlns:a16="http://schemas.microsoft.com/office/drawing/2014/main" id="{305FD9B5-1908-B7DF-3805-7C702EDC5277}"/>
                </a:ext>
              </a:extLst>
            </p:cNvPr>
            <p:cNvSpPr/>
            <p:nvPr/>
          </p:nvSpPr>
          <p:spPr>
            <a:xfrm>
              <a:off x="6166557" y="2368025"/>
              <a:ext cx="754857" cy="1017928"/>
            </a:xfrm>
            <a:custGeom>
              <a:avLst/>
              <a:gdLst>
                <a:gd name="connsiteX0" fmla="*/ 0 w 381000"/>
                <a:gd name="connsiteY0" fmla="*/ 0 h 946491"/>
                <a:gd name="connsiteX1" fmla="*/ 381000 w 381000"/>
                <a:gd name="connsiteY1" fmla="*/ 0 h 946491"/>
                <a:gd name="connsiteX2" fmla="*/ 381000 w 381000"/>
                <a:gd name="connsiteY2" fmla="*/ 946491 h 946491"/>
                <a:gd name="connsiteX3" fmla="*/ 0 w 381000"/>
                <a:gd name="connsiteY3" fmla="*/ 946491 h 946491"/>
                <a:gd name="connsiteX4" fmla="*/ 0 w 381000"/>
                <a:gd name="connsiteY4" fmla="*/ 0 h 946491"/>
                <a:gd name="connsiteX0" fmla="*/ 352425 w 381000"/>
                <a:gd name="connsiteY0" fmla="*/ 0 h 1272722"/>
                <a:gd name="connsiteX1" fmla="*/ 381000 w 381000"/>
                <a:gd name="connsiteY1" fmla="*/ 326231 h 1272722"/>
                <a:gd name="connsiteX2" fmla="*/ 381000 w 381000"/>
                <a:gd name="connsiteY2" fmla="*/ 1272722 h 1272722"/>
                <a:gd name="connsiteX3" fmla="*/ 0 w 381000"/>
                <a:gd name="connsiteY3" fmla="*/ 1272722 h 1272722"/>
                <a:gd name="connsiteX4" fmla="*/ 352425 w 381000"/>
                <a:gd name="connsiteY4" fmla="*/ 0 h 1272722"/>
                <a:gd name="connsiteX0" fmla="*/ 350043 w 381000"/>
                <a:gd name="connsiteY0" fmla="*/ 0 h 1282247"/>
                <a:gd name="connsiteX1" fmla="*/ 381000 w 381000"/>
                <a:gd name="connsiteY1" fmla="*/ 335756 h 1282247"/>
                <a:gd name="connsiteX2" fmla="*/ 381000 w 381000"/>
                <a:gd name="connsiteY2" fmla="*/ 1282247 h 1282247"/>
                <a:gd name="connsiteX3" fmla="*/ 0 w 381000"/>
                <a:gd name="connsiteY3" fmla="*/ 1282247 h 1282247"/>
                <a:gd name="connsiteX4" fmla="*/ 350043 w 381000"/>
                <a:gd name="connsiteY4" fmla="*/ 0 h 1282247"/>
                <a:gd name="connsiteX0" fmla="*/ 354806 w 385763"/>
                <a:gd name="connsiteY0" fmla="*/ 0 h 1282247"/>
                <a:gd name="connsiteX1" fmla="*/ 385763 w 385763"/>
                <a:gd name="connsiteY1" fmla="*/ 335756 h 1282247"/>
                <a:gd name="connsiteX2" fmla="*/ 385763 w 385763"/>
                <a:gd name="connsiteY2" fmla="*/ 1282247 h 1282247"/>
                <a:gd name="connsiteX3" fmla="*/ 0 w 385763"/>
                <a:gd name="connsiteY3" fmla="*/ 670266 h 1282247"/>
                <a:gd name="connsiteX4" fmla="*/ 354806 w 385763"/>
                <a:gd name="connsiteY4" fmla="*/ 0 h 1282247"/>
                <a:gd name="connsiteX0" fmla="*/ 383380 w 414337"/>
                <a:gd name="connsiteY0" fmla="*/ 0 h 1129847"/>
                <a:gd name="connsiteX1" fmla="*/ 414337 w 414337"/>
                <a:gd name="connsiteY1" fmla="*/ 335756 h 1129847"/>
                <a:gd name="connsiteX2" fmla="*/ 0 w 414337"/>
                <a:gd name="connsiteY2" fmla="*/ 1129847 h 1129847"/>
                <a:gd name="connsiteX3" fmla="*/ 28574 w 414337"/>
                <a:gd name="connsiteY3" fmla="*/ 670266 h 1129847"/>
                <a:gd name="connsiteX4" fmla="*/ 383380 w 414337"/>
                <a:gd name="connsiteY4" fmla="*/ 0 h 1129847"/>
                <a:gd name="connsiteX0" fmla="*/ 214312 w 414337"/>
                <a:gd name="connsiteY0" fmla="*/ 0 h 1084603"/>
                <a:gd name="connsiteX1" fmla="*/ 414337 w 414337"/>
                <a:gd name="connsiteY1" fmla="*/ 290512 h 1084603"/>
                <a:gd name="connsiteX2" fmla="*/ 0 w 414337"/>
                <a:gd name="connsiteY2" fmla="*/ 1084603 h 1084603"/>
                <a:gd name="connsiteX3" fmla="*/ 28574 w 414337"/>
                <a:gd name="connsiteY3" fmla="*/ 625022 h 1084603"/>
                <a:gd name="connsiteX4" fmla="*/ 214312 w 414337"/>
                <a:gd name="connsiteY4" fmla="*/ 0 h 1084603"/>
                <a:gd name="connsiteX0" fmla="*/ 214312 w 600074"/>
                <a:gd name="connsiteY0" fmla="*/ 0 h 1084603"/>
                <a:gd name="connsiteX1" fmla="*/ 600074 w 600074"/>
                <a:gd name="connsiteY1" fmla="*/ 216694 h 1084603"/>
                <a:gd name="connsiteX2" fmla="*/ 0 w 600074"/>
                <a:gd name="connsiteY2" fmla="*/ 1084603 h 1084603"/>
                <a:gd name="connsiteX3" fmla="*/ 28574 w 600074"/>
                <a:gd name="connsiteY3" fmla="*/ 625022 h 1084603"/>
                <a:gd name="connsiteX4" fmla="*/ 214312 w 600074"/>
                <a:gd name="connsiteY4" fmla="*/ 0 h 1084603"/>
                <a:gd name="connsiteX0" fmla="*/ 185738 w 571500"/>
                <a:gd name="connsiteY0" fmla="*/ 0 h 1015546"/>
                <a:gd name="connsiteX1" fmla="*/ 571500 w 571500"/>
                <a:gd name="connsiteY1" fmla="*/ 216694 h 1015546"/>
                <a:gd name="connsiteX2" fmla="*/ 140495 w 571500"/>
                <a:gd name="connsiteY2" fmla="*/ 1015546 h 1015546"/>
                <a:gd name="connsiteX3" fmla="*/ 0 w 571500"/>
                <a:gd name="connsiteY3" fmla="*/ 625022 h 1015546"/>
                <a:gd name="connsiteX4" fmla="*/ 185738 w 571500"/>
                <a:gd name="connsiteY4" fmla="*/ 0 h 1015546"/>
                <a:gd name="connsiteX0" fmla="*/ 352426 w 738188"/>
                <a:gd name="connsiteY0" fmla="*/ 0 h 1015546"/>
                <a:gd name="connsiteX1" fmla="*/ 738188 w 738188"/>
                <a:gd name="connsiteY1" fmla="*/ 216694 h 1015546"/>
                <a:gd name="connsiteX2" fmla="*/ 307183 w 738188"/>
                <a:gd name="connsiteY2" fmla="*/ 1015546 h 1015546"/>
                <a:gd name="connsiteX3" fmla="*/ 0 w 738188"/>
                <a:gd name="connsiteY3" fmla="*/ 667885 h 1015546"/>
                <a:gd name="connsiteX4" fmla="*/ 352426 w 738188"/>
                <a:gd name="connsiteY4" fmla="*/ 0 h 1015546"/>
                <a:gd name="connsiteX0" fmla="*/ 357188 w 742950"/>
                <a:gd name="connsiteY0" fmla="*/ 0 h 1015546"/>
                <a:gd name="connsiteX1" fmla="*/ 742950 w 742950"/>
                <a:gd name="connsiteY1" fmla="*/ 216694 h 1015546"/>
                <a:gd name="connsiteX2" fmla="*/ 311945 w 742950"/>
                <a:gd name="connsiteY2" fmla="*/ 1015546 h 1015546"/>
                <a:gd name="connsiteX3" fmla="*/ 0 w 742950"/>
                <a:gd name="connsiteY3" fmla="*/ 665504 h 1015546"/>
                <a:gd name="connsiteX4" fmla="*/ 357188 w 742950"/>
                <a:gd name="connsiteY4" fmla="*/ 0 h 1015546"/>
                <a:gd name="connsiteX0" fmla="*/ 357188 w 740569"/>
                <a:gd name="connsiteY0" fmla="*/ 0 h 1015546"/>
                <a:gd name="connsiteX1" fmla="*/ 740569 w 740569"/>
                <a:gd name="connsiteY1" fmla="*/ 221457 h 1015546"/>
                <a:gd name="connsiteX2" fmla="*/ 311945 w 740569"/>
                <a:gd name="connsiteY2" fmla="*/ 1015546 h 1015546"/>
                <a:gd name="connsiteX3" fmla="*/ 0 w 740569"/>
                <a:gd name="connsiteY3" fmla="*/ 665504 h 1015546"/>
                <a:gd name="connsiteX4" fmla="*/ 357188 w 740569"/>
                <a:gd name="connsiteY4" fmla="*/ 0 h 1015546"/>
                <a:gd name="connsiteX0" fmla="*/ 357188 w 742951"/>
                <a:gd name="connsiteY0" fmla="*/ 0 h 1015546"/>
                <a:gd name="connsiteX1" fmla="*/ 742951 w 742951"/>
                <a:gd name="connsiteY1" fmla="*/ 214313 h 1015546"/>
                <a:gd name="connsiteX2" fmla="*/ 311945 w 742951"/>
                <a:gd name="connsiteY2" fmla="*/ 1015546 h 1015546"/>
                <a:gd name="connsiteX3" fmla="*/ 0 w 742951"/>
                <a:gd name="connsiteY3" fmla="*/ 665504 h 1015546"/>
                <a:gd name="connsiteX4" fmla="*/ 357188 w 742951"/>
                <a:gd name="connsiteY4" fmla="*/ 0 h 1015546"/>
                <a:gd name="connsiteX0" fmla="*/ 357188 w 742951"/>
                <a:gd name="connsiteY0" fmla="*/ 0 h 1017928"/>
                <a:gd name="connsiteX1" fmla="*/ 742951 w 742951"/>
                <a:gd name="connsiteY1" fmla="*/ 214313 h 1017928"/>
                <a:gd name="connsiteX2" fmla="*/ 319089 w 742951"/>
                <a:gd name="connsiteY2" fmla="*/ 1017928 h 1017928"/>
                <a:gd name="connsiteX3" fmla="*/ 0 w 742951"/>
                <a:gd name="connsiteY3" fmla="*/ 665504 h 1017928"/>
                <a:gd name="connsiteX4" fmla="*/ 357188 w 742951"/>
                <a:gd name="connsiteY4" fmla="*/ 0 h 1017928"/>
                <a:gd name="connsiteX0" fmla="*/ 357188 w 754857"/>
                <a:gd name="connsiteY0" fmla="*/ 0 h 1017928"/>
                <a:gd name="connsiteX1" fmla="*/ 754857 w 754857"/>
                <a:gd name="connsiteY1" fmla="*/ 216694 h 1017928"/>
                <a:gd name="connsiteX2" fmla="*/ 319089 w 754857"/>
                <a:gd name="connsiteY2" fmla="*/ 1017928 h 1017928"/>
                <a:gd name="connsiteX3" fmla="*/ 0 w 754857"/>
                <a:gd name="connsiteY3" fmla="*/ 665504 h 1017928"/>
                <a:gd name="connsiteX4" fmla="*/ 357188 w 754857"/>
                <a:gd name="connsiteY4" fmla="*/ 0 h 101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57" h="1017928">
                  <a:moveTo>
                    <a:pt x="357188" y="0"/>
                  </a:moveTo>
                  <a:lnTo>
                    <a:pt x="754857" y="216694"/>
                  </a:lnTo>
                  <a:lnTo>
                    <a:pt x="319089" y="1017928"/>
                  </a:lnTo>
                  <a:lnTo>
                    <a:pt x="0" y="665504"/>
                  </a:lnTo>
                  <a:lnTo>
                    <a:pt x="357188" y="0"/>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0" name="Rectangle 6">
              <a:extLst>
                <a:ext uri="{FF2B5EF4-FFF2-40B4-BE49-F238E27FC236}">
                  <a16:creationId xmlns:a16="http://schemas.microsoft.com/office/drawing/2014/main" id="{258462F7-C34D-57F9-A767-1F581D18725B}"/>
                </a:ext>
              </a:extLst>
            </p:cNvPr>
            <p:cNvSpPr/>
            <p:nvPr/>
          </p:nvSpPr>
          <p:spPr>
            <a:xfrm>
              <a:off x="2297952" y="4245876"/>
              <a:ext cx="469155" cy="798723"/>
            </a:xfrm>
            <a:custGeom>
              <a:avLst/>
              <a:gdLst>
                <a:gd name="connsiteX0" fmla="*/ 0 w 604885"/>
                <a:gd name="connsiteY0" fmla="*/ 0 h 969962"/>
                <a:gd name="connsiteX1" fmla="*/ 604885 w 604885"/>
                <a:gd name="connsiteY1" fmla="*/ 0 h 969962"/>
                <a:gd name="connsiteX2" fmla="*/ 604885 w 604885"/>
                <a:gd name="connsiteY2" fmla="*/ 969962 h 969962"/>
                <a:gd name="connsiteX3" fmla="*/ 0 w 604885"/>
                <a:gd name="connsiteY3" fmla="*/ 969962 h 969962"/>
                <a:gd name="connsiteX4" fmla="*/ 0 w 604885"/>
                <a:gd name="connsiteY4" fmla="*/ 0 h 969962"/>
                <a:gd name="connsiteX0" fmla="*/ 0 w 604885"/>
                <a:gd name="connsiteY0" fmla="*/ 0 h 969962"/>
                <a:gd name="connsiteX1" fmla="*/ 97679 w 604885"/>
                <a:gd name="connsiteY1" fmla="*/ 2382 h 969962"/>
                <a:gd name="connsiteX2" fmla="*/ 604885 w 604885"/>
                <a:gd name="connsiteY2" fmla="*/ 969962 h 969962"/>
                <a:gd name="connsiteX3" fmla="*/ 0 w 604885"/>
                <a:gd name="connsiteY3" fmla="*/ 969962 h 969962"/>
                <a:gd name="connsiteX4" fmla="*/ 0 w 604885"/>
                <a:gd name="connsiteY4" fmla="*/ 0 h 969962"/>
                <a:gd name="connsiteX0" fmla="*/ 359569 w 964454"/>
                <a:gd name="connsiteY0" fmla="*/ 0 h 969962"/>
                <a:gd name="connsiteX1" fmla="*/ 457248 w 964454"/>
                <a:gd name="connsiteY1" fmla="*/ 2382 h 969962"/>
                <a:gd name="connsiteX2" fmla="*/ 964454 w 964454"/>
                <a:gd name="connsiteY2" fmla="*/ 969962 h 969962"/>
                <a:gd name="connsiteX3" fmla="*/ 0 w 964454"/>
                <a:gd name="connsiteY3" fmla="*/ 803275 h 969962"/>
                <a:gd name="connsiteX4" fmla="*/ 359569 w 964454"/>
                <a:gd name="connsiteY4" fmla="*/ 0 h 969962"/>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64392"/>
                <a:gd name="connsiteY0" fmla="*/ 0 h 805656"/>
                <a:gd name="connsiteX1" fmla="*/ 464392 w 464392"/>
                <a:gd name="connsiteY1" fmla="*/ 4763 h 805656"/>
                <a:gd name="connsiteX2" fmla="*/ 4810 w 464392"/>
                <a:gd name="connsiteY2" fmla="*/ 805656 h 805656"/>
                <a:gd name="connsiteX3" fmla="*/ 0 w 464392"/>
                <a:gd name="connsiteY3" fmla="*/ 803275 h 805656"/>
                <a:gd name="connsiteX4" fmla="*/ 359569 w 464392"/>
                <a:gd name="connsiteY4" fmla="*/ 0 h 805656"/>
                <a:gd name="connsiteX0" fmla="*/ 364332 w 469155"/>
                <a:gd name="connsiteY0" fmla="*/ 0 h 805656"/>
                <a:gd name="connsiteX1" fmla="*/ 469155 w 469155"/>
                <a:gd name="connsiteY1" fmla="*/ 4763 h 805656"/>
                <a:gd name="connsiteX2" fmla="*/ 9573 w 469155"/>
                <a:gd name="connsiteY2" fmla="*/ 805656 h 805656"/>
                <a:gd name="connsiteX3" fmla="*/ 0 w 469155"/>
                <a:gd name="connsiteY3" fmla="*/ 796131 h 805656"/>
                <a:gd name="connsiteX4" fmla="*/ 364332 w 469155"/>
                <a:gd name="connsiteY4" fmla="*/ 0 h 805656"/>
                <a:gd name="connsiteX0" fmla="*/ 364332 w 469155"/>
                <a:gd name="connsiteY0" fmla="*/ 0 h 800893"/>
                <a:gd name="connsiteX1" fmla="*/ 469155 w 469155"/>
                <a:gd name="connsiteY1" fmla="*/ 4763 h 800893"/>
                <a:gd name="connsiteX2" fmla="*/ 48 w 469155"/>
                <a:gd name="connsiteY2" fmla="*/ 800893 h 800893"/>
                <a:gd name="connsiteX3" fmla="*/ 0 w 469155"/>
                <a:gd name="connsiteY3" fmla="*/ 796131 h 800893"/>
                <a:gd name="connsiteX4" fmla="*/ 364332 w 469155"/>
                <a:gd name="connsiteY4" fmla="*/ 0 h 800893"/>
                <a:gd name="connsiteX0" fmla="*/ 364332 w 469155"/>
                <a:gd name="connsiteY0" fmla="*/ 0 h 796342"/>
                <a:gd name="connsiteX1" fmla="*/ 469155 w 469155"/>
                <a:gd name="connsiteY1" fmla="*/ 4763 h 796342"/>
                <a:gd name="connsiteX2" fmla="*/ 2429 w 469155"/>
                <a:gd name="connsiteY2" fmla="*/ 791368 h 796342"/>
                <a:gd name="connsiteX3" fmla="*/ 0 w 469155"/>
                <a:gd name="connsiteY3" fmla="*/ 796131 h 796342"/>
                <a:gd name="connsiteX4" fmla="*/ 364332 w 469155"/>
                <a:gd name="connsiteY4" fmla="*/ 0 h 796342"/>
                <a:gd name="connsiteX0" fmla="*/ 364332 w 469155"/>
                <a:gd name="connsiteY0" fmla="*/ 2381 h 798723"/>
                <a:gd name="connsiteX1" fmla="*/ 469155 w 469155"/>
                <a:gd name="connsiteY1" fmla="*/ 0 h 798723"/>
                <a:gd name="connsiteX2" fmla="*/ 2429 w 469155"/>
                <a:gd name="connsiteY2" fmla="*/ 793749 h 798723"/>
                <a:gd name="connsiteX3" fmla="*/ 0 w 469155"/>
                <a:gd name="connsiteY3" fmla="*/ 798512 h 798723"/>
                <a:gd name="connsiteX4" fmla="*/ 364332 w 469155"/>
                <a:gd name="connsiteY4" fmla="*/ 2381 h 798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55" h="798723">
                  <a:moveTo>
                    <a:pt x="364332" y="2381"/>
                  </a:moveTo>
                  <a:lnTo>
                    <a:pt x="469155" y="0"/>
                  </a:lnTo>
                  <a:cubicBezTo>
                    <a:pt x="396923" y="220133"/>
                    <a:pt x="186579" y="514085"/>
                    <a:pt x="2429" y="793749"/>
                  </a:cubicBezTo>
                  <a:cubicBezTo>
                    <a:pt x="2413" y="792162"/>
                    <a:pt x="16" y="800099"/>
                    <a:pt x="0" y="798512"/>
                  </a:cubicBezTo>
                  <a:lnTo>
                    <a:pt x="364332" y="2381"/>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1" name="Rounded Rectangle 39951">
              <a:extLst>
                <a:ext uri="{FF2B5EF4-FFF2-40B4-BE49-F238E27FC236}">
                  <a16:creationId xmlns:a16="http://schemas.microsoft.com/office/drawing/2014/main" id="{0F641038-E9FF-0C53-677D-6EC7ACCE7C68}"/>
                </a:ext>
              </a:extLst>
            </p:cNvPr>
            <p:cNvSpPr>
              <a:spLocks noChangeAspect="1"/>
            </p:cNvSpPr>
            <p:nvPr/>
          </p:nvSpPr>
          <p:spPr>
            <a:xfrm>
              <a:off x="7178474" y="1532383"/>
              <a:ext cx="517726" cy="982217"/>
            </a:xfrm>
            <a:custGeom>
              <a:avLst/>
              <a:gdLst/>
              <a:ahLst/>
              <a:cxnLst/>
              <a:rect l="l" t="t" r="r" b="b"/>
              <a:pathLst>
                <a:path w="604250" h="1146379">
                  <a:moveTo>
                    <a:pt x="574667" y="758399"/>
                  </a:moveTo>
                  <a:lnTo>
                    <a:pt x="579925" y="758479"/>
                  </a:lnTo>
                  <a:lnTo>
                    <a:pt x="579925" y="1015613"/>
                  </a:lnTo>
                  <a:cubicBezTo>
                    <a:pt x="579925" y="1051118"/>
                    <a:pt x="562825" y="1079899"/>
                    <a:pt x="541730" y="1079899"/>
                  </a:cubicBezTo>
                  <a:lnTo>
                    <a:pt x="503536" y="1079899"/>
                  </a:lnTo>
                  <a:lnTo>
                    <a:pt x="503536" y="1116826"/>
                  </a:lnTo>
                  <a:cubicBezTo>
                    <a:pt x="503536" y="1133148"/>
                    <a:pt x="490305" y="1146379"/>
                    <a:pt x="473983" y="1146379"/>
                  </a:cubicBezTo>
                  <a:lnTo>
                    <a:pt x="227536" y="1146379"/>
                  </a:lnTo>
                  <a:cubicBezTo>
                    <a:pt x="211214" y="1146379"/>
                    <a:pt x="197983" y="1133148"/>
                    <a:pt x="197983" y="1116826"/>
                  </a:cubicBezTo>
                  <a:lnTo>
                    <a:pt x="197983" y="1079899"/>
                  </a:lnTo>
                  <a:lnTo>
                    <a:pt x="159790" y="1079899"/>
                  </a:lnTo>
                  <a:cubicBezTo>
                    <a:pt x="138695" y="1079899"/>
                    <a:pt x="121595" y="1051118"/>
                    <a:pt x="121595" y="1015613"/>
                  </a:cubicBezTo>
                  <a:lnTo>
                    <a:pt x="121595" y="758479"/>
                  </a:lnTo>
                  <a:cubicBezTo>
                    <a:pt x="133019" y="763326"/>
                    <a:pt x="524546" y="758352"/>
                    <a:pt x="574667" y="758399"/>
                  </a:cubicBezTo>
                  <a:close/>
                  <a:moveTo>
                    <a:pt x="405352" y="479099"/>
                  </a:moveTo>
                  <a:lnTo>
                    <a:pt x="529982" y="479099"/>
                  </a:lnTo>
                  <a:cubicBezTo>
                    <a:pt x="394377" y="614260"/>
                    <a:pt x="428895" y="628646"/>
                    <a:pt x="411636" y="726066"/>
                  </a:cubicBezTo>
                  <a:lnTo>
                    <a:pt x="316592" y="726066"/>
                  </a:lnTo>
                  <a:cubicBezTo>
                    <a:pt x="338782" y="641227"/>
                    <a:pt x="338782" y="579035"/>
                    <a:pt x="405352" y="479099"/>
                  </a:cubicBezTo>
                  <a:close/>
                  <a:moveTo>
                    <a:pt x="575484" y="325492"/>
                  </a:moveTo>
                  <a:cubicBezTo>
                    <a:pt x="584303" y="324100"/>
                    <a:pt x="592581" y="330122"/>
                    <a:pt x="593972" y="338941"/>
                  </a:cubicBezTo>
                  <a:lnTo>
                    <a:pt x="604050" y="402811"/>
                  </a:lnTo>
                  <a:cubicBezTo>
                    <a:pt x="605442" y="411630"/>
                    <a:pt x="599421" y="419908"/>
                    <a:pt x="590602" y="421299"/>
                  </a:cubicBezTo>
                  <a:lnTo>
                    <a:pt x="195307" y="483672"/>
                  </a:lnTo>
                  <a:cubicBezTo>
                    <a:pt x="260614" y="580861"/>
                    <a:pt x="260941" y="642469"/>
                    <a:pt x="283254" y="726066"/>
                  </a:cubicBezTo>
                  <a:lnTo>
                    <a:pt x="186261" y="726066"/>
                  </a:lnTo>
                  <a:cubicBezTo>
                    <a:pt x="169625" y="634048"/>
                    <a:pt x="200130" y="616111"/>
                    <a:pt x="86624" y="500820"/>
                  </a:cubicBezTo>
                  <a:lnTo>
                    <a:pt x="77715" y="502226"/>
                  </a:lnTo>
                  <a:cubicBezTo>
                    <a:pt x="68896" y="503618"/>
                    <a:pt x="60618" y="497596"/>
                    <a:pt x="59227" y="488777"/>
                  </a:cubicBezTo>
                  <a:lnTo>
                    <a:pt x="49149" y="424907"/>
                  </a:lnTo>
                  <a:cubicBezTo>
                    <a:pt x="47757" y="416088"/>
                    <a:pt x="53779" y="407810"/>
                    <a:pt x="62598" y="406419"/>
                  </a:cubicBezTo>
                  <a:close/>
                  <a:moveTo>
                    <a:pt x="554783" y="202725"/>
                  </a:moveTo>
                  <a:cubicBezTo>
                    <a:pt x="563602" y="201333"/>
                    <a:pt x="571880" y="207355"/>
                    <a:pt x="573271" y="216174"/>
                  </a:cubicBezTo>
                  <a:lnTo>
                    <a:pt x="583349" y="280044"/>
                  </a:lnTo>
                  <a:cubicBezTo>
                    <a:pt x="584741" y="288863"/>
                    <a:pt x="578720" y="297141"/>
                    <a:pt x="569901" y="298532"/>
                  </a:cubicBezTo>
                  <a:lnTo>
                    <a:pt x="57014" y="379459"/>
                  </a:lnTo>
                  <a:cubicBezTo>
                    <a:pt x="48195" y="380851"/>
                    <a:pt x="39917" y="374829"/>
                    <a:pt x="38526" y="366010"/>
                  </a:cubicBezTo>
                  <a:lnTo>
                    <a:pt x="28448" y="302140"/>
                  </a:lnTo>
                  <a:cubicBezTo>
                    <a:pt x="27056" y="293321"/>
                    <a:pt x="33078" y="285043"/>
                    <a:pt x="41897" y="283652"/>
                  </a:cubicBezTo>
                  <a:close/>
                  <a:moveTo>
                    <a:pt x="537743" y="81952"/>
                  </a:moveTo>
                  <a:cubicBezTo>
                    <a:pt x="546562" y="80560"/>
                    <a:pt x="554840" y="86582"/>
                    <a:pt x="556231" y="95400"/>
                  </a:cubicBezTo>
                  <a:lnTo>
                    <a:pt x="566309" y="159271"/>
                  </a:lnTo>
                  <a:cubicBezTo>
                    <a:pt x="567701" y="168090"/>
                    <a:pt x="561680" y="176368"/>
                    <a:pt x="552861" y="177759"/>
                  </a:cubicBezTo>
                  <a:lnTo>
                    <a:pt x="39974" y="258686"/>
                  </a:lnTo>
                  <a:cubicBezTo>
                    <a:pt x="31155" y="260078"/>
                    <a:pt x="22877" y="254056"/>
                    <a:pt x="21486" y="245237"/>
                  </a:cubicBezTo>
                  <a:lnTo>
                    <a:pt x="11408" y="181366"/>
                  </a:lnTo>
                  <a:cubicBezTo>
                    <a:pt x="10016" y="172548"/>
                    <a:pt x="16038" y="164270"/>
                    <a:pt x="24857" y="162878"/>
                  </a:cubicBezTo>
                  <a:close/>
                  <a:moveTo>
                    <a:pt x="281365" y="199"/>
                  </a:moveTo>
                  <a:cubicBezTo>
                    <a:pt x="290184" y="-1192"/>
                    <a:pt x="298462" y="4829"/>
                    <a:pt x="299853" y="13648"/>
                  </a:cubicBezTo>
                  <a:lnTo>
                    <a:pt x="309931" y="77519"/>
                  </a:lnTo>
                  <a:cubicBezTo>
                    <a:pt x="311323" y="86338"/>
                    <a:pt x="305302" y="94616"/>
                    <a:pt x="296483" y="96007"/>
                  </a:cubicBezTo>
                  <a:lnTo>
                    <a:pt x="28766" y="138249"/>
                  </a:lnTo>
                  <a:cubicBezTo>
                    <a:pt x="19947" y="139641"/>
                    <a:pt x="11669" y="133619"/>
                    <a:pt x="10278" y="124800"/>
                  </a:cubicBezTo>
                  <a:lnTo>
                    <a:pt x="200" y="60930"/>
                  </a:lnTo>
                  <a:cubicBezTo>
                    <a:pt x="-1192" y="52111"/>
                    <a:pt x="4829" y="43833"/>
                    <a:pt x="13648" y="42442"/>
                  </a:cubicBez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nvGrpSpPr>
            <p:cNvPr id="62" name="Group 61">
              <a:extLst>
                <a:ext uri="{FF2B5EF4-FFF2-40B4-BE49-F238E27FC236}">
                  <a16:creationId xmlns:a16="http://schemas.microsoft.com/office/drawing/2014/main" id="{11CBB0FC-BD14-0C0A-C534-D75B7D733156}"/>
                </a:ext>
              </a:extLst>
            </p:cNvPr>
            <p:cNvGrpSpPr>
              <a:grpSpLocks noChangeAspect="1"/>
            </p:cNvGrpSpPr>
            <p:nvPr/>
          </p:nvGrpSpPr>
          <p:grpSpPr>
            <a:xfrm>
              <a:off x="5149067" y="2362200"/>
              <a:ext cx="859497" cy="947603"/>
              <a:chOff x="697526" y="3228045"/>
              <a:chExt cx="767406" cy="846074"/>
            </a:xfrm>
            <a:solidFill>
              <a:srgbClr val="80CB35">
                <a:lumMod val="75000"/>
              </a:srgbClr>
            </a:solidFill>
          </p:grpSpPr>
          <p:sp>
            <p:nvSpPr>
              <p:cNvPr id="63" name="Rectangle 2">
                <a:extLst>
                  <a:ext uri="{FF2B5EF4-FFF2-40B4-BE49-F238E27FC236}">
                    <a16:creationId xmlns:a16="http://schemas.microsoft.com/office/drawing/2014/main" id="{387FE236-7289-E95C-438B-37ECE50724A2}"/>
                  </a:ext>
                </a:extLst>
              </p:cNvPr>
              <p:cNvSpPr/>
              <p:nvPr/>
            </p:nvSpPr>
            <p:spPr>
              <a:xfrm>
                <a:off x="808044" y="3228045"/>
                <a:ext cx="581868" cy="322586"/>
              </a:xfrm>
              <a:custGeom>
                <a:avLst/>
                <a:gdLst/>
                <a:ahLst/>
                <a:cxnLst/>
                <a:rect l="l" t="t" r="r" b="b"/>
                <a:pathLst>
                  <a:path w="581868" h="322586">
                    <a:moveTo>
                      <a:pt x="282283" y="83"/>
                    </a:moveTo>
                    <a:cubicBezTo>
                      <a:pt x="345224" y="900"/>
                      <a:pt x="409057" y="7671"/>
                      <a:pt x="429432" y="19800"/>
                    </a:cubicBezTo>
                    <a:cubicBezTo>
                      <a:pt x="456886" y="31134"/>
                      <a:pt x="491485" y="97235"/>
                      <a:pt x="516559" y="134762"/>
                    </a:cubicBezTo>
                    <a:lnTo>
                      <a:pt x="581868" y="97954"/>
                    </a:lnTo>
                    <a:lnTo>
                      <a:pt x="481223" y="274629"/>
                    </a:lnTo>
                    <a:lnTo>
                      <a:pt x="277765" y="285672"/>
                    </a:lnTo>
                    <a:lnTo>
                      <a:pt x="354981" y="239336"/>
                    </a:lnTo>
                    <a:cubicBezTo>
                      <a:pt x="332897" y="202816"/>
                      <a:pt x="306303" y="157274"/>
                      <a:pt x="283961" y="120280"/>
                    </a:cubicBezTo>
                    <a:lnTo>
                      <a:pt x="166687" y="322586"/>
                    </a:lnTo>
                    <a:lnTo>
                      <a:pt x="0" y="229717"/>
                    </a:lnTo>
                    <a:cubicBezTo>
                      <a:pt x="47531" y="159012"/>
                      <a:pt x="66601" y="52730"/>
                      <a:pt x="142475" y="17501"/>
                    </a:cubicBezTo>
                    <a:lnTo>
                      <a:pt x="140494" y="16086"/>
                    </a:lnTo>
                    <a:cubicBezTo>
                      <a:pt x="157296" y="4401"/>
                      <a:pt x="219343" y="-734"/>
                      <a:pt x="282283" y="83"/>
                    </a:cubicBez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4" name="Rectangle 2">
                <a:extLst>
                  <a:ext uri="{FF2B5EF4-FFF2-40B4-BE49-F238E27FC236}">
                    <a16:creationId xmlns:a16="http://schemas.microsoft.com/office/drawing/2014/main" id="{951CFC96-31B4-9F57-C8FE-D7A8A549F5C2}"/>
                  </a:ext>
                </a:extLst>
              </p:cNvPr>
              <p:cNvSpPr/>
              <p:nvPr/>
            </p:nvSpPr>
            <p:spPr>
              <a:xfrm rot="7498483">
                <a:off x="1012704" y="3621892"/>
                <a:ext cx="581869" cy="322586"/>
              </a:xfrm>
              <a:custGeom>
                <a:avLst/>
                <a:gdLst/>
                <a:ahLst/>
                <a:cxnLst/>
                <a:rect l="l" t="t" r="r" b="b"/>
                <a:pathLst>
                  <a:path w="581869" h="322586">
                    <a:moveTo>
                      <a:pt x="0" y="229717"/>
                    </a:moveTo>
                    <a:cubicBezTo>
                      <a:pt x="47525" y="159021"/>
                      <a:pt x="66596" y="52756"/>
                      <a:pt x="142424" y="17464"/>
                    </a:cubicBezTo>
                    <a:lnTo>
                      <a:pt x="140494" y="16086"/>
                    </a:lnTo>
                    <a:cubicBezTo>
                      <a:pt x="174099" y="-7282"/>
                      <a:pt x="388683" y="-4457"/>
                      <a:pt x="429432" y="19801"/>
                    </a:cubicBezTo>
                    <a:cubicBezTo>
                      <a:pt x="456887" y="31134"/>
                      <a:pt x="491486" y="97235"/>
                      <a:pt x="516559" y="134762"/>
                    </a:cubicBezTo>
                    <a:lnTo>
                      <a:pt x="581869" y="97954"/>
                    </a:lnTo>
                    <a:lnTo>
                      <a:pt x="481224" y="274629"/>
                    </a:lnTo>
                    <a:lnTo>
                      <a:pt x="277765" y="285672"/>
                    </a:lnTo>
                    <a:lnTo>
                      <a:pt x="354982" y="239337"/>
                    </a:lnTo>
                    <a:cubicBezTo>
                      <a:pt x="332897" y="202817"/>
                      <a:pt x="306304" y="157274"/>
                      <a:pt x="283961" y="120280"/>
                    </a:cubicBezTo>
                    <a:lnTo>
                      <a:pt x="166687" y="322586"/>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5" name="Rectangle 2">
                <a:extLst>
                  <a:ext uri="{FF2B5EF4-FFF2-40B4-BE49-F238E27FC236}">
                    <a16:creationId xmlns:a16="http://schemas.microsoft.com/office/drawing/2014/main" id="{EFADED99-3522-5991-AD00-DCA7B62288D6}"/>
                  </a:ext>
                </a:extLst>
              </p:cNvPr>
              <p:cNvSpPr/>
              <p:nvPr/>
            </p:nvSpPr>
            <p:spPr>
              <a:xfrm rot="14403402">
                <a:off x="567885" y="3590579"/>
                <a:ext cx="581867" cy="322586"/>
              </a:xfrm>
              <a:custGeom>
                <a:avLst/>
                <a:gdLst/>
                <a:ahLst/>
                <a:cxnLst/>
                <a:rect l="l" t="t" r="r" b="b"/>
                <a:pathLst>
                  <a:path w="581867" h="322586">
                    <a:moveTo>
                      <a:pt x="481223" y="274629"/>
                    </a:moveTo>
                    <a:lnTo>
                      <a:pt x="277764" y="285672"/>
                    </a:lnTo>
                    <a:lnTo>
                      <a:pt x="354981" y="239337"/>
                    </a:lnTo>
                    <a:cubicBezTo>
                      <a:pt x="332897" y="202817"/>
                      <a:pt x="306303" y="157274"/>
                      <a:pt x="283960" y="120281"/>
                    </a:cubicBezTo>
                    <a:lnTo>
                      <a:pt x="166687" y="322586"/>
                    </a:lnTo>
                    <a:lnTo>
                      <a:pt x="0" y="229717"/>
                    </a:lnTo>
                    <a:cubicBezTo>
                      <a:pt x="47525" y="159021"/>
                      <a:pt x="66596" y="52756"/>
                      <a:pt x="142424" y="17464"/>
                    </a:cubicBezTo>
                    <a:lnTo>
                      <a:pt x="140493" y="16086"/>
                    </a:lnTo>
                    <a:cubicBezTo>
                      <a:pt x="174098" y="-7283"/>
                      <a:pt x="388682" y="-4457"/>
                      <a:pt x="429431" y="19800"/>
                    </a:cubicBezTo>
                    <a:cubicBezTo>
                      <a:pt x="456886" y="31134"/>
                      <a:pt x="491485" y="97235"/>
                      <a:pt x="516558" y="134762"/>
                    </a:cubicBezTo>
                    <a:lnTo>
                      <a:pt x="581867" y="97954"/>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nvGrpSpPr>
            <p:cNvPr id="66" name="Group 65">
              <a:extLst>
                <a:ext uri="{FF2B5EF4-FFF2-40B4-BE49-F238E27FC236}">
                  <a16:creationId xmlns:a16="http://schemas.microsoft.com/office/drawing/2014/main" id="{931CADB4-CBA0-2B9E-538D-206D521ADA77}"/>
                </a:ext>
              </a:extLst>
            </p:cNvPr>
            <p:cNvGrpSpPr/>
            <p:nvPr/>
          </p:nvGrpSpPr>
          <p:grpSpPr>
            <a:xfrm>
              <a:off x="3076648" y="3209753"/>
              <a:ext cx="1068242" cy="828847"/>
              <a:chOff x="3076648" y="3037698"/>
              <a:chExt cx="1068242" cy="828847"/>
            </a:xfrm>
          </p:grpSpPr>
          <p:sp>
            <p:nvSpPr>
              <p:cNvPr id="67" name="Oval 66">
                <a:extLst>
                  <a:ext uri="{FF2B5EF4-FFF2-40B4-BE49-F238E27FC236}">
                    <a16:creationId xmlns:a16="http://schemas.microsoft.com/office/drawing/2014/main" id="{BA8C2D07-C8D4-73A1-F5F7-5E073CC9668E}"/>
                  </a:ext>
                </a:extLst>
              </p:cNvPr>
              <p:cNvSpPr/>
              <p:nvPr/>
            </p:nvSpPr>
            <p:spPr>
              <a:xfrm>
                <a:off x="3385425" y="3379373"/>
                <a:ext cx="435252" cy="435254"/>
              </a:xfrm>
              <a:prstGeom prst="ellipse">
                <a:avLst/>
              </a:prstGeom>
              <a:noFill/>
              <a:ln w="25400" cap="flat" cmpd="sng" algn="ctr">
                <a:solidFill>
                  <a:srgbClr val="80CB35">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8" name="Flowchart: Delay 24">
                <a:extLst>
                  <a:ext uri="{FF2B5EF4-FFF2-40B4-BE49-F238E27FC236}">
                    <a16:creationId xmlns:a16="http://schemas.microsoft.com/office/drawing/2014/main" id="{AC795866-9C8C-728E-BC7C-C71DFA5D0CCD}"/>
                  </a:ext>
                </a:extLst>
              </p:cNvPr>
              <p:cNvSpPr/>
              <p:nvPr/>
            </p:nvSpPr>
            <p:spPr>
              <a:xfrm rot="16200000">
                <a:off x="3387125" y="3131211"/>
                <a:ext cx="431855" cy="244830"/>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9" name="Flowchart: Delay 24">
                <a:extLst>
                  <a:ext uri="{FF2B5EF4-FFF2-40B4-BE49-F238E27FC236}">
                    <a16:creationId xmlns:a16="http://schemas.microsoft.com/office/drawing/2014/main" id="{71A6019A-C8C3-4CD0-CB75-B94A87773099}"/>
                  </a:ext>
                </a:extLst>
              </p:cNvPr>
              <p:cNvSpPr/>
              <p:nvPr/>
            </p:nvSpPr>
            <p:spPr>
              <a:xfrm rot="1035491">
                <a:off x="3713038" y="3591272"/>
                <a:ext cx="431852" cy="244831"/>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80C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0" name="Oval 69">
                <a:extLst>
                  <a:ext uri="{FF2B5EF4-FFF2-40B4-BE49-F238E27FC236}">
                    <a16:creationId xmlns:a16="http://schemas.microsoft.com/office/drawing/2014/main" id="{FF9F2D6A-1898-CB19-AE93-7E8F2600F860}"/>
                  </a:ext>
                </a:extLst>
              </p:cNvPr>
              <p:cNvSpPr>
                <a:spLocks noChangeAspect="1"/>
              </p:cNvSpPr>
              <p:nvPr/>
            </p:nvSpPr>
            <p:spPr>
              <a:xfrm>
                <a:off x="3513347" y="3507296"/>
                <a:ext cx="179409" cy="179409"/>
              </a:xfrm>
              <a:prstGeom prst="ellipse">
                <a:avLst/>
              </a:pr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1" name="Flowchart: Delay 24">
                <a:extLst>
                  <a:ext uri="{FF2B5EF4-FFF2-40B4-BE49-F238E27FC236}">
                    <a16:creationId xmlns:a16="http://schemas.microsoft.com/office/drawing/2014/main" id="{D2029CC1-83F2-14B6-4EE7-690C8CE3C77C}"/>
                  </a:ext>
                </a:extLst>
              </p:cNvPr>
              <p:cNvSpPr/>
              <p:nvPr/>
            </p:nvSpPr>
            <p:spPr>
              <a:xfrm rot="9201450">
                <a:off x="3076648" y="3621714"/>
                <a:ext cx="431852" cy="244831"/>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80C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nvGrpSpPr>
            <p:cNvPr id="72" name="Group 71">
              <a:extLst>
                <a:ext uri="{FF2B5EF4-FFF2-40B4-BE49-F238E27FC236}">
                  <a16:creationId xmlns:a16="http://schemas.microsoft.com/office/drawing/2014/main" id="{2CACCD1B-B640-B26B-6B32-3D3FE9113084}"/>
                </a:ext>
              </a:extLst>
            </p:cNvPr>
            <p:cNvGrpSpPr>
              <a:grpSpLocks noChangeAspect="1"/>
            </p:cNvGrpSpPr>
            <p:nvPr/>
          </p:nvGrpSpPr>
          <p:grpSpPr>
            <a:xfrm>
              <a:off x="1457953" y="3889656"/>
              <a:ext cx="720085" cy="910944"/>
              <a:chOff x="4800600" y="5120674"/>
              <a:chExt cx="457200" cy="578377"/>
            </a:xfrm>
            <a:solidFill>
              <a:srgbClr val="80CB35">
                <a:lumMod val="75000"/>
              </a:srgbClr>
            </a:solidFill>
          </p:grpSpPr>
          <p:sp>
            <p:nvSpPr>
              <p:cNvPr id="73" name="Rounded Rectangle 40">
                <a:extLst>
                  <a:ext uri="{FF2B5EF4-FFF2-40B4-BE49-F238E27FC236}">
                    <a16:creationId xmlns:a16="http://schemas.microsoft.com/office/drawing/2014/main" id="{70DEF99C-F5E2-50DD-FD29-18156C2E2049}"/>
                  </a:ext>
                </a:extLst>
              </p:cNvPr>
              <p:cNvSpPr/>
              <p:nvPr/>
            </p:nvSpPr>
            <p:spPr>
              <a:xfrm>
                <a:off x="4835128" y="5222295"/>
                <a:ext cx="388144" cy="476756"/>
              </a:xfrm>
              <a:custGeom>
                <a:avLst/>
                <a:gdLst/>
                <a:ahLst/>
                <a:cxnLst/>
                <a:rect l="l" t="t" r="r" b="b"/>
                <a:pathLst>
                  <a:path w="388144" h="476756">
                    <a:moveTo>
                      <a:pt x="135398" y="264628"/>
                    </a:moveTo>
                    <a:cubicBezTo>
                      <a:pt x="133083" y="264628"/>
                      <a:pt x="131207" y="266504"/>
                      <a:pt x="131207" y="268819"/>
                    </a:cubicBezTo>
                    <a:lnTo>
                      <a:pt x="131207" y="285584"/>
                    </a:lnTo>
                    <a:cubicBezTo>
                      <a:pt x="131207" y="287899"/>
                      <a:pt x="133083" y="289775"/>
                      <a:pt x="135398" y="289775"/>
                    </a:cubicBezTo>
                    <a:lnTo>
                      <a:pt x="252746" y="289775"/>
                    </a:lnTo>
                    <a:cubicBezTo>
                      <a:pt x="255061" y="289775"/>
                      <a:pt x="256937" y="287899"/>
                      <a:pt x="256937" y="285584"/>
                    </a:cubicBezTo>
                    <a:lnTo>
                      <a:pt x="256937" y="268819"/>
                    </a:lnTo>
                    <a:cubicBezTo>
                      <a:pt x="256937" y="266504"/>
                      <a:pt x="255061" y="264628"/>
                      <a:pt x="252746" y="264628"/>
                    </a:cubicBezTo>
                    <a:close/>
                    <a:moveTo>
                      <a:pt x="222655" y="127398"/>
                    </a:moveTo>
                    <a:cubicBezTo>
                      <a:pt x="220340" y="127398"/>
                      <a:pt x="218464" y="129274"/>
                      <a:pt x="218464" y="131589"/>
                    </a:cubicBezTo>
                    <a:lnTo>
                      <a:pt x="218464" y="248937"/>
                    </a:lnTo>
                    <a:cubicBezTo>
                      <a:pt x="218464" y="251252"/>
                      <a:pt x="220340" y="253128"/>
                      <a:pt x="222655" y="253128"/>
                    </a:cubicBezTo>
                    <a:lnTo>
                      <a:pt x="239420" y="253128"/>
                    </a:lnTo>
                    <a:cubicBezTo>
                      <a:pt x="241735" y="253128"/>
                      <a:pt x="243611" y="251252"/>
                      <a:pt x="243611" y="248937"/>
                    </a:cubicBezTo>
                    <a:lnTo>
                      <a:pt x="243611" y="131589"/>
                    </a:lnTo>
                    <a:cubicBezTo>
                      <a:pt x="243611" y="129274"/>
                      <a:pt x="241735" y="127398"/>
                      <a:pt x="239420" y="127398"/>
                    </a:cubicBezTo>
                    <a:close/>
                    <a:moveTo>
                      <a:pt x="185689" y="127398"/>
                    </a:moveTo>
                    <a:cubicBezTo>
                      <a:pt x="183374" y="127398"/>
                      <a:pt x="181498" y="129274"/>
                      <a:pt x="181498" y="131589"/>
                    </a:cubicBezTo>
                    <a:lnTo>
                      <a:pt x="181498" y="248937"/>
                    </a:lnTo>
                    <a:cubicBezTo>
                      <a:pt x="181498" y="251252"/>
                      <a:pt x="183374" y="253128"/>
                      <a:pt x="185689" y="253128"/>
                    </a:cubicBezTo>
                    <a:lnTo>
                      <a:pt x="202454" y="253128"/>
                    </a:lnTo>
                    <a:cubicBezTo>
                      <a:pt x="204769" y="253128"/>
                      <a:pt x="206645" y="251252"/>
                      <a:pt x="206645" y="248937"/>
                    </a:cubicBezTo>
                    <a:lnTo>
                      <a:pt x="206645" y="131589"/>
                    </a:lnTo>
                    <a:cubicBezTo>
                      <a:pt x="206645" y="129274"/>
                      <a:pt x="204769" y="127398"/>
                      <a:pt x="202454" y="127398"/>
                    </a:cubicBezTo>
                    <a:close/>
                    <a:moveTo>
                      <a:pt x="148723" y="127398"/>
                    </a:moveTo>
                    <a:cubicBezTo>
                      <a:pt x="146408" y="127398"/>
                      <a:pt x="144532" y="129274"/>
                      <a:pt x="144532" y="131589"/>
                    </a:cubicBezTo>
                    <a:lnTo>
                      <a:pt x="144532" y="248937"/>
                    </a:lnTo>
                    <a:cubicBezTo>
                      <a:pt x="144532" y="251252"/>
                      <a:pt x="146408" y="253128"/>
                      <a:pt x="148723" y="253128"/>
                    </a:cubicBezTo>
                    <a:lnTo>
                      <a:pt x="165488" y="253128"/>
                    </a:lnTo>
                    <a:cubicBezTo>
                      <a:pt x="167803" y="253128"/>
                      <a:pt x="169679" y="251252"/>
                      <a:pt x="169679" y="248937"/>
                    </a:cubicBezTo>
                    <a:lnTo>
                      <a:pt x="169679" y="131589"/>
                    </a:lnTo>
                    <a:cubicBezTo>
                      <a:pt x="169679" y="129274"/>
                      <a:pt x="167803" y="127398"/>
                      <a:pt x="165488" y="127398"/>
                    </a:cubicBezTo>
                    <a:close/>
                    <a:moveTo>
                      <a:pt x="0" y="0"/>
                    </a:moveTo>
                    <a:cubicBezTo>
                      <a:pt x="1587" y="2164"/>
                      <a:pt x="388937" y="4545"/>
                      <a:pt x="388143" y="2381"/>
                    </a:cubicBezTo>
                    <a:cubicBezTo>
                      <a:pt x="387349" y="140926"/>
                      <a:pt x="386556" y="274710"/>
                      <a:pt x="385762" y="413255"/>
                    </a:cubicBezTo>
                    <a:cubicBezTo>
                      <a:pt x="385762" y="448326"/>
                      <a:pt x="357332" y="476756"/>
                      <a:pt x="322261" y="476756"/>
                    </a:cubicBezTo>
                    <a:lnTo>
                      <a:pt x="68263" y="476756"/>
                    </a:lnTo>
                    <a:cubicBezTo>
                      <a:pt x="33192" y="476756"/>
                      <a:pt x="4762" y="448326"/>
                      <a:pt x="4762" y="413255"/>
                    </a:cubicBezTo>
                    <a:cubicBezTo>
                      <a:pt x="3175" y="275503"/>
                      <a:pt x="1587" y="137752"/>
                      <a:pt x="0" y="0"/>
                    </a:cubicBez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4" name="Rounded Rectangle 41">
                <a:extLst>
                  <a:ext uri="{FF2B5EF4-FFF2-40B4-BE49-F238E27FC236}">
                    <a16:creationId xmlns:a16="http://schemas.microsoft.com/office/drawing/2014/main" id="{5FE17791-27DF-AA15-9344-8213C06A1177}"/>
                  </a:ext>
                </a:extLst>
              </p:cNvPr>
              <p:cNvSpPr/>
              <p:nvPr/>
            </p:nvSpPr>
            <p:spPr>
              <a:xfrm>
                <a:off x="4800600" y="5160889"/>
                <a:ext cx="457200" cy="54180"/>
              </a:xfrm>
              <a:custGeom>
                <a:avLst/>
                <a:gdLst>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426833 w 457200"/>
                  <a:gd name="connsiteY5" fmla="*/ 182200 h 182200"/>
                  <a:gd name="connsiteX6" fmla="*/ 30367 w 457200"/>
                  <a:gd name="connsiteY6" fmla="*/ 182200 h 182200"/>
                  <a:gd name="connsiteX7" fmla="*/ 0 w 457200"/>
                  <a:gd name="connsiteY7" fmla="*/ 151833 h 182200"/>
                  <a:gd name="connsiteX8" fmla="*/ 0 w 457200"/>
                  <a:gd name="connsiteY8" fmla="*/ 30367 h 182200"/>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30367 w 457200"/>
                  <a:gd name="connsiteY5" fmla="*/ 182200 h 182200"/>
                  <a:gd name="connsiteX6" fmla="*/ 0 w 457200"/>
                  <a:gd name="connsiteY6" fmla="*/ 151833 h 182200"/>
                  <a:gd name="connsiteX7" fmla="*/ 0 w 457200"/>
                  <a:gd name="connsiteY7" fmla="*/ 30367 h 182200"/>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151833 h 151833"/>
                  <a:gd name="connsiteX6" fmla="*/ 0 w 457200"/>
                  <a:gd name="connsiteY6" fmla="*/ 30367 h 151833"/>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30367 h 151833"/>
                  <a:gd name="connsiteX0" fmla="*/ 0 w 457200"/>
                  <a:gd name="connsiteY0" fmla="*/ 30367 h 30367"/>
                  <a:gd name="connsiteX1" fmla="*/ 30367 w 457200"/>
                  <a:gd name="connsiteY1" fmla="*/ 0 h 30367"/>
                  <a:gd name="connsiteX2" fmla="*/ 426833 w 457200"/>
                  <a:gd name="connsiteY2" fmla="*/ 0 h 30367"/>
                  <a:gd name="connsiteX3" fmla="*/ 457200 w 457200"/>
                  <a:gd name="connsiteY3" fmla="*/ 30367 h 30367"/>
                  <a:gd name="connsiteX4" fmla="*/ 0 w 457200"/>
                  <a:gd name="connsiteY4" fmla="*/ 30367 h 30367"/>
                  <a:gd name="connsiteX0" fmla="*/ 0 w 457200"/>
                  <a:gd name="connsiteY0" fmla="*/ 30367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30367 h 54180"/>
                  <a:gd name="connsiteX0" fmla="*/ 0 w 457200"/>
                  <a:gd name="connsiteY0" fmla="*/ 47035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47035 h 54180"/>
                  <a:gd name="connsiteX0" fmla="*/ 0 w 457200"/>
                  <a:gd name="connsiteY0" fmla="*/ 54179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30367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4180">
                    <a:moveTo>
                      <a:pt x="0" y="54179"/>
                    </a:moveTo>
                    <a:cubicBezTo>
                      <a:pt x="0" y="37408"/>
                      <a:pt x="20739" y="0"/>
                      <a:pt x="44654" y="0"/>
                    </a:cubicBezTo>
                    <a:lnTo>
                      <a:pt x="407783" y="0"/>
                    </a:lnTo>
                    <a:cubicBezTo>
                      <a:pt x="434079" y="2381"/>
                      <a:pt x="457200" y="37409"/>
                      <a:pt x="457200" y="54180"/>
                    </a:cubicBezTo>
                    <a:lnTo>
                      <a:pt x="0" y="54179"/>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5" name="Rounded Rectangle 41">
                <a:extLst>
                  <a:ext uri="{FF2B5EF4-FFF2-40B4-BE49-F238E27FC236}">
                    <a16:creationId xmlns:a16="http://schemas.microsoft.com/office/drawing/2014/main" id="{94D884DC-0CF3-A039-0189-83114BC6E98D}"/>
                  </a:ext>
                </a:extLst>
              </p:cNvPr>
              <p:cNvSpPr>
                <a:spLocks/>
              </p:cNvSpPr>
              <p:nvPr/>
            </p:nvSpPr>
            <p:spPr>
              <a:xfrm>
                <a:off x="4953973" y="5120674"/>
                <a:ext cx="150455" cy="27431"/>
              </a:xfrm>
              <a:custGeom>
                <a:avLst/>
                <a:gdLst>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426833 w 457200"/>
                  <a:gd name="connsiteY5" fmla="*/ 182200 h 182200"/>
                  <a:gd name="connsiteX6" fmla="*/ 30367 w 457200"/>
                  <a:gd name="connsiteY6" fmla="*/ 182200 h 182200"/>
                  <a:gd name="connsiteX7" fmla="*/ 0 w 457200"/>
                  <a:gd name="connsiteY7" fmla="*/ 151833 h 182200"/>
                  <a:gd name="connsiteX8" fmla="*/ 0 w 457200"/>
                  <a:gd name="connsiteY8" fmla="*/ 30367 h 182200"/>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30367 w 457200"/>
                  <a:gd name="connsiteY5" fmla="*/ 182200 h 182200"/>
                  <a:gd name="connsiteX6" fmla="*/ 0 w 457200"/>
                  <a:gd name="connsiteY6" fmla="*/ 151833 h 182200"/>
                  <a:gd name="connsiteX7" fmla="*/ 0 w 457200"/>
                  <a:gd name="connsiteY7" fmla="*/ 30367 h 182200"/>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151833 h 151833"/>
                  <a:gd name="connsiteX6" fmla="*/ 0 w 457200"/>
                  <a:gd name="connsiteY6" fmla="*/ 30367 h 151833"/>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30367 h 151833"/>
                  <a:gd name="connsiteX0" fmla="*/ 0 w 457200"/>
                  <a:gd name="connsiteY0" fmla="*/ 30367 h 30367"/>
                  <a:gd name="connsiteX1" fmla="*/ 30367 w 457200"/>
                  <a:gd name="connsiteY1" fmla="*/ 0 h 30367"/>
                  <a:gd name="connsiteX2" fmla="*/ 426833 w 457200"/>
                  <a:gd name="connsiteY2" fmla="*/ 0 h 30367"/>
                  <a:gd name="connsiteX3" fmla="*/ 457200 w 457200"/>
                  <a:gd name="connsiteY3" fmla="*/ 30367 h 30367"/>
                  <a:gd name="connsiteX4" fmla="*/ 0 w 457200"/>
                  <a:gd name="connsiteY4" fmla="*/ 30367 h 30367"/>
                  <a:gd name="connsiteX0" fmla="*/ 0 w 457200"/>
                  <a:gd name="connsiteY0" fmla="*/ 30367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30367 h 54180"/>
                  <a:gd name="connsiteX0" fmla="*/ 0 w 457200"/>
                  <a:gd name="connsiteY0" fmla="*/ 47035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47035 h 54180"/>
                  <a:gd name="connsiteX0" fmla="*/ 0 w 457200"/>
                  <a:gd name="connsiteY0" fmla="*/ 54179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30367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4180">
                    <a:moveTo>
                      <a:pt x="0" y="54179"/>
                    </a:moveTo>
                    <a:cubicBezTo>
                      <a:pt x="0" y="37408"/>
                      <a:pt x="20739" y="0"/>
                      <a:pt x="44654" y="0"/>
                    </a:cubicBezTo>
                    <a:lnTo>
                      <a:pt x="407783" y="0"/>
                    </a:lnTo>
                    <a:cubicBezTo>
                      <a:pt x="434079" y="2381"/>
                      <a:pt x="457200" y="37409"/>
                      <a:pt x="457200" y="54180"/>
                    </a:cubicBezTo>
                    <a:lnTo>
                      <a:pt x="0" y="54179"/>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sp>
        <p:nvSpPr>
          <p:cNvPr id="7" name="TextBox 6">
            <a:extLst>
              <a:ext uri="{FF2B5EF4-FFF2-40B4-BE49-F238E27FC236}">
                <a16:creationId xmlns:a16="http://schemas.microsoft.com/office/drawing/2014/main" id="{BB1BA336-19F2-D2B1-DF21-1767EA6AB958}"/>
              </a:ext>
            </a:extLst>
          </p:cNvPr>
          <p:cNvSpPr txBox="1"/>
          <p:nvPr/>
        </p:nvSpPr>
        <p:spPr>
          <a:xfrm>
            <a:off x="7135950" y="5743348"/>
            <a:ext cx="4782615" cy="646331"/>
          </a:xfrm>
          <a:prstGeom prst="rect">
            <a:avLst/>
          </a:prstGeom>
          <a:noFill/>
        </p:spPr>
        <p:txBody>
          <a:bodyPr wrap="square">
            <a:spAutoFit/>
          </a:bodyPr>
          <a:lstStyle/>
          <a:p>
            <a:r>
              <a:rPr lang="mk" dirty="0"/>
              <a:t>Извор на илустрација</a:t>
            </a:r>
          </a:p>
          <a:p>
            <a:r>
              <a:rPr lang="mk" dirty="0"/>
              <a:t>www.SlideHunter.com</a:t>
            </a:r>
          </a:p>
        </p:txBody>
      </p:sp>
    </p:spTree>
    <p:extLst>
      <p:ext uri="{BB962C8B-B14F-4D97-AF65-F5344CB8AC3E}">
        <p14:creationId xmlns:p14="http://schemas.microsoft.com/office/powerpoint/2010/main" val="48218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2509941977"/>
              </p:ext>
            </p:extLst>
          </p:nvPr>
        </p:nvGraphicFramePr>
        <p:xfrm>
          <a:off x="334161" y="435006"/>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Вашите очекувања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2" name="TextBox 21">
            <a:extLst>
              <a:ext uri="{FF2B5EF4-FFF2-40B4-BE49-F238E27FC236}">
                <a16:creationId xmlns:a16="http://schemas.microsoft.com/office/drawing/2014/main" id="{08EE6302-44FD-4384-A40A-D5186C512D5D}"/>
              </a:ext>
            </a:extLst>
          </p:cNvPr>
          <p:cNvSpPr txBox="1"/>
          <p:nvPr/>
        </p:nvSpPr>
        <p:spPr>
          <a:xfrm>
            <a:off x="553376" y="1637972"/>
            <a:ext cx="4045258" cy="4893647"/>
          </a:xfrm>
          <a:prstGeom prst="rect">
            <a:avLst/>
          </a:prstGeom>
          <a:noFill/>
        </p:spPr>
        <p:txBody>
          <a:bodyPr wrap="square">
            <a:spAutoFit/>
          </a:bodyPr>
          <a:lstStyle/>
          <a:p>
            <a:pPr marL="342900" indent="-342900" algn="just">
              <a:buFont typeface="Arial" panose="020B0604020202020204" pitchFamily="34" charset="0"/>
              <a:buChar char="•"/>
            </a:pPr>
            <a:r>
              <a:rPr lang="mk" sz="2400" dirty="0"/>
              <a:t>Што очекувам да добијам од оваа обука? (жолт картон)</a:t>
            </a:r>
          </a:p>
          <a:p>
            <a:pPr algn="just"/>
            <a:endParaRPr lang="sr-Cyrl-RS" sz="2400" dirty="0"/>
          </a:p>
          <a:p>
            <a:pPr marL="342900" indent="-342900" algn="just">
              <a:buFont typeface="Arial" panose="020B0604020202020204" pitchFamily="34" charset="0"/>
              <a:buChar char="•"/>
            </a:pPr>
            <a:r>
              <a:rPr lang="mk" sz="2400" dirty="0"/>
              <a:t>Кој ќе биде мојот придонес кон оваа обука? (зелена карта)</a:t>
            </a:r>
          </a:p>
          <a:p>
            <a:pPr algn="just"/>
            <a:endParaRPr lang="sr-Cyrl-RS" sz="2400" dirty="0"/>
          </a:p>
          <a:p>
            <a:pPr marL="342900" indent="-342900" algn="just">
              <a:buFont typeface="Arial" panose="020B0604020202020204" pitchFamily="34" charset="0"/>
              <a:buChar char="•"/>
            </a:pPr>
            <a:r>
              <a:rPr lang="mk" sz="2400" dirty="0"/>
              <a:t>Што ме загрижува во врска со оваа обука? (црвен картон)</a:t>
            </a:r>
          </a:p>
          <a:p>
            <a:pPr marL="342900" indent="-342900" algn="just">
              <a:buFont typeface="Arial" panose="020B0604020202020204" pitchFamily="34" charset="0"/>
              <a:buChar char="•"/>
            </a:pPr>
            <a:endParaRPr lang="sr-Cyrl-RS" sz="2400" dirty="0"/>
          </a:p>
          <a:p>
            <a:pPr marL="342900" indent="-342900" algn="just">
              <a:buFont typeface="Arial" panose="020B0604020202020204" pitchFamily="34" charset="0"/>
              <a:buChar char="•"/>
            </a:pPr>
            <a:endParaRPr lang="sr-Cyrl-RS" sz="2400" dirty="0"/>
          </a:p>
          <a:p>
            <a:pPr algn="just"/>
            <a:endParaRPr lang="ru-RU" sz="2400" dirty="0"/>
          </a:p>
        </p:txBody>
      </p:sp>
      <p:pic>
        <p:nvPicPr>
          <p:cNvPr id="2" name="Picture 1">
            <a:extLst>
              <a:ext uri="{FF2B5EF4-FFF2-40B4-BE49-F238E27FC236}">
                <a16:creationId xmlns:a16="http://schemas.microsoft.com/office/drawing/2014/main" id="{28CD7D8E-0959-451A-8920-7D7D28F848C9}"/>
              </a:ext>
            </a:extLst>
          </p:cNvPr>
          <p:cNvPicPr>
            <a:picLocks noChangeAspect="1"/>
          </p:cNvPicPr>
          <p:nvPr/>
        </p:nvPicPr>
        <p:blipFill>
          <a:blip r:embed="rId3"/>
          <a:stretch>
            <a:fillRect/>
          </a:stretch>
        </p:blipFill>
        <p:spPr>
          <a:xfrm>
            <a:off x="5120186" y="1839163"/>
            <a:ext cx="3118291" cy="3798802"/>
          </a:xfrm>
          <a:prstGeom prst="rect">
            <a:avLst/>
          </a:prstGeom>
        </p:spPr>
      </p:pic>
      <p:pic>
        <p:nvPicPr>
          <p:cNvPr id="3" name="Picture 2">
            <a:extLst>
              <a:ext uri="{FF2B5EF4-FFF2-40B4-BE49-F238E27FC236}">
                <a16:creationId xmlns:a16="http://schemas.microsoft.com/office/drawing/2014/main" id="{96559CD6-A6DC-42E4-A05F-C56F55CF53CF}"/>
              </a:ext>
            </a:extLst>
          </p:cNvPr>
          <p:cNvPicPr>
            <a:picLocks noChangeAspect="1"/>
          </p:cNvPicPr>
          <p:nvPr/>
        </p:nvPicPr>
        <p:blipFill rotWithShape="1">
          <a:blip r:embed="rId4"/>
          <a:srcRect l="4810" t="1769" r="2709" b="3174"/>
          <a:stretch/>
        </p:blipFill>
        <p:spPr>
          <a:xfrm>
            <a:off x="8609110" y="1519147"/>
            <a:ext cx="3029514" cy="4438835"/>
          </a:xfrm>
          <a:prstGeom prst="rect">
            <a:avLst/>
          </a:prstGeom>
        </p:spPr>
      </p:pic>
    </p:spTree>
    <p:extLst>
      <p:ext uri="{BB962C8B-B14F-4D97-AF65-F5344CB8AC3E}">
        <p14:creationId xmlns:p14="http://schemas.microsoft.com/office/powerpoint/2010/main" val="19030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Предложена структура и содржина на обука за мали и средни претпријатија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EBC79B97-6EBC-70DA-134E-BB2D2877565D}"/>
              </a:ext>
            </a:extLst>
          </p:cNvPr>
          <p:cNvGraphicFramePr>
            <a:graphicFrameLocks noGrp="1"/>
          </p:cNvGraphicFramePr>
          <p:nvPr/>
        </p:nvGraphicFramePr>
        <p:xfrm>
          <a:off x="273269" y="774361"/>
          <a:ext cx="11655972" cy="286512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537540769"/>
                    </a:ext>
                  </a:extLst>
                </a:gridCol>
              </a:tblGrid>
              <a:tr h="370840">
                <a:tc>
                  <a:txBody>
                    <a:bodyPr/>
                    <a:lstStyle/>
                    <a:p>
                      <a:pPr algn="ctr"/>
                      <a:r>
                        <a:rPr lang="mk" sz="2200" dirty="0"/>
                        <a:t>Модул 1. Рециклирање и намалување на отпадот</a:t>
                      </a:r>
                      <a:endParaRPr lang="sr-Cyrl-RS" sz="2200" dirty="0"/>
                    </a:p>
                  </a:txBody>
                  <a:tcPr/>
                </a:tc>
                <a:extLst>
                  <a:ext uri="{0D108BD9-81ED-4DB2-BD59-A6C34878D82A}">
                    <a16:rowId xmlns:a16="http://schemas.microsoft.com/office/drawing/2014/main" val="2675815032"/>
                  </a:ext>
                </a:extLst>
              </a:tr>
              <a:tr h="370840">
                <a:tc>
                  <a:txBody>
                    <a:bodyPr/>
                    <a:lstStyle/>
                    <a:p>
                      <a:pPr marL="342900" indent="-342900" algn="just">
                        <a:buFont typeface="Arial" panose="020B0604020202020204" pitchFamily="34" charset="0"/>
                        <a:buChar char="•"/>
                      </a:pPr>
                      <a:r>
                        <a:rPr lang="mk" sz="2200" dirty="0"/>
                        <a:t>Намалување на количината на отпад од производството колку што е можно повеќе</a:t>
                      </a:r>
                    </a:p>
                    <a:p>
                      <a:pPr marL="342900" indent="-342900" algn="just">
                        <a:buFont typeface="Arial" panose="020B0604020202020204" pitchFamily="34" charset="0"/>
                        <a:buChar char="•"/>
                      </a:pPr>
                      <a:r>
                        <a:rPr lang="mk" sz="2200" dirty="0"/>
                        <a:t>Повторна употреба на отпад и нуспроизводи во рамките на компанијата (повторна употреба во производствениот процес или употреба за греење или други корисни цели)</a:t>
                      </a:r>
                    </a:p>
                    <a:p>
                      <a:pPr marL="342900" indent="-342900" algn="just">
                        <a:buFont typeface="Arial" panose="020B0604020202020204" pitchFamily="34" charset="0"/>
                        <a:buChar char="•"/>
                      </a:pPr>
                      <a:r>
                        <a:rPr lang="mk" sz="2200" dirty="0"/>
                        <a:t>Сепарација/одвојување на отпад</a:t>
                      </a:r>
                    </a:p>
                    <a:p>
                      <a:pPr marL="342900" indent="-342900" algn="just">
                        <a:buFont typeface="Arial" panose="020B0604020202020204" pitchFamily="34" charset="0"/>
                        <a:buChar char="•"/>
                      </a:pPr>
                      <a:r>
                        <a:rPr lang="mk" sz="2200" dirty="0"/>
                        <a:t>Рециклирање</a:t>
                      </a:r>
                    </a:p>
                    <a:p>
                      <a:pPr marL="342900" indent="-342900" algn="just">
                        <a:buFont typeface="Arial" panose="020B0604020202020204" pitchFamily="34" charset="0"/>
                        <a:buChar char="•"/>
                      </a:pPr>
                      <a:r>
                        <a:rPr lang="mk" sz="2200" dirty="0"/>
                        <a:t>Отстранете го отпадот соодветно</a:t>
                      </a:r>
                    </a:p>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a16="http://schemas.microsoft.com/office/drawing/2014/main" val="2431152284"/>
                  </a:ext>
                </a:extLst>
              </a:tr>
            </a:tbl>
          </a:graphicData>
        </a:graphic>
      </p:graphicFrame>
      <p:pic>
        <p:nvPicPr>
          <p:cNvPr id="4" name="Picture 3">
            <a:extLst>
              <a:ext uri="{FF2B5EF4-FFF2-40B4-BE49-F238E27FC236}">
                <a16:creationId xmlns:a16="http://schemas.microsoft.com/office/drawing/2014/main" id="{CBAEA9D1-C9E8-4A0E-B225-79CFC96D7481}"/>
              </a:ext>
            </a:extLst>
          </p:cNvPr>
          <p:cNvPicPr>
            <a:picLocks noChangeAspect="1"/>
          </p:cNvPicPr>
          <p:nvPr/>
        </p:nvPicPr>
        <p:blipFill rotWithShape="1">
          <a:blip r:embed="rId3"/>
          <a:srcRect l="-152" t="8799" r="152" b="7609"/>
          <a:stretch/>
        </p:blipFill>
        <p:spPr>
          <a:xfrm>
            <a:off x="7991848" y="4141517"/>
            <a:ext cx="3833208" cy="2172820"/>
          </a:xfrm>
          <a:prstGeom prst="rect">
            <a:avLst/>
          </a:prstGeom>
        </p:spPr>
      </p:pic>
      <p:pic>
        <p:nvPicPr>
          <p:cNvPr id="5" name="Picture 4">
            <a:extLst>
              <a:ext uri="{FF2B5EF4-FFF2-40B4-BE49-F238E27FC236}">
                <a16:creationId xmlns:a16="http://schemas.microsoft.com/office/drawing/2014/main" id="{8C2F6EC1-D345-45E1-94AE-093E9A76CF3E}"/>
              </a:ext>
            </a:extLst>
          </p:cNvPr>
          <p:cNvPicPr>
            <a:picLocks noChangeAspect="1"/>
          </p:cNvPicPr>
          <p:nvPr/>
        </p:nvPicPr>
        <p:blipFill>
          <a:blip r:embed="rId4"/>
          <a:stretch>
            <a:fillRect/>
          </a:stretch>
        </p:blipFill>
        <p:spPr>
          <a:xfrm>
            <a:off x="5590438" y="4257747"/>
            <a:ext cx="2294878" cy="2294878"/>
          </a:xfrm>
          <a:prstGeom prst="rect">
            <a:avLst/>
          </a:prstGeom>
        </p:spPr>
      </p:pic>
      <p:pic>
        <p:nvPicPr>
          <p:cNvPr id="6" name="Picture 5">
            <a:extLst>
              <a:ext uri="{FF2B5EF4-FFF2-40B4-BE49-F238E27FC236}">
                <a16:creationId xmlns:a16="http://schemas.microsoft.com/office/drawing/2014/main" id="{883A3AF4-97AD-4E01-BA54-BE696ED399DD}"/>
              </a:ext>
            </a:extLst>
          </p:cNvPr>
          <p:cNvPicPr>
            <a:picLocks noChangeAspect="1"/>
          </p:cNvPicPr>
          <p:nvPr/>
        </p:nvPicPr>
        <p:blipFill>
          <a:blip r:embed="rId5"/>
          <a:stretch>
            <a:fillRect/>
          </a:stretch>
        </p:blipFill>
        <p:spPr>
          <a:xfrm>
            <a:off x="0" y="4024526"/>
            <a:ext cx="5829300" cy="2628900"/>
          </a:xfrm>
          <a:prstGeom prst="rect">
            <a:avLst/>
          </a:prstGeom>
        </p:spPr>
      </p:pic>
    </p:spTree>
    <p:extLst>
      <p:ext uri="{BB962C8B-B14F-4D97-AF65-F5344CB8AC3E}">
        <p14:creationId xmlns:p14="http://schemas.microsoft.com/office/powerpoint/2010/main" val="2389725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chemeClr val="tx1"/>
                          </a:solidFill>
                        </a:rPr>
                        <a:t>Предложена структура и содржина на обука за мали и средни претпријатија</a:t>
                      </a:r>
                      <a:endParaRPr lang="sr-Cyrl-RS" sz="2000" dirty="0">
                        <a:solidFill>
                          <a:schemeClr val="tx1"/>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EBC79B97-6EBC-70DA-134E-BB2D2877565D}"/>
              </a:ext>
            </a:extLst>
          </p:cNvPr>
          <p:cNvGraphicFramePr>
            <a:graphicFrameLocks noGrp="1"/>
          </p:cNvGraphicFramePr>
          <p:nvPr/>
        </p:nvGraphicFramePr>
        <p:xfrm>
          <a:off x="273269" y="719666"/>
          <a:ext cx="11655972" cy="353568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537540769"/>
                    </a:ext>
                  </a:extLst>
                </a:gridCol>
              </a:tblGrid>
              <a:tr h="370840">
                <a:tc>
                  <a:txBody>
                    <a:bodyPr/>
                    <a:lstStyle/>
                    <a:p>
                      <a:pPr algn="ctr"/>
                      <a:r>
                        <a:rPr lang="mk" sz="2200" dirty="0"/>
                        <a:t>Модул 2. Заштеда на енергија и вода</a:t>
                      </a:r>
                      <a:endParaRPr lang="sr-Cyrl-RS" sz="2200" dirty="0"/>
                    </a:p>
                  </a:txBody>
                  <a:tcPr/>
                </a:tc>
                <a:extLst>
                  <a:ext uri="{0D108BD9-81ED-4DB2-BD59-A6C34878D82A}">
                    <a16:rowId xmlns:a16="http://schemas.microsoft.com/office/drawing/2014/main" val="2675815032"/>
                  </a:ext>
                </a:extLst>
              </a:tr>
              <a:tr h="370840">
                <a:tc>
                  <a:txBody>
                    <a:bodyPr/>
                    <a:lstStyle/>
                    <a:p>
                      <a:pPr marL="342900" indent="-342900" algn="just">
                        <a:buFont typeface="Arial" panose="020B0604020202020204" pitchFamily="34" charset="0"/>
                        <a:buChar char="•"/>
                      </a:pPr>
                      <a:r>
                        <a:rPr lang="mk" sz="2200" dirty="0"/>
                        <a:t>Подобрување на енергетската ефикасност на зградите (примена на енергетски ефикасно осветлување, топлинска изолација на згради, примена на ефикасни системи за ладење и греење итн.)</a:t>
                      </a:r>
                    </a:p>
                    <a:p>
                      <a:pPr marL="342900" indent="-342900" algn="just">
                        <a:buFont typeface="Arial" panose="020B0604020202020204" pitchFamily="34" charset="0"/>
                        <a:buChar char="•"/>
                      </a:pPr>
                      <a:r>
                        <a:rPr lang="mk" sz="2200" dirty="0"/>
                        <a:t>Користење на енергија од обновливи извори (самопроизводство преку соларни панели или користење на биомаса за греење итн.)</a:t>
                      </a:r>
                    </a:p>
                    <a:p>
                      <a:pPr marL="342900" indent="-342900" algn="just">
                        <a:buFont typeface="Arial" panose="020B0604020202020204" pitchFamily="34" charset="0"/>
                        <a:buChar char="•"/>
                      </a:pPr>
                      <a:r>
                        <a:rPr lang="mk" sz="2200" dirty="0"/>
                        <a:t>Употреба на енергетски ефикасна опрема</a:t>
                      </a:r>
                    </a:p>
                    <a:p>
                      <a:pPr marL="342900" indent="-342900" algn="just">
                        <a:buFont typeface="Arial" panose="020B0604020202020204" pitchFamily="34" charset="0"/>
                        <a:buChar char="•"/>
                      </a:pPr>
                      <a:r>
                        <a:rPr lang="mk" sz="2200" dirty="0"/>
                        <a:t>Користење само онолку електрична енергија колку што е потребно без трошење енергија</a:t>
                      </a:r>
                    </a:p>
                    <a:p>
                      <a:pPr marL="342900" indent="-342900" algn="just">
                        <a:buFont typeface="Arial" panose="020B0604020202020204" pitchFamily="34" charset="0"/>
                        <a:buChar char="•"/>
                      </a:pPr>
                      <a:r>
                        <a:rPr lang="mk" sz="2200" dirty="0"/>
                        <a:t>Користење на вода од обновливи извори (дождовница, повторна употреба на вода од производствениот процес) или само колку што е потребно</a:t>
                      </a:r>
                      <a:endParaRPr lang="sr-Cyrl-RS" sz="2200" dirty="0"/>
                    </a:p>
                  </a:txBody>
                  <a:tcPr anchor="ctr">
                    <a:solidFill>
                      <a:schemeClr val="bg1">
                        <a:lumMod val="95000"/>
                      </a:schemeClr>
                    </a:solidFill>
                  </a:tcPr>
                </a:tc>
                <a:extLst>
                  <a:ext uri="{0D108BD9-81ED-4DB2-BD59-A6C34878D82A}">
                    <a16:rowId xmlns:a16="http://schemas.microsoft.com/office/drawing/2014/main" val="2431152284"/>
                  </a:ext>
                </a:extLst>
              </a:tr>
            </a:tbl>
          </a:graphicData>
        </a:graphic>
      </p:graphicFrame>
      <p:pic>
        <p:nvPicPr>
          <p:cNvPr id="4" name="Picture 3">
            <a:extLst>
              <a:ext uri="{FF2B5EF4-FFF2-40B4-BE49-F238E27FC236}">
                <a16:creationId xmlns:a16="http://schemas.microsoft.com/office/drawing/2014/main" id="{2DF7DF4B-941E-48B9-A969-E623E78C938D}"/>
              </a:ext>
            </a:extLst>
          </p:cNvPr>
          <p:cNvPicPr>
            <a:picLocks noChangeAspect="1"/>
          </p:cNvPicPr>
          <p:nvPr/>
        </p:nvPicPr>
        <p:blipFill>
          <a:blip r:embed="rId2"/>
          <a:stretch>
            <a:fillRect/>
          </a:stretch>
        </p:blipFill>
        <p:spPr>
          <a:xfrm>
            <a:off x="8602462" y="4256263"/>
            <a:ext cx="3095538" cy="2263125"/>
          </a:xfrm>
          <a:prstGeom prst="rect">
            <a:avLst/>
          </a:prstGeom>
        </p:spPr>
      </p:pic>
      <p:pic>
        <p:nvPicPr>
          <p:cNvPr id="6" name="Picture 5">
            <a:extLst>
              <a:ext uri="{FF2B5EF4-FFF2-40B4-BE49-F238E27FC236}">
                <a16:creationId xmlns:a16="http://schemas.microsoft.com/office/drawing/2014/main" id="{EB407F86-89CE-4F1D-8168-54EE596F4682}"/>
              </a:ext>
            </a:extLst>
          </p:cNvPr>
          <p:cNvPicPr>
            <a:picLocks noChangeAspect="1"/>
          </p:cNvPicPr>
          <p:nvPr/>
        </p:nvPicPr>
        <p:blipFill>
          <a:blip r:embed="rId3"/>
          <a:stretch>
            <a:fillRect/>
          </a:stretch>
        </p:blipFill>
        <p:spPr>
          <a:xfrm>
            <a:off x="548258" y="4284100"/>
            <a:ext cx="1775533" cy="2051849"/>
          </a:xfrm>
          <a:prstGeom prst="rect">
            <a:avLst/>
          </a:prstGeom>
        </p:spPr>
      </p:pic>
      <p:pic>
        <p:nvPicPr>
          <p:cNvPr id="7" name="Picture 6">
            <a:extLst>
              <a:ext uri="{FF2B5EF4-FFF2-40B4-BE49-F238E27FC236}">
                <a16:creationId xmlns:a16="http://schemas.microsoft.com/office/drawing/2014/main" id="{1088C2D1-4B24-4A47-93C7-F4F09A363106}"/>
              </a:ext>
            </a:extLst>
          </p:cNvPr>
          <p:cNvPicPr>
            <a:picLocks noChangeAspect="1"/>
          </p:cNvPicPr>
          <p:nvPr/>
        </p:nvPicPr>
        <p:blipFill>
          <a:blip r:embed="rId4"/>
          <a:stretch>
            <a:fillRect/>
          </a:stretch>
        </p:blipFill>
        <p:spPr>
          <a:xfrm>
            <a:off x="3530595" y="4269076"/>
            <a:ext cx="1775532" cy="2066873"/>
          </a:xfrm>
          <a:prstGeom prst="rect">
            <a:avLst/>
          </a:prstGeom>
        </p:spPr>
      </p:pic>
      <p:pic>
        <p:nvPicPr>
          <p:cNvPr id="8" name="Picture 7">
            <a:extLst>
              <a:ext uri="{FF2B5EF4-FFF2-40B4-BE49-F238E27FC236}">
                <a16:creationId xmlns:a16="http://schemas.microsoft.com/office/drawing/2014/main" id="{AAB5BF33-0287-4854-8E7A-39BA201898FD}"/>
              </a:ext>
            </a:extLst>
          </p:cNvPr>
          <p:cNvPicPr>
            <a:picLocks noChangeAspect="1"/>
          </p:cNvPicPr>
          <p:nvPr/>
        </p:nvPicPr>
        <p:blipFill>
          <a:blip r:embed="rId5"/>
          <a:stretch>
            <a:fillRect/>
          </a:stretch>
        </p:blipFill>
        <p:spPr>
          <a:xfrm>
            <a:off x="5998109" y="4354149"/>
            <a:ext cx="1775532" cy="2276690"/>
          </a:xfrm>
          <a:prstGeom prst="rect">
            <a:avLst/>
          </a:prstGeom>
        </p:spPr>
      </p:pic>
    </p:spTree>
    <p:extLst>
      <p:ext uri="{BB962C8B-B14F-4D97-AF65-F5344CB8AC3E}">
        <p14:creationId xmlns:p14="http://schemas.microsoft.com/office/powerpoint/2010/main" val="161457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Структура и содржина на обука за мали и средни претпријатија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EBC79B97-6EBC-70DA-134E-BB2D2877565D}"/>
              </a:ext>
            </a:extLst>
          </p:cNvPr>
          <p:cNvGraphicFramePr>
            <a:graphicFrameLocks noGrp="1"/>
          </p:cNvGraphicFramePr>
          <p:nvPr/>
        </p:nvGraphicFramePr>
        <p:xfrm>
          <a:off x="273269" y="719666"/>
          <a:ext cx="11655972" cy="32004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537540769"/>
                    </a:ext>
                  </a:extLst>
                </a:gridCol>
              </a:tblGrid>
              <a:tr h="370840">
                <a:tc>
                  <a:txBody>
                    <a:bodyPr/>
                    <a:lstStyle/>
                    <a:p>
                      <a:pPr algn="ctr"/>
                      <a:r>
                        <a:rPr lang="mk" sz="2200" dirty="0"/>
                        <a:t>Модул 3. Спречување на загадувањето</a:t>
                      </a:r>
                      <a:endParaRPr lang="sr-Cyrl-RS" sz="2200" dirty="0"/>
                    </a:p>
                  </a:txBody>
                  <a:tcPr anchor="ctr"/>
                </a:tc>
                <a:extLst>
                  <a:ext uri="{0D108BD9-81ED-4DB2-BD59-A6C34878D82A}">
                    <a16:rowId xmlns:a16="http://schemas.microsoft.com/office/drawing/2014/main" val="2675815032"/>
                  </a:ext>
                </a:extLst>
              </a:tr>
              <a:tr h="370840">
                <a:tc>
                  <a:txBody>
                    <a:bodyPr/>
                    <a:lstStyle/>
                    <a:p>
                      <a:pPr marL="342900" indent="-342900" algn="just">
                        <a:buFont typeface="Arial" panose="020B0604020202020204" pitchFamily="34" charset="0"/>
                        <a:buChar char="•"/>
                      </a:pPr>
                      <a:r>
                        <a:rPr lang="mk" sz="2200" dirty="0"/>
                        <a:t>Употреба на опрема со ниски емисии на загадувачи</a:t>
                      </a:r>
                    </a:p>
                    <a:p>
                      <a:pPr marL="342900" indent="-342900" algn="just">
                        <a:buFont typeface="Arial" panose="020B0604020202020204" pitchFamily="34" charset="0"/>
                        <a:buChar char="•"/>
                      </a:pPr>
                      <a:r>
                        <a:rPr lang="mk" sz="2200" dirty="0"/>
                        <a:t>Употреба на биоразградливи материјали во производството</a:t>
                      </a:r>
                    </a:p>
                    <a:p>
                      <a:pPr marL="342900" indent="-342900" algn="just">
                        <a:buFont typeface="Arial" panose="020B0604020202020204" pitchFamily="34" charset="0"/>
                        <a:buChar char="•"/>
                      </a:pPr>
                      <a:r>
                        <a:rPr lang="mk" sz="2200" dirty="0"/>
                        <a:t>Употреба на еколошки хемикалии во производството или замена на токсични и опасни суровини со помалку токсични алтернативи</a:t>
                      </a:r>
                    </a:p>
                    <a:p>
                      <a:pPr marL="342900" indent="-342900" algn="just">
                        <a:buFont typeface="Arial" panose="020B0604020202020204" pitchFamily="34" charset="0"/>
                        <a:buChar char="•"/>
                      </a:pPr>
                      <a:r>
                        <a:rPr lang="mk" sz="2200" dirty="0"/>
                        <a:t>Употреба на безбедна процесна технологија која е лесна за поправка, одржување и употреба</a:t>
                      </a:r>
                    </a:p>
                    <a:p>
                      <a:pPr marL="342900" indent="-342900" algn="just">
                        <a:buFont typeface="Arial" panose="020B0604020202020204" pitchFamily="34" charset="0"/>
                        <a:buChar char="•"/>
                      </a:pPr>
                      <a:r>
                        <a:rPr lang="mk" sz="2200" dirty="0"/>
                        <a:t>Филтрација на воздух за време на согорување на отпад или дестилација/филтрација на вода и повторна употреба на течности</a:t>
                      </a:r>
                      <a:endParaRPr lang="sr-Cyrl-RS" sz="2200" dirty="0"/>
                    </a:p>
                  </a:txBody>
                  <a:tcPr anchor="ctr">
                    <a:solidFill>
                      <a:schemeClr val="bg1">
                        <a:lumMod val="95000"/>
                      </a:schemeClr>
                    </a:solidFill>
                  </a:tcPr>
                </a:tc>
                <a:extLst>
                  <a:ext uri="{0D108BD9-81ED-4DB2-BD59-A6C34878D82A}">
                    <a16:rowId xmlns:a16="http://schemas.microsoft.com/office/drawing/2014/main" val="2431152284"/>
                  </a:ext>
                </a:extLst>
              </a:tr>
            </a:tbl>
          </a:graphicData>
        </a:graphic>
      </p:graphicFrame>
      <p:pic>
        <p:nvPicPr>
          <p:cNvPr id="6" name="Picture 5">
            <a:extLst>
              <a:ext uri="{FF2B5EF4-FFF2-40B4-BE49-F238E27FC236}">
                <a16:creationId xmlns:a16="http://schemas.microsoft.com/office/drawing/2014/main" id="{D9CA230C-6040-4ABB-93FB-95E3989F4B37}"/>
              </a:ext>
            </a:extLst>
          </p:cNvPr>
          <p:cNvPicPr>
            <a:picLocks noChangeAspect="1"/>
          </p:cNvPicPr>
          <p:nvPr/>
        </p:nvPicPr>
        <p:blipFill>
          <a:blip r:embed="rId2"/>
          <a:stretch>
            <a:fillRect/>
          </a:stretch>
        </p:blipFill>
        <p:spPr>
          <a:xfrm>
            <a:off x="3365668" y="4618783"/>
            <a:ext cx="1801136" cy="1852015"/>
          </a:xfrm>
          <a:prstGeom prst="rect">
            <a:avLst/>
          </a:prstGeom>
        </p:spPr>
      </p:pic>
      <p:pic>
        <p:nvPicPr>
          <p:cNvPr id="7" name="Picture 6">
            <a:extLst>
              <a:ext uri="{FF2B5EF4-FFF2-40B4-BE49-F238E27FC236}">
                <a16:creationId xmlns:a16="http://schemas.microsoft.com/office/drawing/2014/main" id="{0CD8973A-A667-4888-9AD5-0F146B08A702}"/>
              </a:ext>
            </a:extLst>
          </p:cNvPr>
          <p:cNvPicPr>
            <a:picLocks noChangeAspect="1"/>
          </p:cNvPicPr>
          <p:nvPr/>
        </p:nvPicPr>
        <p:blipFill>
          <a:blip r:embed="rId3"/>
          <a:stretch>
            <a:fillRect/>
          </a:stretch>
        </p:blipFill>
        <p:spPr>
          <a:xfrm>
            <a:off x="5256018" y="4923668"/>
            <a:ext cx="3398714" cy="1547130"/>
          </a:xfrm>
          <a:prstGeom prst="rect">
            <a:avLst/>
          </a:prstGeom>
        </p:spPr>
      </p:pic>
      <p:pic>
        <p:nvPicPr>
          <p:cNvPr id="8" name="Picture 7">
            <a:extLst>
              <a:ext uri="{FF2B5EF4-FFF2-40B4-BE49-F238E27FC236}">
                <a16:creationId xmlns:a16="http://schemas.microsoft.com/office/drawing/2014/main" id="{3F52D228-25BA-4E9F-8316-F73798AE3A35}"/>
              </a:ext>
            </a:extLst>
          </p:cNvPr>
          <p:cNvPicPr>
            <a:picLocks noChangeAspect="1"/>
          </p:cNvPicPr>
          <p:nvPr/>
        </p:nvPicPr>
        <p:blipFill>
          <a:blip r:embed="rId4"/>
          <a:stretch>
            <a:fillRect/>
          </a:stretch>
        </p:blipFill>
        <p:spPr>
          <a:xfrm>
            <a:off x="8886521" y="5307263"/>
            <a:ext cx="3236326" cy="1057540"/>
          </a:xfrm>
          <a:prstGeom prst="rect">
            <a:avLst/>
          </a:prstGeom>
        </p:spPr>
      </p:pic>
      <p:pic>
        <p:nvPicPr>
          <p:cNvPr id="9" name="Picture 8">
            <a:extLst>
              <a:ext uri="{FF2B5EF4-FFF2-40B4-BE49-F238E27FC236}">
                <a16:creationId xmlns:a16="http://schemas.microsoft.com/office/drawing/2014/main" id="{F8288F90-E79D-4521-A2DA-7AD5DA784E09}"/>
              </a:ext>
            </a:extLst>
          </p:cNvPr>
          <p:cNvPicPr>
            <a:picLocks noChangeAspect="1"/>
          </p:cNvPicPr>
          <p:nvPr/>
        </p:nvPicPr>
        <p:blipFill>
          <a:blip r:embed="rId5"/>
          <a:stretch>
            <a:fillRect/>
          </a:stretch>
        </p:blipFill>
        <p:spPr>
          <a:xfrm>
            <a:off x="11025472" y="4252356"/>
            <a:ext cx="1097375" cy="1444877"/>
          </a:xfrm>
          <a:prstGeom prst="rect">
            <a:avLst/>
          </a:prstGeom>
        </p:spPr>
      </p:pic>
      <p:pic>
        <p:nvPicPr>
          <p:cNvPr id="10" name="Picture 9">
            <a:extLst>
              <a:ext uri="{FF2B5EF4-FFF2-40B4-BE49-F238E27FC236}">
                <a16:creationId xmlns:a16="http://schemas.microsoft.com/office/drawing/2014/main" id="{9C3DB3E3-8F62-4863-B85E-962B6E78C548}"/>
              </a:ext>
            </a:extLst>
          </p:cNvPr>
          <p:cNvPicPr>
            <a:picLocks noChangeAspect="1"/>
          </p:cNvPicPr>
          <p:nvPr/>
        </p:nvPicPr>
        <p:blipFill>
          <a:blip r:embed="rId6"/>
          <a:stretch>
            <a:fillRect/>
          </a:stretch>
        </p:blipFill>
        <p:spPr>
          <a:xfrm>
            <a:off x="378882" y="4751840"/>
            <a:ext cx="2663298" cy="1650171"/>
          </a:xfrm>
          <a:prstGeom prst="rect">
            <a:avLst/>
          </a:prstGeom>
        </p:spPr>
      </p:pic>
    </p:spTree>
    <p:extLst>
      <p:ext uri="{BB962C8B-B14F-4D97-AF65-F5344CB8AC3E}">
        <p14:creationId xmlns:p14="http://schemas.microsoft.com/office/powerpoint/2010/main" val="1806285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Структура и содржина на обука за мали и средни претпријатија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EBC79B97-6EBC-70DA-134E-BB2D2877565D}"/>
              </a:ext>
            </a:extLst>
          </p:cNvPr>
          <p:cNvGraphicFramePr>
            <a:graphicFrameLocks noGrp="1"/>
          </p:cNvGraphicFramePr>
          <p:nvPr/>
        </p:nvGraphicFramePr>
        <p:xfrm>
          <a:off x="273269" y="719666"/>
          <a:ext cx="11655972" cy="286512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537540769"/>
                    </a:ext>
                  </a:extLst>
                </a:gridCol>
              </a:tblGrid>
              <a:tr h="370840">
                <a:tc>
                  <a:txBody>
                    <a:bodyPr/>
                    <a:lstStyle/>
                    <a:p>
                      <a:pPr algn="ctr"/>
                      <a:r>
                        <a:rPr lang="mk" sz="2200" dirty="0"/>
                        <a:t>Модул 4. Зелена дистрибуција (пакување и одржлив транспорт)</a:t>
                      </a:r>
                      <a:endParaRPr lang="sr-Cyrl-RS" sz="2200" dirty="0"/>
                    </a:p>
                  </a:txBody>
                  <a:tcPr anchor="ctr"/>
                </a:tc>
                <a:extLst>
                  <a:ext uri="{0D108BD9-81ED-4DB2-BD59-A6C34878D82A}">
                    <a16:rowId xmlns:a16="http://schemas.microsoft.com/office/drawing/2014/main" val="2675815032"/>
                  </a:ext>
                </a:extLst>
              </a:tr>
              <a:tr h="370840">
                <a:tc>
                  <a:txBody>
                    <a:bodyPr/>
                    <a:lstStyle/>
                    <a:p>
                      <a:pPr marL="342900" indent="-342900" algn="just">
                        <a:buFont typeface="Arial" panose="020B0604020202020204" pitchFamily="34" charset="0"/>
                        <a:buChar char="•"/>
                      </a:pPr>
                      <a:r>
                        <a:rPr lang="mk" sz="2200" dirty="0"/>
                        <a:t>Пакувањето на производот користи обновливи, материјали за еднократна употреба или трајни, рециклирачки материјали</a:t>
                      </a:r>
                    </a:p>
                    <a:p>
                      <a:pPr marL="342900" indent="-342900" algn="just">
                        <a:buFont typeface="Arial" panose="020B0604020202020204" pitchFamily="34" charset="0"/>
                        <a:buChar char="•"/>
                      </a:pPr>
                      <a:r>
                        <a:rPr lang="mk" sz="2200" dirty="0"/>
                        <a:t>Локален/прекуграничен транспорт (до 150 км)</a:t>
                      </a:r>
                    </a:p>
                    <a:p>
                      <a:pPr marL="342900" indent="-342900" algn="just">
                        <a:buFont typeface="Arial" panose="020B0604020202020204" pitchFamily="34" charset="0"/>
                        <a:buChar char="•"/>
                      </a:pPr>
                      <a:r>
                        <a:rPr lang="mk" sz="2200" dirty="0"/>
                        <a:t>Избегнување на транспорт на единечни или мали количини на материјали или производи</a:t>
                      </a:r>
                    </a:p>
                    <a:p>
                      <a:pPr marL="342900" indent="-342900" algn="just">
                        <a:buFont typeface="Arial" panose="020B0604020202020204" pitchFamily="34" charset="0"/>
                        <a:buChar char="•"/>
                      </a:pPr>
                      <a:r>
                        <a:rPr lang="mk" sz="2200" dirty="0"/>
                        <a:t>За дистрибуција на производи се користат најоптималните рути</a:t>
                      </a:r>
                    </a:p>
                    <a:p>
                      <a:pPr marL="342900" indent="-342900" algn="just">
                        <a:buFont typeface="Arial" panose="020B0604020202020204" pitchFamily="34" charset="0"/>
                        <a:buChar char="•"/>
                      </a:pPr>
                      <a:r>
                        <a:rPr lang="mk" sz="2200" dirty="0"/>
                        <a:t>Употреба на возила што најмалку загадуваат или имаат мотори со повисоки категории на стандарди за емисија на издувни гасови „Euro“ или „Stage“ или „Tier“</a:t>
                      </a:r>
                      <a:endParaRPr lang="sr-Cyrl-RS" sz="2200" dirty="0"/>
                    </a:p>
                  </a:txBody>
                  <a:tcPr anchor="ctr">
                    <a:solidFill>
                      <a:schemeClr val="bg1">
                        <a:lumMod val="95000"/>
                      </a:schemeClr>
                    </a:solidFill>
                  </a:tcPr>
                </a:tc>
                <a:extLst>
                  <a:ext uri="{0D108BD9-81ED-4DB2-BD59-A6C34878D82A}">
                    <a16:rowId xmlns:a16="http://schemas.microsoft.com/office/drawing/2014/main" val="2431152284"/>
                  </a:ext>
                </a:extLst>
              </a:tr>
            </a:tbl>
          </a:graphicData>
        </a:graphic>
      </p:graphicFrame>
      <p:pic>
        <p:nvPicPr>
          <p:cNvPr id="5" name="Picture 4">
            <a:extLst>
              <a:ext uri="{FF2B5EF4-FFF2-40B4-BE49-F238E27FC236}">
                <a16:creationId xmlns:a16="http://schemas.microsoft.com/office/drawing/2014/main" id="{EC74685F-8E95-4D92-AE54-A932B83EBDBC}"/>
              </a:ext>
            </a:extLst>
          </p:cNvPr>
          <p:cNvPicPr>
            <a:picLocks noChangeAspect="1"/>
          </p:cNvPicPr>
          <p:nvPr/>
        </p:nvPicPr>
        <p:blipFill>
          <a:blip r:embed="rId2"/>
          <a:stretch>
            <a:fillRect/>
          </a:stretch>
        </p:blipFill>
        <p:spPr>
          <a:xfrm>
            <a:off x="273269" y="4063129"/>
            <a:ext cx="2416665" cy="2416665"/>
          </a:xfrm>
          <a:prstGeom prst="rect">
            <a:avLst/>
          </a:prstGeom>
        </p:spPr>
      </p:pic>
      <p:pic>
        <p:nvPicPr>
          <p:cNvPr id="6" name="Picture 5">
            <a:extLst>
              <a:ext uri="{FF2B5EF4-FFF2-40B4-BE49-F238E27FC236}">
                <a16:creationId xmlns:a16="http://schemas.microsoft.com/office/drawing/2014/main" id="{81396C87-C11F-4658-B066-5FCA111B083C}"/>
              </a:ext>
            </a:extLst>
          </p:cNvPr>
          <p:cNvPicPr>
            <a:picLocks noChangeAspect="1"/>
          </p:cNvPicPr>
          <p:nvPr/>
        </p:nvPicPr>
        <p:blipFill>
          <a:blip r:embed="rId3"/>
          <a:stretch>
            <a:fillRect/>
          </a:stretch>
        </p:blipFill>
        <p:spPr>
          <a:xfrm>
            <a:off x="3160449" y="3764942"/>
            <a:ext cx="5079831" cy="3013037"/>
          </a:xfrm>
          <a:prstGeom prst="rect">
            <a:avLst/>
          </a:prstGeom>
        </p:spPr>
      </p:pic>
      <p:pic>
        <p:nvPicPr>
          <p:cNvPr id="10" name="Picture 9">
            <a:extLst>
              <a:ext uri="{FF2B5EF4-FFF2-40B4-BE49-F238E27FC236}">
                <a16:creationId xmlns:a16="http://schemas.microsoft.com/office/drawing/2014/main" id="{1BE6ED79-171E-40A4-9805-A2F75184E172}"/>
              </a:ext>
            </a:extLst>
          </p:cNvPr>
          <p:cNvPicPr>
            <a:picLocks noChangeAspect="1"/>
          </p:cNvPicPr>
          <p:nvPr/>
        </p:nvPicPr>
        <p:blipFill>
          <a:blip r:embed="rId4"/>
          <a:stretch>
            <a:fillRect/>
          </a:stretch>
        </p:blipFill>
        <p:spPr>
          <a:xfrm>
            <a:off x="8873001" y="3784089"/>
            <a:ext cx="2833688" cy="2914651"/>
          </a:xfrm>
          <a:prstGeom prst="rect">
            <a:avLst/>
          </a:prstGeom>
        </p:spPr>
      </p:pic>
    </p:spTree>
    <p:extLst>
      <p:ext uri="{BB962C8B-B14F-4D97-AF65-F5344CB8AC3E}">
        <p14:creationId xmlns:p14="http://schemas.microsoft.com/office/powerpoint/2010/main" val="2117141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Структура и содржина на обука за мали и средни претпријатија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5" name="Table 4">
            <a:extLst>
              <a:ext uri="{FF2B5EF4-FFF2-40B4-BE49-F238E27FC236}">
                <a16:creationId xmlns:a16="http://schemas.microsoft.com/office/drawing/2014/main" id="{7DD55BBF-D606-59A9-2A90-B7EAF62079D1}"/>
              </a:ext>
            </a:extLst>
          </p:cNvPr>
          <p:cNvGraphicFramePr>
            <a:graphicFrameLocks noGrp="1"/>
          </p:cNvGraphicFramePr>
          <p:nvPr/>
        </p:nvGraphicFramePr>
        <p:xfrm>
          <a:off x="396546" y="1348923"/>
          <a:ext cx="11537355" cy="2865120"/>
        </p:xfrm>
        <a:graphic>
          <a:graphicData uri="http://schemas.openxmlformats.org/drawingml/2006/table">
            <a:tbl>
              <a:tblPr firstRow="1" bandRow="1">
                <a:tableStyleId>{93296810-A885-4BE3-A3E7-6D5BEEA58F35}</a:tableStyleId>
              </a:tblPr>
              <a:tblGrid>
                <a:gridCol w="11537355">
                  <a:extLst>
                    <a:ext uri="{9D8B030D-6E8A-4147-A177-3AD203B41FA5}">
                      <a16:colId xmlns:a16="http://schemas.microsoft.com/office/drawing/2014/main" val="3911374721"/>
                    </a:ext>
                  </a:extLst>
                </a:gridCol>
              </a:tblGrid>
              <a:tr h="370840">
                <a:tc>
                  <a:txBody>
                    <a:bodyPr/>
                    <a:lstStyle/>
                    <a:p>
                      <a:pPr algn="ctr"/>
                      <a:r>
                        <a:rPr lang="mk" sz="2200" dirty="0"/>
                        <a:t>Модул 5. Зелени набавки и зелени финансиски инструменти</a:t>
                      </a:r>
                      <a:endParaRPr lang="sr-Cyrl-RS" sz="2200" dirty="0"/>
                    </a:p>
                  </a:txBody>
                  <a:tcPr anchor="ctr"/>
                </a:tc>
                <a:extLst>
                  <a:ext uri="{0D108BD9-81ED-4DB2-BD59-A6C34878D82A}">
                    <a16:rowId xmlns:a16="http://schemas.microsoft.com/office/drawing/2014/main" val="925202961"/>
                  </a:ext>
                </a:extLst>
              </a:tr>
              <a:tr h="370840">
                <a:tc>
                  <a:txBody>
                    <a:bodyPr/>
                    <a:lstStyle/>
                    <a:p>
                      <a:pPr marL="342900" indent="-342900" algn="just">
                        <a:buFont typeface="Arial" panose="020B0604020202020204" pitchFamily="34" charset="0"/>
                        <a:buChar char="•"/>
                      </a:pPr>
                      <a:r>
                        <a:rPr lang="mk" sz="2200" dirty="0"/>
                        <a:t>Набавка на еколошки материјали/суровини (рециклирани, половни, органски, природни, биоразградливи итн.)</a:t>
                      </a:r>
                    </a:p>
                    <a:p>
                      <a:pPr marL="342900" indent="-342900" algn="just">
                        <a:buFont typeface="Arial" panose="020B0604020202020204" pitchFamily="34" charset="0"/>
                        <a:buChar char="•"/>
                      </a:pPr>
                      <a:r>
                        <a:rPr lang="mk" sz="2200" dirty="0"/>
                        <a:t>Набавка на локално достапни материјали/материјали или производи</a:t>
                      </a:r>
                    </a:p>
                    <a:p>
                      <a:pPr marL="342900" indent="-342900" algn="just">
                        <a:buFont typeface="Arial" panose="020B0604020202020204" pitchFamily="34" charset="0"/>
                        <a:buChar char="•"/>
                      </a:pPr>
                      <a:r>
                        <a:rPr lang="mk" sz="2200" dirty="0"/>
                        <a:t>Набавка на материјали/суровини во контејнери и палети за повеќекратна употреба</a:t>
                      </a:r>
                    </a:p>
                    <a:p>
                      <a:pPr marL="342900" indent="-342900" algn="just">
                        <a:buFont typeface="Arial" panose="020B0604020202020204" pitchFamily="34" charset="0"/>
                        <a:buChar char="•"/>
                      </a:pPr>
                      <a:r>
                        <a:rPr lang="mk" sz="2200" dirty="0"/>
                        <a:t>Купување амбалажа со рециклирана содржина кога е достапна и по разумна цена</a:t>
                      </a:r>
                    </a:p>
                    <a:p>
                      <a:pPr marL="342900" indent="-342900" algn="just">
                        <a:buFont typeface="Arial" panose="020B0604020202020204" pitchFamily="34" charset="0"/>
                        <a:buChar char="•"/>
                      </a:pPr>
                      <a:r>
                        <a:rPr lang="mk" sz="2200" dirty="0"/>
                        <a:t>Користење на зелени финансиски инструменти (субвенции, заеми итн.) за подобрување на конкурентноста</a:t>
                      </a:r>
                      <a:endParaRPr lang="sr-Cyrl-RS" sz="2200" dirty="0"/>
                    </a:p>
                  </a:txBody>
                  <a:tcPr anchor="ctr">
                    <a:solidFill>
                      <a:schemeClr val="bg1">
                        <a:lumMod val="95000"/>
                      </a:schemeClr>
                    </a:solidFill>
                  </a:tcPr>
                </a:tc>
                <a:extLst>
                  <a:ext uri="{0D108BD9-81ED-4DB2-BD59-A6C34878D82A}">
                    <a16:rowId xmlns:a16="http://schemas.microsoft.com/office/drawing/2014/main" val="3623265323"/>
                  </a:ext>
                </a:extLst>
              </a:tr>
            </a:tbl>
          </a:graphicData>
        </a:graphic>
      </p:graphicFrame>
      <p:grpSp>
        <p:nvGrpSpPr>
          <p:cNvPr id="8" name="Group 7">
            <a:extLst>
              <a:ext uri="{FF2B5EF4-FFF2-40B4-BE49-F238E27FC236}">
                <a16:creationId xmlns:a16="http://schemas.microsoft.com/office/drawing/2014/main" id="{CB007922-B0CD-7A35-58B6-310CAF72C9B5}"/>
              </a:ext>
            </a:extLst>
          </p:cNvPr>
          <p:cNvGrpSpPr/>
          <p:nvPr/>
        </p:nvGrpSpPr>
        <p:grpSpPr>
          <a:xfrm>
            <a:off x="1780370" y="4663257"/>
            <a:ext cx="8769705" cy="1691640"/>
            <a:chOff x="2293535" y="3653171"/>
            <a:chExt cx="8769705" cy="1691640"/>
          </a:xfrm>
        </p:grpSpPr>
        <p:grpSp>
          <p:nvGrpSpPr>
            <p:cNvPr id="9" name="Group 8">
              <a:extLst>
                <a:ext uri="{FF2B5EF4-FFF2-40B4-BE49-F238E27FC236}">
                  <a16:creationId xmlns:a16="http://schemas.microsoft.com/office/drawing/2014/main" id="{4ECEF869-DF08-6A11-6A5F-3DE33BAB5DA6}"/>
                </a:ext>
              </a:extLst>
            </p:cNvPr>
            <p:cNvGrpSpPr/>
            <p:nvPr/>
          </p:nvGrpSpPr>
          <p:grpSpPr>
            <a:xfrm>
              <a:off x="6189278" y="4113071"/>
              <a:ext cx="1371599" cy="1014285"/>
              <a:chOff x="533399" y="1979295"/>
              <a:chExt cx="1371599" cy="1014285"/>
            </a:xfrm>
            <a:effectLst/>
          </p:grpSpPr>
          <p:grpSp>
            <p:nvGrpSpPr>
              <p:cNvPr id="26" name="Group 25">
                <a:extLst>
                  <a:ext uri="{FF2B5EF4-FFF2-40B4-BE49-F238E27FC236}">
                    <a16:creationId xmlns:a16="http://schemas.microsoft.com/office/drawing/2014/main" id="{B8EC9A0F-53C0-59F9-77D8-66015B3A4C2E}"/>
                  </a:ext>
                </a:extLst>
              </p:cNvPr>
              <p:cNvGrpSpPr/>
              <p:nvPr/>
            </p:nvGrpSpPr>
            <p:grpSpPr>
              <a:xfrm>
                <a:off x="533399" y="1979295"/>
                <a:ext cx="1371599" cy="889941"/>
                <a:chOff x="533399" y="1979295"/>
                <a:chExt cx="1371599" cy="889941"/>
              </a:xfrm>
            </p:grpSpPr>
            <p:sp>
              <p:nvSpPr>
                <p:cNvPr id="28" name="Rounded Rectangle 128">
                  <a:extLst>
                    <a:ext uri="{FF2B5EF4-FFF2-40B4-BE49-F238E27FC236}">
                      <a16:creationId xmlns:a16="http://schemas.microsoft.com/office/drawing/2014/main" id="{84DD70DE-1517-2024-F99B-4BD3F6F094FA}"/>
                    </a:ext>
                  </a:extLst>
                </p:cNvPr>
                <p:cNvSpPr>
                  <a:spLocks noChangeAspect="1"/>
                </p:cNvSpPr>
                <p:nvPr/>
              </p:nvSpPr>
              <p:spPr>
                <a:xfrm>
                  <a:off x="533399" y="1979295"/>
                  <a:ext cx="1371599" cy="773505"/>
                </a:xfrm>
                <a:custGeom>
                  <a:avLst/>
                  <a:gdLst/>
                  <a:ahLst/>
                  <a:cxnLst/>
                  <a:rect l="l" t="t" r="r" b="b"/>
                  <a:pathLst>
                    <a:path w="905261" h="510516">
                      <a:moveTo>
                        <a:pt x="430151" y="0"/>
                      </a:moveTo>
                      <a:cubicBezTo>
                        <a:pt x="567135" y="0"/>
                        <a:pt x="678182" y="111047"/>
                        <a:pt x="678182" y="248031"/>
                      </a:cubicBezTo>
                      <a:lnTo>
                        <a:pt x="675730" y="272352"/>
                      </a:lnTo>
                      <a:lnTo>
                        <a:pt x="731835" y="272352"/>
                      </a:lnTo>
                      <a:cubicBezTo>
                        <a:pt x="782164" y="272352"/>
                        <a:pt x="822964" y="313152"/>
                        <a:pt x="822964" y="363481"/>
                      </a:cubicBezTo>
                      <a:lnTo>
                        <a:pt x="822964" y="419387"/>
                      </a:lnTo>
                      <a:cubicBezTo>
                        <a:pt x="822964" y="434283"/>
                        <a:pt x="819390" y="448344"/>
                        <a:pt x="812139" y="460293"/>
                      </a:cubicBezTo>
                      <a:lnTo>
                        <a:pt x="887035" y="460293"/>
                      </a:lnTo>
                      <a:cubicBezTo>
                        <a:pt x="897101" y="460293"/>
                        <a:pt x="905261" y="468453"/>
                        <a:pt x="905261" y="478519"/>
                      </a:cubicBezTo>
                      <a:lnTo>
                        <a:pt x="905261" y="489700"/>
                      </a:lnTo>
                      <a:cubicBezTo>
                        <a:pt x="905261" y="499766"/>
                        <a:pt x="897101" y="507926"/>
                        <a:pt x="887035" y="507926"/>
                      </a:cubicBezTo>
                      <a:lnTo>
                        <a:pt x="758893" y="507926"/>
                      </a:lnTo>
                      <a:lnTo>
                        <a:pt x="754230" y="505995"/>
                      </a:lnTo>
                      <a:cubicBezTo>
                        <a:pt x="747361" y="509516"/>
                        <a:pt x="739714" y="510516"/>
                        <a:pt x="731835" y="510516"/>
                      </a:cubicBezTo>
                      <a:lnTo>
                        <a:pt x="91129" y="510516"/>
                      </a:lnTo>
                      <a:cubicBezTo>
                        <a:pt x="40800" y="510516"/>
                        <a:pt x="0" y="469716"/>
                        <a:pt x="0" y="419387"/>
                      </a:cubicBezTo>
                      <a:lnTo>
                        <a:pt x="0" y="363481"/>
                      </a:lnTo>
                      <a:cubicBezTo>
                        <a:pt x="0" y="313152"/>
                        <a:pt x="40800" y="272352"/>
                        <a:pt x="91129" y="272352"/>
                      </a:cubicBezTo>
                      <a:lnTo>
                        <a:pt x="184572" y="272352"/>
                      </a:lnTo>
                      <a:cubicBezTo>
                        <a:pt x="182522" y="264434"/>
                        <a:pt x="182120" y="256279"/>
                        <a:pt x="182120" y="248031"/>
                      </a:cubicBezTo>
                      <a:cubicBezTo>
                        <a:pt x="182120" y="111047"/>
                        <a:pt x="293167" y="0"/>
                        <a:pt x="430151" y="0"/>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29" name="Oval 28">
                  <a:extLst>
                    <a:ext uri="{FF2B5EF4-FFF2-40B4-BE49-F238E27FC236}">
                      <a16:creationId xmlns:a16="http://schemas.microsoft.com/office/drawing/2014/main" id="{CC692533-4DCC-407F-BE49-B375F0CF5ADC}"/>
                    </a:ext>
                  </a:extLst>
                </p:cNvPr>
                <p:cNvSpPr>
                  <a:spLocks noChangeAspect="1"/>
                </p:cNvSpPr>
                <p:nvPr/>
              </p:nvSpPr>
              <p:spPr>
                <a:xfrm>
                  <a:off x="1372487" y="2606362"/>
                  <a:ext cx="262874" cy="262874"/>
                </a:xfrm>
                <a:prstGeom prst="ellipse">
                  <a:avLst/>
                </a:prstGeom>
                <a:solidFill>
                  <a:srgbClr val="549E39">
                    <a:lumMod val="75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30" name="Oval 29">
                  <a:extLst>
                    <a:ext uri="{FF2B5EF4-FFF2-40B4-BE49-F238E27FC236}">
                      <a16:creationId xmlns:a16="http://schemas.microsoft.com/office/drawing/2014/main" id="{30768D5D-252C-A6E3-FD87-411CBCF4491F}"/>
                    </a:ext>
                  </a:extLst>
                </p:cNvPr>
                <p:cNvSpPr>
                  <a:spLocks noChangeAspect="1"/>
                </p:cNvSpPr>
                <p:nvPr/>
              </p:nvSpPr>
              <p:spPr>
                <a:xfrm>
                  <a:off x="1451350" y="2685225"/>
                  <a:ext cx="105149" cy="105149"/>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31" name="Oval 30">
                  <a:extLst>
                    <a:ext uri="{FF2B5EF4-FFF2-40B4-BE49-F238E27FC236}">
                      <a16:creationId xmlns:a16="http://schemas.microsoft.com/office/drawing/2014/main" id="{53A51A43-9B8B-CDCC-D20B-D452F7B8E4B3}"/>
                    </a:ext>
                  </a:extLst>
                </p:cNvPr>
                <p:cNvSpPr>
                  <a:spLocks noChangeAspect="1"/>
                </p:cNvSpPr>
                <p:nvPr/>
              </p:nvSpPr>
              <p:spPr>
                <a:xfrm>
                  <a:off x="764296" y="2606345"/>
                  <a:ext cx="262874" cy="262874"/>
                </a:xfrm>
                <a:prstGeom prst="ellipse">
                  <a:avLst/>
                </a:prstGeom>
                <a:solidFill>
                  <a:srgbClr val="549E39">
                    <a:lumMod val="75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32" name="Oval 31">
                  <a:extLst>
                    <a:ext uri="{FF2B5EF4-FFF2-40B4-BE49-F238E27FC236}">
                      <a16:creationId xmlns:a16="http://schemas.microsoft.com/office/drawing/2014/main" id="{9F1B2B84-07E1-055E-7A7C-DA4C0F1E886E}"/>
                    </a:ext>
                  </a:extLst>
                </p:cNvPr>
                <p:cNvSpPr>
                  <a:spLocks noChangeAspect="1"/>
                </p:cNvSpPr>
                <p:nvPr/>
              </p:nvSpPr>
              <p:spPr>
                <a:xfrm>
                  <a:off x="843159" y="2685208"/>
                  <a:ext cx="105149" cy="105149"/>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33" name="Rectangle 6">
                  <a:extLst>
                    <a:ext uri="{FF2B5EF4-FFF2-40B4-BE49-F238E27FC236}">
                      <a16:creationId xmlns:a16="http://schemas.microsoft.com/office/drawing/2014/main" id="{CB18796C-267A-BBE8-DACD-229ED756373B}"/>
                    </a:ext>
                  </a:extLst>
                </p:cNvPr>
                <p:cNvSpPr/>
                <p:nvPr/>
              </p:nvSpPr>
              <p:spPr>
                <a:xfrm rot="4850925">
                  <a:off x="1001091" y="2043304"/>
                  <a:ext cx="360886" cy="534623"/>
                </a:xfrm>
                <a:custGeom>
                  <a:avLst/>
                  <a:gdLst>
                    <a:gd name="connsiteX0" fmla="*/ 0 w 533400"/>
                    <a:gd name="connsiteY0" fmla="*/ 0 h 643377"/>
                    <a:gd name="connsiteX1" fmla="*/ 533400 w 533400"/>
                    <a:gd name="connsiteY1" fmla="*/ 0 h 643377"/>
                    <a:gd name="connsiteX2" fmla="*/ 533400 w 533400"/>
                    <a:gd name="connsiteY2" fmla="*/ 643377 h 643377"/>
                    <a:gd name="connsiteX3" fmla="*/ 0 w 533400"/>
                    <a:gd name="connsiteY3" fmla="*/ 643377 h 643377"/>
                    <a:gd name="connsiteX4" fmla="*/ 0 w 533400"/>
                    <a:gd name="connsiteY4" fmla="*/ 0 h 643377"/>
                    <a:gd name="connsiteX0" fmla="*/ 26193 w 533400"/>
                    <a:gd name="connsiteY0" fmla="*/ 0 h 669571"/>
                    <a:gd name="connsiteX1" fmla="*/ 533400 w 533400"/>
                    <a:gd name="connsiteY1" fmla="*/ 26194 h 669571"/>
                    <a:gd name="connsiteX2" fmla="*/ 533400 w 533400"/>
                    <a:gd name="connsiteY2" fmla="*/ 669571 h 669571"/>
                    <a:gd name="connsiteX3" fmla="*/ 0 w 533400"/>
                    <a:gd name="connsiteY3" fmla="*/ 669571 h 669571"/>
                    <a:gd name="connsiteX4" fmla="*/ 26193 w 533400"/>
                    <a:gd name="connsiteY4" fmla="*/ 0 h 669571"/>
                    <a:gd name="connsiteX0" fmla="*/ 26193 w 533400"/>
                    <a:gd name="connsiteY0" fmla="*/ 0 h 669571"/>
                    <a:gd name="connsiteX1" fmla="*/ 152400 w 533400"/>
                    <a:gd name="connsiteY1" fmla="*/ 61913 h 669571"/>
                    <a:gd name="connsiteX2" fmla="*/ 533400 w 533400"/>
                    <a:gd name="connsiteY2" fmla="*/ 669571 h 669571"/>
                    <a:gd name="connsiteX3" fmla="*/ 0 w 533400"/>
                    <a:gd name="connsiteY3" fmla="*/ 669571 h 669571"/>
                    <a:gd name="connsiteX4" fmla="*/ 26193 w 533400"/>
                    <a:gd name="connsiteY4" fmla="*/ 0 h 669571"/>
                    <a:gd name="connsiteX0" fmla="*/ 26193 w 188119"/>
                    <a:gd name="connsiteY0" fmla="*/ 0 h 669571"/>
                    <a:gd name="connsiteX1" fmla="*/ 152400 w 188119"/>
                    <a:gd name="connsiteY1" fmla="*/ 61913 h 669571"/>
                    <a:gd name="connsiteX2" fmla="*/ 188119 w 188119"/>
                    <a:gd name="connsiteY2" fmla="*/ 371915 h 669571"/>
                    <a:gd name="connsiteX3" fmla="*/ 0 w 188119"/>
                    <a:gd name="connsiteY3" fmla="*/ 669571 h 669571"/>
                    <a:gd name="connsiteX4" fmla="*/ 26193 w 188119"/>
                    <a:gd name="connsiteY4" fmla="*/ 0 h 669571"/>
                    <a:gd name="connsiteX0" fmla="*/ 30955 w 192881"/>
                    <a:gd name="connsiteY0" fmla="*/ 0 h 371915"/>
                    <a:gd name="connsiteX1" fmla="*/ 157162 w 192881"/>
                    <a:gd name="connsiteY1" fmla="*/ 61913 h 371915"/>
                    <a:gd name="connsiteX2" fmla="*/ 192881 w 192881"/>
                    <a:gd name="connsiteY2" fmla="*/ 371915 h 371915"/>
                    <a:gd name="connsiteX3" fmla="*/ 0 w 192881"/>
                    <a:gd name="connsiteY3" fmla="*/ 183796 h 371915"/>
                    <a:gd name="connsiteX4" fmla="*/ 30955 w 192881"/>
                    <a:gd name="connsiteY4" fmla="*/ 0 h 371915"/>
                    <a:gd name="connsiteX0" fmla="*/ 30955 w 214654"/>
                    <a:gd name="connsiteY0" fmla="*/ 0 h 371915"/>
                    <a:gd name="connsiteX1" fmla="*/ 157162 w 214654"/>
                    <a:gd name="connsiteY1" fmla="*/ 61913 h 371915"/>
                    <a:gd name="connsiteX2" fmla="*/ 192881 w 214654"/>
                    <a:gd name="connsiteY2" fmla="*/ 371915 h 371915"/>
                    <a:gd name="connsiteX3" fmla="*/ 0 w 214654"/>
                    <a:gd name="connsiteY3" fmla="*/ 183796 h 371915"/>
                    <a:gd name="connsiteX4" fmla="*/ 30955 w 214654"/>
                    <a:gd name="connsiteY4" fmla="*/ 0 h 371915"/>
                    <a:gd name="connsiteX0" fmla="*/ 30955 w 258049"/>
                    <a:gd name="connsiteY0" fmla="*/ 0 h 371915"/>
                    <a:gd name="connsiteX1" fmla="*/ 157162 w 258049"/>
                    <a:gd name="connsiteY1" fmla="*/ 61913 h 371915"/>
                    <a:gd name="connsiteX2" fmla="*/ 192881 w 258049"/>
                    <a:gd name="connsiteY2" fmla="*/ 371915 h 371915"/>
                    <a:gd name="connsiteX3" fmla="*/ 0 w 258049"/>
                    <a:gd name="connsiteY3" fmla="*/ 183796 h 371915"/>
                    <a:gd name="connsiteX4" fmla="*/ 30955 w 258049"/>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55122"/>
                    <a:gd name="connsiteY0" fmla="*/ 0 h 371915"/>
                    <a:gd name="connsiteX1" fmla="*/ 157162 w 255122"/>
                    <a:gd name="connsiteY1" fmla="*/ 61913 h 371915"/>
                    <a:gd name="connsiteX2" fmla="*/ 192881 w 255122"/>
                    <a:gd name="connsiteY2" fmla="*/ 371915 h 371915"/>
                    <a:gd name="connsiteX3" fmla="*/ 0 w 255122"/>
                    <a:gd name="connsiteY3" fmla="*/ 183796 h 371915"/>
                    <a:gd name="connsiteX4" fmla="*/ 30955 w 255122"/>
                    <a:gd name="connsiteY4" fmla="*/ 0 h 371915"/>
                    <a:gd name="connsiteX0" fmla="*/ 30955 w 243758"/>
                    <a:gd name="connsiteY0" fmla="*/ 0 h 383822"/>
                    <a:gd name="connsiteX1" fmla="*/ 157162 w 243758"/>
                    <a:gd name="connsiteY1" fmla="*/ 61913 h 383822"/>
                    <a:gd name="connsiteX2" fmla="*/ 173831 w 243758"/>
                    <a:gd name="connsiteY2" fmla="*/ 383822 h 383822"/>
                    <a:gd name="connsiteX3" fmla="*/ 0 w 243758"/>
                    <a:gd name="connsiteY3" fmla="*/ 183796 h 383822"/>
                    <a:gd name="connsiteX4" fmla="*/ 30955 w 243758"/>
                    <a:gd name="connsiteY4" fmla="*/ 0 h 383822"/>
                    <a:gd name="connsiteX0" fmla="*/ 30955 w 257496"/>
                    <a:gd name="connsiteY0" fmla="*/ 0 h 383822"/>
                    <a:gd name="connsiteX1" fmla="*/ 157162 w 257496"/>
                    <a:gd name="connsiteY1" fmla="*/ 61913 h 383822"/>
                    <a:gd name="connsiteX2" fmla="*/ 173831 w 257496"/>
                    <a:gd name="connsiteY2" fmla="*/ 383822 h 383822"/>
                    <a:gd name="connsiteX3" fmla="*/ 0 w 257496"/>
                    <a:gd name="connsiteY3" fmla="*/ 183796 h 383822"/>
                    <a:gd name="connsiteX4" fmla="*/ 30955 w 257496"/>
                    <a:gd name="connsiteY4" fmla="*/ 0 h 383822"/>
                    <a:gd name="connsiteX0" fmla="*/ 30955 w 257496"/>
                    <a:gd name="connsiteY0" fmla="*/ 0 h 383822"/>
                    <a:gd name="connsiteX1" fmla="*/ 157162 w 257496"/>
                    <a:gd name="connsiteY1" fmla="*/ 61913 h 383822"/>
                    <a:gd name="connsiteX2" fmla="*/ 173831 w 257496"/>
                    <a:gd name="connsiteY2" fmla="*/ 383822 h 383822"/>
                    <a:gd name="connsiteX3" fmla="*/ 0 w 257496"/>
                    <a:gd name="connsiteY3" fmla="*/ 183796 h 383822"/>
                    <a:gd name="connsiteX4" fmla="*/ 30955 w 257496"/>
                    <a:gd name="connsiteY4" fmla="*/ 0 h 383822"/>
                    <a:gd name="connsiteX0" fmla="*/ 30955 w 257496"/>
                    <a:gd name="connsiteY0" fmla="*/ 0 h 383822"/>
                    <a:gd name="connsiteX1" fmla="*/ 157162 w 257496"/>
                    <a:gd name="connsiteY1" fmla="*/ 61913 h 383822"/>
                    <a:gd name="connsiteX2" fmla="*/ 173831 w 257496"/>
                    <a:gd name="connsiteY2" fmla="*/ 383822 h 383822"/>
                    <a:gd name="connsiteX3" fmla="*/ 0 w 257496"/>
                    <a:gd name="connsiteY3" fmla="*/ 183796 h 383822"/>
                    <a:gd name="connsiteX4" fmla="*/ 30955 w 257496"/>
                    <a:gd name="connsiteY4" fmla="*/ 0 h 383822"/>
                    <a:gd name="connsiteX0" fmla="*/ 40402 w 266943"/>
                    <a:gd name="connsiteY0" fmla="*/ 0 h 383822"/>
                    <a:gd name="connsiteX1" fmla="*/ 166609 w 266943"/>
                    <a:gd name="connsiteY1" fmla="*/ 61913 h 383822"/>
                    <a:gd name="connsiteX2" fmla="*/ 183278 w 266943"/>
                    <a:gd name="connsiteY2" fmla="*/ 383822 h 383822"/>
                    <a:gd name="connsiteX3" fmla="*/ 9447 w 266943"/>
                    <a:gd name="connsiteY3" fmla="*/ 183796 h 383822"/>
                    <a:gd name="connsiteX4" fmla="*/ 40402 w 266943"/>
                    <a:gd name="connsiteY4" fmla="*/ 0 h 383822"/>
                    <a:gd name="connsiteX0" fmla="*/ 33282 w 259823"/>
                    <a:gd name="connsiteY0" fmla="*/ 0 h 383822"/>
                    <a:gd name="connsiteX1" fmla="*/ 159489 w 259823"/>
                    <a:gd name="connsiteY1" fmla="*/ 61913 h 383822"/>
                    <a:gd name="connsiteX2" fmla="*/ 176158 w 259823"/>
                    <a:gd name="connsiteY2" fmla="*/ 383822 h 383822"/>
                    <a:gd name="connsiteX3" fmla="*/ 2327 w 259823"/>
                    <a:gd name="connsiteY3" fmla="*/ 183796 h 383822"/>
                    <a:gd name="connsiteX4" fmla="*/ 33282 w 259823"/>
                    <a:gd name="connsiteY4" fmla="*/ 0 h 383822"/>
                    <a:gd name="connsiteX0" fmla="*/ 33282 w 259823"/>
                    <a:gd name="connsiteY0" fmla="*/ 0 h 383822"/>
                    <a:gd name="connsiteX1" fmla="*/ 159489 w 259823"/>
                    <a:gd name="connsiteY1" fmla="*/ 61913 h 383822"/>
                    <a:gd name="connsiteX2" fmla="*/ 176158 w 259823"/>
                    <a:gd name="connsiteY2" fmla="*/ 383822 h 383822"/>
                    <a:gd name="connsiteX3" fmla="*/ 2327 w 259823"/>
                    <a:gd name="connsiteY3" fmla="*/ 183796 h 383822"/>
                    <a:gd name="connsiteX4" fmla="*/ 33282 w 259823"/>
                    <a:gd name="connsiteY4" fmla="*/ 0 h 383822"/>
                    <a:gd name="connsiteX0" fmla="*/ 33282 w 259823"/>
                    <a:gd name="connsiteY0" fmla="*/ 0 h 383822"/>
                    <a:gd name="connsiteX1" fmla="*/ 159489 w 259823"/>
                    <a:gd name="connsiteY1" fmla="*/ 61913 h 383822"/>
                    <a:gd name="connsiteX2" fmla="*/ 176158 w 259823"/>
                    <a:gd name="connsiteY2" fmla="*/ 383822 h 383822"/>
                    <a:gd name="connsiteX3" fmla="*/ 2327 w 259823"/>
                    <a:gd name="connsiteY3" fmla="*/ 183796 h 383822"/>
                    <a:gd name="connsiteX4" fmla="*/ 33282 w 259823"/>
                    <a:gd name="connsiteY4" fmla="*/ 0 h 383822"/>
                    <a:gd name="connsiteX0" fmla="*/ 33282 w 259823"/>
                    <a:gd name="connsiteY0" fmla="*/ 0 h 383822"/>
                    <a:gd name="connsiteX1" fmla="*/ 159489 w 259823"/>
                    <a:gd name="connsiteY1" fmla="*/ 61913 h 383822"/>
                    <a:gd name="connsiteX2" fmla="*/ 176158 w 259823"/>
                    <a:gd name="connsiteY2" fmla="*/ 383822 h 383822"/>
                    <a:gd name="connsiteX3" fmla="*/ 2327 w 259823"/>
                    <a:gd name="connsiteY3" fmla="*/ 183796 h 383822"/>
                    <a:gd name="connsiteX4" fmla="*/ 33282 w 259823"/>
                    <a:gd name="connsiteY4" fmla="*/ 0 h 383822"/>
                    <a:gd name="connsiteX0" fmla="*/ 34940 w 261481"/>
                    <a:gd name="connsiteY0" fmla="*/ 0 h 383822"/>
                    <a:gd name="connsiteX1" fmla="*/ 161147 w 261481"/>
                    <a:gd name="connsiteY1" fmla="*/ 61913 h 383822"/>
                    <a:gd name="connsiteX2" fmla="*/ 177816 w 261481"/>
                    <a:gd name="connsiteY2" fmla="*/ 383822 h 383822"/>
                    <a:gd name="connsiteX3" fmla="*/ 3985 w 261481"/>
                    <a:gd name="connsiteY3" fmla="*/ 183796 h 383822"/>
                    <a:gd name="connsiteX4" fmla="*/ 34940 w 261481"/>
                    <a:gd name="connsiteY4" fmla="*/ 0 h 383822"/>
                    <a:gd name="connsiteX0" fmla="*/ 41228 w 260626"/>
                    <a:gd name="connsiteY0" fmla="*/ 0 h 376678"/>
                    <a:gd name="connsiteX1" fmla="*/ 160292 w 260626"/>
                    <a:gd name="connsiteY1" fmla="*/ 54769 h 376678"/>
                    <a:gd name="connsiteX2" fmla="*/ 176961 w 260626"/>
                    <a:gd name="connsiteY2" fmla="*/ 376678 h 376678"/>
                    <a:gd name="connsiteX3" fmla="*/ 3130 w 260626"/>
                    <a:gd name="connsiteY3" fmla="*/ 176652 h 376678"/>
                    <a:gd name="connsiteX4" fmla="*/ 41228 w 260626"/>
                    <a:gd name="connsiteY4" fmla="*/ 0 h 376678"/>
                    <a:gd name="connsiteX0" fmla="*/ 42303 w 261701"/>
                    <a:gd name="connsiteY0" fmla="*/ 0 h 376678"/>
                    <a:gd name="connsiteX1" fmla="*/ 161367 w 261701"/>
                    <a:gd name="connsiteY1" fmla="*/ 54769 h 376678"/>
                    <a:gd name="connsiteX2" fmla="*/ 178036 w 261701"/>
                    <a:gd name="connsiteY2" fmla="*/ 376678 h 376678"/>
                    <a:gd name="connsiteX3" fmla="*/ 4205 w 261701"/>
                    <a:gd name="connsiteY3" fmla="*/ 176652 h 376678"/>
                    <a:gd name="connsiteX4" fmla="*/ 42303 w 261701"/>
                    <a:gd name="connsiteY4" fmla="*/ 0 h 376678"/>
                    <a:gd name="connsiteX0" fmla="*/ 42303 w 261701"/>
                    <a:gd name="connsiteY0" fmla="*/ 0 h 376678"/>
                    <a:gd name="connsiteX1" fmla="*/ 161367 w 261701"/>
                    <a:gd name="connsiteY1" fmla="*/ 54769 h 376678"/>
                    <a:gd name="connsiteX2" fmla="*/ 178036 w 261701"/>
                    <a:gd name="connsiteY2" fmla="*/ 376678 h 376678"/>
                    <a:gd name="connsiteX3" fmla="*/ 4205 w 261701"/>
                    <a:gd name="connsiteY3" fmla="*/ 176652 h 376678"/>
                    <a:gd name="connsiteX4" fmla="*/ 42303 w 261701"/>
                    <a:gd name="connsiteY4" fmla="*/ 0 h 376678"/>
                    <a:gd name="connsiteX0" fmla="*/ 42303 w 261701"/>
                    <a:gd name="connsiteY0" fmla="*/ 0 h 376678"/>
                    <a:gd name="connsiteX1" fmla="*/ 161367 w 261701"/>
                    <a:gd name="connsiteY1" fmla="*/ 54769 h 376678"/>
                    <a:gd name="connsiteX2" fmla="*/ 178036 w 261701"/>
                    <a:gd name="connsiteY2" fmla="*/ 376678 h 376678"/>
                    <a:gd name="connsiteX3" fmla="*/ 4205 w 261701"/>
                    <a:gd name="connsiteY3" fmla="*/ 176652 h 376678"/>
                    <a:gd name="connsiteX4" fmla="*/ 42303 w 261701"/>
                    <a:gd name="connsiteY4" fmla="*/ 0 h 376678"/>
                    <a:gd name="connsiteX0" fmla="*/ 42303 w 272828"/>
                    <a:gd name="connsiteY0" fmla="*/ 0 h 376678"/>
                    <a:gd name="connsiteX1" fmla="*/ 161367 w 272828"/>
                    <a:gd name="connsiteY1" fmla="*/ 54769 h 376678"/>
                    <a:gd name="connsiteX2" fmla="*/ 178036 w 272828"/>
                    <a:gd name="connsiteY2" fmla="*/ 376678 h 376678"/>
                    <a:gd name="connsiteX3" fmla="*/ 4205 w 272828"/>
                    <a:gd name="connsiteY3" fmla="*/ 176652 h 376678"/>
                    <a:gd name="connsiteX4" fmla="*/ 42303 w 272828"/>
                    <a:gd name="connsiteY4" fmla="*/ 0 h 376678"/>
                    <a:gd name="connsiteX0" fmla="*/ 42303 w 260793"/>
                    <a:gd name="connsiteY0" fmla="*/ 0 h 376678"/>
                    <a:gd name="connsiteX1" fmla="*/ 161367 w 260793"/>
                    <a:gd name="connsiteY1" fmla="*/ 54769 h 376678"/>
                    <a:gd name="connsiteX2" fmla="*/ 178036 w 260793"/>
                    <a:gd name="connsiteY2" fmla="*/ 376678 h 376678"/>
                    <a:gd name="connsiteX3" fmla="*/ 4205 w 260793"/>
                    <a:gd name="connsiteY3" fmla="*/ 176652 h 376678"/>
                    <a:gd name="connsiteX4" fmla="*/ 42303 w 260793"/>
                    <a:gd name="connsiteY4" fmla="*/ 0 h 376678"/>
                    <a:gd name="connsiteX0" fmla="*/ 38391 w 261644"/>
                    <a:gd name="connsiteY0" fmla="*/ 0 h 381441"/>
                    <a:gd name="connsiteX1" fmla="*/ 162218 w 261644"/>
                    <a:gd name="connsiteY1" fmla="*/ 59532 h 381441"/>
                    <a:gd name="connsiteX2" fmla="*/ 178887 w 261644"/>
                    <a:gd name="connsiteY2" fmla="*/ 381441 h 381441"/>
                    <a:gd name="connsiteX3" fmla="*/ 5056 w 261644"/>
                    <a:gd name="connsiteY3" fmla="*/ 181415 h 381441"/>
                    <a:gd name="connsiteX4" fmla="*/ 38391 w 261644"/>
                    <a:gd name="connsiteY4" fmla="*/ 0 h 381441"/>
                    <a:gd name="connsiteX0" fmla="*/ 34750 w 262765"/>
                    <a:gd name="connsiteY0" fmla="*/ 0 h 388585"/>
                    <a:gd name="connsiteX1" fmla="*/ 163339 w 262765"/>
                    <a:gd name="connsiteY1" fmla="*/ 66676 h 388585"/>
                    <a:gd name="connsiteX2" fmla="*/ 180008 w 262765"/>
                    <a:gd name="connsiteY2" fmla="*/ 388585 h 388585"/>
                    <a:gd name="connsiteX3" fmla="*/ 6177 w 262765"/>
                    <a:gd name="connsiteY3" fmla="*/ 188559 h 388585"/>
                    <a:gd name="connsiteX4" fmla="*/ 34750 w 262765"/>
                    <a:gd name="connsiteY4" fmla="*/ 0 h 388585"/>
                    <a:gd name="connsiteX0" fmla="*/ 32288 w 260303"/>
                    <a:gd name="connsiteY0" fmla="*/ 0 h 388585"/>
                    <a:gd name="connsiteX1" fmla="*/ 160877 w 260303"/>
                    <a:gd name="connsiteY1" fmla="*/ 66676 h 388585"/>
                    <a:gd name="connsiteX2" fmla="*/ 177546 w 260303"/>
                    <a:gd name="connsiteY2" fmla="*/ 388585 h 388585"/>
                    <a:gd name="connsiteX3" fmla="*/ 3715 w 260303"/>
                    <a:gd name="connsiteY3" fmla="*/ 188559 h 388585"/>
                    <a:gd name="connsiteX4" fmla="*/ 32288 w 260303"/>
                    <a:gd name="connsiteY4" fmla="*/ 0 h 388585"/>
                    <a:gd name="connsiteX0" fmla="*/ 36291 w 264306"/>
                    <a:gd name="connsiteY0" fmla="*/ 0 h 388585"/>
                    <a:gd name="connsiteX1" fmla="*/ 164880 w 264306"/>
                    <a:gd name="connsiteY1" fmla="*/ 66676 h 388585"/>
                    <a:gd name="connsiteX2" fmla="*/ 181549 w 264306"/>
                    <a:gd name="connsiteY2" fmla="*/ 388585 h 388585"/>
                    <a:gd name="connsiteX3" fmla="*/ 7718 w 264306"/>
                    <a:gd name="connsiteY3" fmla="*/ 188559 h 388585"/>
                    <a:gd name="connsiteX4" fmla="*/ 36291 w 264306"/>
                    <a:gd name="connsiteY4" fmla="*/ 0 h 388585"/>
                    <a:gd name="connsiteX0" fmla="*/ 34291 w 262306"/>
                    <a:gd name="connsiteY0" fmla="*/ 0 h 388585"/>
                    <a:gd name="connsiteX1" fmla="*/ 162880 w 262306"/>
                    <a:gd name="connsiteY1" fmla="*/ 66676 h 388585"/>
                    <a:gd name="connsiteX2" fmla="*/ 179549 w 262306"/>
                    <a:gd name="connsiteY2" fmla="*/ 388585 h 388585"/>
                    <a:gd name="connsiteX3" fmla="*/ 5718 w 262306"/>
                    <a:gd name="connsiteY3" fmla="*/ 188559 h 388585"/>
                    <a:gd name="connsiteX4" fmla="*/ 34291 w 262306"/>
                    <a:gd name="connsiteY4" fmla="*/ 0 h 38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06" h="388585">
                      <a:moveTo>
                        <a:pt x="34291" y="0"/>
                      </a:moveTo>
                      <a:cubicBezTo>
                        <a:pt x="52547" y="44450"/>
                        <a:pt x="113667" y="53182"/>
                        <a:pt x="162880" y="66676"/>
                      </a:cubicBezTo>
                      <a:cubicBezTo>
                        <a:pt x="298611" y="131910"/>
                        <a:pt x="286706" y="287633"/>
                        <a:pt x="179549" y="388585"/>
                      </a:cubicBezTo>
                      <a:cubicBezTo>
                        <a:pt x="174786" y="278254"/>
                        <a:pt x="22386" y="286984"/>
                        <a:pt x="5718" y="188559"/>
                      </a:cubicBezTo>
                      <a:cubicBezTo>
                        <a:pt x="-14921" y="86813"/>
                        <a:pt x="26354" y="58884"/>
                        <a:pt x="34291"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alatino Linotype" panose="02040502050505030304"/>
                    <a:ea typeface="+mn-ea"/>
                    <a:cs typeface="+mn-cs"/>
                  </a:endParaRPr>
                </a:p>
              </p:txBody>
            </p:sp>
            <p:sp>
              <p:nvSpPr>
                <p:cNvPr id="34" name="Rectangle 7">
                  <a:extLst>
                    <a:ext uri="{FF2B5EF4-FFF2-40B4-BE49-F238E27FC236}">
                      <a16:creationId xmlns:a16="http://schemas.microsoft.com/office/drawing/2014/main" id="{04433BD7-1E76-7D62-2143-671E7EE1AEEE}"/>
                    </a:ext>
                  </a:extLst>
                </p:cNvPr>
                <p:cNvSpPr/>
                <p:nvPr/>
              </p:nvSpPr>
              <p:spPr>
                <a:xfrm rot="4850925">
                  <a:off x="1022388" y="2177293"/>
                  <a:ext cx="129748" cy="329386"/>
                </a:xfrm>
                <a:custGeom>
                  <a:avLst/>
                  <a:gdLst>
                    <a:gd name="connsiteX0" fmla="*/ 0 w 45719"/>
                    <a:gd name="connsiteY0" fmla="*/ 0 h 184642"/>
                    <a:gd name="connsiteX1" fmla="*/ 45719 w 45719"/>
                    <a:gd name="connsiteY1" fmla="*/ 0 h 184642"/>
                    <a:gd name="connsiteX2" fmla="*/ 45719 w 45719"/>
                    <a:gd name="connsiteY2" fmla="*/ 184642 h 184642"/>
                    <a:gd name="connsiteX3" fmla="*/ 0 w 45719"/>
                    <a:gd name="connsiteY3" fmla="*/ 184642 h 184642"/>
                    <a:gd name="connsiteX4" fmla="*/ 0 w 45719"/>
                    <a:gd name="connsiteY4" fmla="*/ 0 h 184642"/>
                    <a:gd name="connsiteX0" fmla="*/ 0 w 102869"/>
                    <a:gd name="connsiteY0" fmla="*/ 0 h 189405"/>
                    <a:gd name="connsiteX1" fmla="*/ 102869 w 102869"/>
                    <a:gd name="connsiteY1" fmla="*/ 4763 h 189405"/>
                    <a:gd name="connsiteX2" fmla="*/ 102869 w 102869"/>
                    <a:gd name="connsiteY2" fmla="*/ 189405 h 189405"/>
                    <a:gd name="connsiteX3" fmla="*/ 57150 w 102869"/>
                    <a:gd name="connsiteY3" fmla="*/ 189405 h 189405"/>
                    <a:gd name="connsiteX4" fmla="*/ 0 w 102869"/>
                    <a:gd name="connsiteY4" fmla="*/ 0 h 189405"/>
                    <a:gd name="connsiteX0" fmla="*/ 0 w 102869"/>
                    <a:gd name="connsiteY0" fmla="*/ 7144 h 196549"/>
                    <a:gd name="connsiteX1" fmla="*/ 2857 w 102869"/>
                    <a:gd name="connsiteY1" fmla="*/ 0 h 196549"/>
                    <a:gd name="connsiteX2" fmla="*/ 102869 w 102869"/>
                    <a:gd name="connsiteY2" fmla="*/ 196549 h 196549"/>
                    <a:gd name="connsiteX3" fmla="*/ 57150 w 102869"/>
                    <a:gd name="connsiteY3" fmla="*/ 196549 h 196549"/>
                    <a:gd name="connsiteX4" fmla="*/ 0 w 102869"/>
                    <a:gd name="connsiteY4" fmla="*/ 7144 h 196549"/>
                    <a:gd name="connsiteX0" fmla="*/ 1905 w 100012"/>
                    <a:gd name="connsiteY0" fmla="*/ 4763 h 196549"/>
                    <a:gd name="connsiteX1" fmla="*/ 0 w 100012"/>
                    <a:gd name="connsiteY1" fmla="*/ 0 h 196549"/>
                    <a:gd name="connsiteX2" fmla="*/ 100012 w 100012"/>
                    <a:gd name="connsiteY2" fmla="*/ 196549 h 196549"/>
                    <a:gd name="connsiteX3" fmla="*/ 54293 w 100012"/>
                    <a:gd name="connsiteY3" fmla="*/ 196549 h 196549"/>
                    <a:gd name="connsiteX4" fmla="*/ 1905 w 100012"/>
                    <a:gd name="connsiteY4" fmla="*/ 4763 h 196549"/>
                    <a:gd name="connsiteX0" fmla="*/ 1905 w 100012"/>
                    <a:gd name="connsiteY0" fmla="*/ 4763 h 196549"/>
                    <a:gd name="connsiteX1" fmla="*/ 0 w 100012"/>
                    <a:gd name="connsiteY1" fmla="*/ 0 h 196549"/>
                    <a:gd name="connsiteX2" fmla="*/ 100012 w 100012"/>
                    <a:gd name="connsiteY2" fmla="*/ 196549 h 196549"/>
                    <a:gd name="connsiteX3" fmla="*/ 54293 w 100012"/>
                    <a:gd name="connsiteY3" fmla="*/ 196549 h 196549"/>
                    <a:gd name="connsiteX4" fmla="*/ 1905 w 100012"/>
                    <a:gd name="connsiteY4" fmla="*/ 4763 h 196549"/>
                    <a:gd name="connsiteX0" fmla="*/ 1905 w 100012"/>
                    <a:gd name="connsiteY0" fmla="*/ 4763 h 196549"/>
                    <a:gd name="connsiteX1" fmla="*/ 0 w 100012"/>
                    <a:gd name="connsiteY1" fmla="*/ 0 h 196549"/>
                    <a:gd name="connsiteX2" fmla="*/ 100012 w 100012"/>
                    <a:gd name="connsiteY2" fmla="*/ 196549 h 196549"/>
                    <a:gd name="connsiteX3" fmla="*/ 54293 w 100012"/>
                    <a:gd name="connsiteY3" fmla="*/ 196549 h 196549"/>
                    <a:gd name="connsiteX4" fmla="*/ 1905 w 100012"/>
                    <a:gd name="connsiteY4" fmla="*/ 4763 h 196549"/>
                    <a:gd name="connsiteX0" fmla="*/ 1905 w 100012"/>
                    <a:gd name="connsiteY0" fmla="*/ 4763 h 196549"/>
                    <a:gd name="connsiteX1" fmla="*/ 0 w 100012"/>
                    <a:gd name="connsiteY1" fmla="*/ 0 h 196549"/>
                    <a:gd name="connsiteX2" fmla="*/ 100012 w 100012"/>
                    <a:gd name="connsiteY2" fmla="*/ 196549 h 196549"/>
                    <a:gd name="connsiteX3" fmla="*/ 54293 w 100012"/>
                    <a:gd name="connsiteY3" fmla="*/ 196549 h 196549"/>
                    <a:gd name="connsiteX4" fmla="*/ 1905 w 100012"/>
                    <a:gd name="connsiteY4" fmla="*/ 4763 h 196549"/>
                    <a:gd name="connsiteX0" fmla="*/ 1905 w 100012"/>
                    <a:gd name="connsiteY0" fmla="*/ 4763 h 244174"/>
                    <a:gd name="connsiteX1" fmla="*/ 0 w 100012"/>
                    <a:gd name="connsiteY1" fmla="*/ 0 h 244174"/>
                    <a:gd name="connsiteX2" fmla="*/ 100012 w 100012"/>
                    <a:gd name="connsiteY2" fmla="*/ 196549 h 244174"/>
                    <a:gd name="connsiteX3" fmla="*/ 80487 w 100012"/>
                    <a:gd name="connsiteY3" fmla="*/ 244174 h 244174"/>
                    <a:gd name="connsiteX4" fmla="*/ 1905 w 100012"/>
                    <a:gd name="connsiteY4" fmla="*/ 4763 h 244174"/>
                    <a:gd name="connsiteX0" fmla="*/ 1905 w 100012"/>
                    <a:gd name="connsiteY0" fmla="*/ 4763 h 244174"/>
                    <a:gd name="connsiteX1" fmla="*/ 0 w 100012"/>
                    <a:gd name="connsiteY1" fmla="*/ 0 h 244174"/>
                    <a:gd name="connsiteX2" fmla="*/ 100012 w 100012"/>
                    <a:gd name="connsiteY2" fmla="*/ 244174 h 244174"/>
                    <a:gd name="connsiteX3" fmla="*/ 80487 w 100012"/>
                    <a:gd name="connsiteY3" fmla="*/ 244174 h 244174"/>
                    <a:gd name="connsiteX4" fmla="*/ 1905 w 100012"/>
                    <a:gd name="connsiteY4" fmla="*/ 4763 h 244174"/>
                    <a:gd name="connsiteX0" fmla="*/ 1905 w 100238"/>
                    <a:gd name="connsiteY0" fmla="*/ 4763 h 244174"/>
                    <a:gd name="connsiteX1" fmla="*/ 0 w 100238"/>
                    <a:gd name="connsiteY1" fmla="*/ 0 h 244174"/>
                    <a:gd name="connsiteX2" fmla="*/ 100012 w 100238"/>
                    <a:gd name="connsiteY2" fmla="*/ 244174 h 244174"/>
                    <a:gd name="connsiteX3" fmla="*/ 80487 w 100238"/>
                    <a:gd name="connsiteY3" fmla="*/ 244174 h 244174"/>
                    <a:gd name="connsiteX4" fmla="*/ 1905 w 100238"/>
                    <a:gd name="connsiteY4" fmla="*/ 4763 h 244174"/>
                    <a:gd name="connsiteX0" fmla="*/ 1905 w 100238"/>
                    <a:gd name="connsiteY0" fmla="*/ 4763 h 244174"/>
                    <a:gd name="connsiteX1" fmla="*/ 0 w 100238"/>
                    <a:gd name="connsiteY1" fmla="*/ 0 h 244174"/>
                    <a:gd name="connsiteX2" fmla="*/ 100012 w 100238"/>
                    <a:gd name="connsiteY2" fmla="*/ 244174 h 244174"/>
                    <a:gd name="connsiteX3" fmla="*/ 73343 w 100238"/>
                    <a:gd name="connsiteY3" fmla="*/ 244174 h 244174"/>
                    <a:gd name="connsiteX4" fmla="*/ 1905 w 100238"/>
                    <a:gd name="connsiteY4" fmla="*/ 4763 h 244174"/>
                    <a:gd name="connsiteX0" fmla="*/ 1905 w 100238"/>
                    <a:gd name="connsiteY0" fmla="*/ 4763 h 244174"/>
                    <a:gd name="connsiteX1" fmla="*/ 0 w 100238"/>
                    <a:gd name="connsiteY1" fmla="*/ 0 h 244174"/>
                    <a:gd name="connsiteX2" fmla="*/ 100012 w 100238"/>
                    <a:gd name="connsiteY2" fmla="*/ 244174 h 244174"/>
                    <a:gd name="connsiteX3" fmla="*/ 73343 w 100238"/>
                    <a:gd name="connsiteY3" fmla="*/ 244174 h 244174"/>
                    <a:gd name="connsiteX4" fmla="*/ 1905 w 100238"/>
                    <a:gd name="connsiteY4" fmla="*/ 4763 h 244174"/>
                    <a:gd name="connsiteX0" fmla="*/ 0 w 107858"/>
                    <a:gd name="connsiteY0" fmla="*/ 14288 h 244174"/>
                    <a:gd name="connsiteX1" fmla="*/ 7620 w 107858"/>
                    <a:gd name="connsiteY1" fmla="*/ 0 h 244174"/>
                    <a:gd name="connsiteX2" fmla="*/ 107632 w 107858"/>
                    <a:gd name="connsiteY2" fmla="*/ 244174 h 244174"/>
                    <a:gd name="connsiteX3" fmla="*/ 80963 w 107858"/>
                    <a:gd name="connsiteY3" fmla="*/ 244174 h 244174"/>
                    <a:gd name="connsiteX4" fmla="*/ 0 w 107858"/>
                    <a:gd name="connsiteY4" fmla="*/ 14288 h 244174"/>
                    <a:gd name="connsiteX0" fmla="*/ 0 w 107874"/>
                    <a:gd name="connsiteY0" fmla="*/ 19050 h 248936"/>
                    <a:gd name="connsiteX1" fmla="*/ 12382 w 107874"/>
                    <a:gd name="connsiteY1" fmla="*/ 0 h 248936"/>
                    <a:gd name="connsiteX2" fmla="*/ 107632 w 107874"/>
                    <a:gd name="connsiteY2" fmla="*/ 248936 h 248936"/>
                    <a:gd name="connsiteX3" fmla="*/ 80963 w 107874"/>
                    <a:gd name="connsiteY3" fmla="*/ 248936 h 248936"/>
                    <a:gd name="connsiteX4" fmla="*/ 0 w 107874"/>
                    <a:gd name="connsiteY4" fmla="*/ 19050 h 248936"/>
                    <a:gd name="connsiteX0" fmla="*/ 0 w 98349"/>
                    <a:gd name="connsiteY0" fmla="*/ 2381 h 248936"/>
                    <a:gd name="connsiteX1" fmla="*/ 2857 w 98349"/>
                    <a:gd name="connsiteY1" fmla="*/ 0 h 248936"/>
                    <a:gd name="connsiteX2" fmla="*/ 98107 w 98349"/>
                    <a:gd name="connsiteY2" fmla="*/ 248936 h 248936"/>
                    <a:gd name="connsiteX3" fmla="*/ 71438 w 98349"/>
                    <a:gd name="connsiteY3" fmla="*/ 248936 h 248936"/>
                    <a:gd name="connsiteX4" fmla="*/ 0 w 98349"/>
                    <a:gd name="connsiteY4" fmla="*/ 2381 h 248936"/>
                    <a:gd name="connsiteX0" fmla="*/ 0 w 88861"/>
                    <a:gd name="connsiteY0" fmla="*/ 2381 h 248936"/>
                    <a:gd name="connsiteX1" fmla="*/ 2857 w 88861"/>
                    <a:gd name="connsiteY1" fmla="*/ 0 h 248936"/>
                    <a:gd name="connsiteX2" fmla="*/ 88582 w 88861"/>
                    <a:gd name="connsiteY2" fmla="*/ 248936 h 248936"/>
                    <a:gd name="connsiteX3" fmla="*/ 71438 w 88861"/>
                    <a:gd name="connsiteY3" fmla="*/ 248936 h 248936"/>
                    <a:gd name="connsiteX4" fmla="*/ 0 w 88861"/>
                    <a:gd name="connsiteY4" fmla="*/ 2381 h 248936"/>
                    <a:gd name="connsiteX0" fmla="*/ 0 w 88861"/>
                    <a:gd name="connsiteY0" fmla="*/ 2381 h 248936"/>
                    <a:gd name="connsiteX1" fmla="*/ 2857 w 88861"/>
                    <a:gd name="connsiteY1" fmla="*/ 0 h 248936"/>
                    <a:gd name="connsiteX2" fmla="*/ 88582 w 88861"/>
                    <a:gd name="connsiteY2" fmla="*/ 248936 h 248936"/>
                    <a:gd name="connsiteX3" fmla="*/ 71438 w 88861"/>
                    <a:gd name="connsiteY3" fmla="*/ 248936 h 248936"/>
                    <a:gd name="connsiteX4" fmla="*/ 0 w 88861"/>
                    <a:gd name="connsiteY4" fmla="*/ 2381 h 248936"/>
                    <a:gd name="connsiteX0" fmla="*/ 0 w 98386"/>
                    <a:gd name="connsiteY0" fmla="*/ 9525 h 248936"/>
                    <a:gd name="connsiteX1" fmla="*/ 12382 w 98386"/>
                    <a:gd name="connsiteY1" fmla="*/ 0 h 248936"/>
                    <a:gd name="connsiteX2" fmla="*/ 98107 w 98386"/>
                    <a:gd name="connsiteY2" fmla="*/ 248936 h 248936"/>
                    <a:gd name="connsiteX3" fmla="*/ 80963 w 98386"/>
                    <a:gd name="connsiteY3" fmla="*/ 248936 h 248936"/>
                    <a:gd name="connsiteX4" fmla="*/ 0 w 98386"/>
                    <a:gd name="connsiteY4" fmla="*/ 9525 h 248936"/>
                    <a:gd name="connsiteX0" fmla="*/ 0 w 98341"/>
                    <a:gd name="connsiteY0" fmla="*/ 0 h 239411"/>
                    <a:gd name="connsiteX1" fmla="*/ 475 w 98341"/>
                    <a:gd name="connsiteY1" fmla="*/ 0 h 239411"/>
                    <a:gd name="connsiteX2" fmla="*/ 98107 w 98341"/>
                    <a:gd name="connsiteY2" fmla="*/ 239411 h 239411"/>
                    <a:gd name="connsiteX3" fmla="*/ 80963 w 98341"/>
                    <a:gd name="connsiteY3" fmla="*/ 239411 h 239411"/>
                    <a:gd name="connsiteX4" fmla="*/ 0 w 98341"/>
                    <a:gd name="connsiteY4" fmla="*/ 0 h 239411"/>
                    <a:gd name="connsiteX0" fmla="*/ 0 w 98375"/>
                    <a:gd name="connsiteY0" fmla="*/ 0 h 239411"/>
                    <a:gd name="connsiteX1" fmla="*/ 475 w 98375"/>
                    <a:gd name="connsiteY1" fmla="*/ 0 h 239411"/>
                    <a:gd name="connsiteX2" fmla="*/ 98107 w 98375"/>
                    <a:gd name="connsiteY2" fmla="*/ 239411 h 239411"/>
                    <a:gd name="connsiteX3" fmla="*/ 80963 w 98375"/>
                    <a:gd name="connsiteY3" fmla="*/ 239411 h 239411"/>
                    <a:gd name="connsiteX4" fmla="*/ 0 w 98375"/>
                    <a:gd name="connsiteY4" fmla="*/ 0 h 239411"/>
                    <a:gd name="connsiteX0" fmla="*/ 0 w 98375"/>
                    <a:gd name="connsiteY0" fmla="*/ 0 h 239411"/>
                    <a:gd name="connsiteX1" fmla="*/ 475 w 98375"/>
                    <a:gd name="connsiteY1" fmla="*/ 0 h 239411"/>
                    <a:gd name="connsiteX2" fmla="*/ 98107 w 98375"/>
                    <a:gd name="connsiteY2" fmla="*/ 239411 h 239411"/>
                    <a:gd name="connsiteX3" fmla="*/ 80963 w 98375"/>
                    <a:gd name="connsiteY3" fmla="*/ 239411 h 239411"/>
                    <a:gd name="connsiteX4" fmla="*/ 0 w 98375"/>
                    <a:gd name="connsiteY4" fmla="*/ 0 h 239411"/>
                    <a:gd name="connsiteX0" fmla="*/ 0 w 91265"/>
                    <a:gd name="connsiteY0" fmla="*/ 0 h 239411"/>
                    <a:gd name="connsiteX1" fmla="*/ 475 w 91265"/>
                    <a:gd name="connsiteY1" fmla="*/ 0 h 239411"/>
                    <a:gd name="connsiteX2" fmla="*/ 90963 w 91265"/>
                    <a:gd name="connsiteY2" fmla="*/ 239411 h 239411"/>
                    <a:gd name="connsiteX3" fmla="*/ 80963 w 91265"/>
                    <a:gd name="connsiteY3" fmla="*/ 239411 h 239411"/>
                    <a:gd name="connsiteX4" fmla="*/ 0 w 91265"/>
                    <a:gd name="connsiteY4" fmla="*/ 0 h 239411"/>
                    <a:gd name="connsiteX0" fmla="*/ 0 w 94306"/>
                    <a:gd name="connsiteY0" fmla="*/ 0 h 239411"/>
                    <a:gd name="connsiteX1" fmla="*/ 475 w 94306"/>
                    <a:gd name="connsiteY1" fmla="*/ 0 h 239411"/>
                    <a:gd name="connsiteX2" fmla="*/ 90963 w 94306"/>
                    <a:gd name="connsiteY2" fmla="*/ 239411 h 239411"/>
                    <a:gd name="connsiteX3" fmla="*/ 80963 w 94306"/>
                    <a:gd name="connsiteY3" fmla="*/ 239411 h 239411"/>
                    <a:gd name="connsiteX4" fmla="*/ 0 w 94306"/>
                    <a:gd name="connsiteY4" fmla="*/ 0 h 239411"/>
                    <a:gd name="connsiteX0" fmla="*/ 0 w 94306"/>
                    <a:gd name="connsiteY0" fmla="*/ 0 h 239411"/>
                    <a:gd name="connsiteX1" fmla="*/ 475 w 94306"/>
                    <a:gd name="connsiteY1" fmla="*/ 0 h 239411"/>
                    <a:gd name="connsiteX2" fmla="*/ 90963 w 94306"/>
                    <a:gd name="connsiteY2" fmla="*/ 239411 h 239411"/>
                    <a:gd name="connsiteX3" fmla="*/ 80963 w 94306"/>
                    <a:gd name="connsiteY3" fmla="*/ 239411 h 239411"/>
                    <a:gd name="connsiteX4" fmla="*/ 0 w 94306"/>
                    <a:gd name="connsiteY4" fmla="*/ 0 h 239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06" h="239411">
                      <a:moveTo>
                        <a:pt x="0" y="0"/>
                      </a:moveTo>
                      <a:lnTo>
                        <a:pt x="475" y="0"/>
                      </a:lnTo>
                      <a:cubicBezTo>
                        <a:pt x="43337" y="44085"/>
                        <a:pt x="110013" y="73884"/>
                        <a:pt x="90963" y="239411"/>
                      </a:cubicBezTo>
                      <a:lnTo>
                        <a:pt x="80963" y="239411"/>
                      </a:lnTo>
                      <a:cubicBezTo>
                        <a:pt x="96838" y="92139"/>
                        <a:pt x="50800" y="54404"/>
                        <a:pt x="0" y="0"/>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sp>
            <p:nvSpPr>
              <p:cNvPr id="27" name="Rounded Rectangle 9">
                <a:extLst>
                  <a:ext uri="{FF2B5EF4-FFF2-40B4-BE49-F238E27FC236}">
                    <a16:creationId xmlns:a16="http://schemas.microsoft.com/office/drawing/2014/main" id="{F3C547F5-1160-766A-EBE5-FDFE36CA063A}"/>
                  </a:ext>
                </a:extLst>
              </p:cNvPr>
              <p:cNvSpPr>
                <a:spLocks/>
              </p:cNvSpPr>
              <p:nvPr/>
            </p:nvSpPr>
            <p:spPr>
              <a:xfrm>
                <a:off x="533410" y="2930837"/>
                <a:ext cx="1321283" cy="62743"/>
              </a:xfrm>
              <a:prstGeom prst="roundRect">
                <a:avLst>
                  <a:gd name="adj" fmla="val 50000"/>
                </a:avLst>
              </a:prstGeom>
              <a:solidFill>
                <a:srgbClr val="549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grpSp>
          <p:nvGrpSpPr>
            <p:cNvPr id="10" name="Group 9">
              <a:extLst>
                <a:ext uri="{FF2B5EF4-FFF2-40B4-BE49-F238E27FC236}">
                  <a16:creationId xmlns:a16="http://schemas.microsoft.com/office/drawing/2014/main" id="{557E64ED-4F16-5E60-C61E-B37EBDCF2DA2}"/>
                </a:ext>
              </a:extLst>
            </p:cNvPr>
            <p:cNvGrpSpPr/>
            <p:nvPr/>
          </p:nvGrpSpPr>
          <p:grpSpPr>
            <a:xfrm>
              <a:off x="2293535" y="4039116"/>
              <a:ext cx="1321283" cy="1045737"/>
              <a:chOff x="2671744" y="1947843"/>
              <a:chExt cx="1321283" cy="1045737"/>
            </a:xfrm>
            <a:effectLst/>
          </p:grpSpPr>
          <p:grpSp>
            <p:nvGrpSpPr>
              <p:cNvPr id="21" name="Group 20">
                <a:extLst>
                  <a:ext uri="{FF2B5EF4-FFF2-40B4-BE49-F238E27FC236}">
                    <a16:creationId xmlns:a16="http://schemas.microsoft.com/office/drawing/2014/main" id="{B5AABCBF-ACD5-2419-BCAB-FCFC6507391E}"/>
                  </a:ext>
                </a:extLst>
              </p:cNvPr>
              <p:cNvGrpSpPr/>
              <p:nvPr/>
            </p:nvGrpSpPr>
            <p:grpSpPr>
              <a:xfrm>
                <a:off x="2862759" y="1947843"/>
                <a:ext cx="967309" cy="1005398"/>
                <a:chOff x="2850993" y="1863791"/>
                <a:chExt cx="967309" cy="1005398"/>
              </a:xfrm>
            </p:grpSpPr>
            <p:sp>
              <p:nvSpPr>
                <p:cNvPr id="23" name="Rectangle 6">
                  <a:extLst>
                    <a:ext uri="{FF2B5EF4-FFF2-40B4-BE49-F238E27FC236}">
                      <a16:creationId xmlns:a16="http://schemas.microsoft.com/office/drawing/2014/main" id="{D76FF3F6-5B27-3591-847D-5F55EC351EB5}"/>
                    </a:ext>
                  </a:extLst>
                </p:cNvPr>
                <p:cNvSpPr/>
                <p:nvPr/>
              </p:nvSpPr>
              <p:spPr>
                <a:xfrm rot="8729750">
                  <a:off x="3453433" y="2328505"/>
                  <a:ext cx="364869" cy="540684"/>
                </a:xfrm>
                <a:custGeom>
                  <a:avLst/>
                  <a:gdLst/>
                  <a:ahLst/>
                  <a:cxnLst/>
                  <a:rect l="l" t="t" r="r" b="b"/>
                  <a:pathLst>
                    <a:path w="364869" h="540684">
                      <a:moveTo>
                        <a:pt x="246368" y="525310"/>
                      </a:moveTo>
                      <a:cubicBezTo>
                        <a:pt x="228452" y="387840"/>
                        <a:pt x="30329" y="394476"/>
                        <a:pt x="7956" y="262364"/>
                      </a:cubicBezTo>
                      <a:cubicBezTo>
                        <a:pt x="-20762" y="120793"/>
                        <a:pt x="36669" y="81932"/>
                        <a:pt x="47713" y="0"/>
                      </a:cubicBezTo>
                      <a:cubicBezTo>
                        <a:pt x="73115" y="61849"/>
                        <a:pt x="158158" y="73999"/>
                        <a:pt x="226634" y="92774"/>
                      </a:cubicBezTo>
                      <a:cubicBezTo>
                        <a:pt x="410755" y="181265"/>
                        <a:pt x="399629" y="389427"/>
                        <a:pt x="260016" y="529202"/>
                      </a:cubicBezTo>
                      <a:cubicBezTo>
                        <a:pt x="284264" y="304929"/>
                        <a:pt x="192743" y="263684"/>
                        <a:pt x="133699" y="202955"/>
                      </a:cubicBezTo>
                      <a:lnTo>
                        <a:pt x="133038" y="202955"/>
                      </a:lnTo>
                      <a:cubicBezTo>
                        <a:pt x="202473" y="277315"/>
                        <a:pt x="265513" y="329295"/>
                        <a:pt x="246368" y="525310"/>
                      </a:cubicBezTo>
                      <a:close/>
                      <a:moveTo>
                        <a:pt x="253916" y="536076"/>
                      </a:moveTo>
                      <a:lnTo>
                        <a:pt x="260016" y="529202"/>
                      </a:lnTo>
                      <a:cubicBezTo>
                        <a:pt x="260123" y="531499"/>
                        <a:pt x="259870" y="533778"/>
                        <a:pt x="259606" y="536076"/>
                      </a:cubicBezTo>
                      <a:close/>
                      <a:moveTo>
                        <a:pt x="245692" y="536076"/>
                      </a:moveTo>
                      <a:lnTo>
                        <a:pt x="246368" y="525310"/>
                      </a:lnTo>
                      <a:lnTo>
                        <a:pt x="248791" y="536076"/>
                      </a:lnTo>
                      <a:close/>
                      <a:moveTo>
                        <a:pt x="249827" y="540684"/>
                      </a:moveTo>
                      <a:lnTo>
                        <a:pt x="248791" y="536076"/>
                      </a:lnTo>
                      <a:lnTo>
                        <a:pt x="253916" y="536076"/>
                      </a:lnTo>
                      <a:cubicBezTo>
                        <a:pt x="252801" y="537862"/>
                        <a:pt x="251321" y="539277"/>
                        <a:pt x="249827" y="540684"/>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24" name="Rectangle 6">
                  <a:extLst>
                    <a:ext uri="{FF2B5EF4-FFF2-40B4-BE49-F238E27FC236}">
                      <a16:creationId xmlns:a16="http://schemas.microsoft.com/office/drawing/2014/main" id="{018E53A5-E4B0-E0A7-E26E-178D2FF898F7}"/>
                    </a:ext>
                  </a:extLst>
                </p:cNvPr>
                <p:cNvSpPr/>
                <p:nvPr/>
              </p:nvSpPr>
              <p:spPr>
                <a:xfrm rot="15728811">
                  <a:off x="2938900" y="2284725"/>
                  <a:ext cx="364869" cy="540684"/>
                </a:xfrm>
                <a:custGeom>
                  <a:avLst/>
                  <a:gdLst/>
                  <a:ahLst/>
                  <a:cxnLst/>
                  <a:rect l="l" t="t" r="r" b="b"/>
                  <a:pathLst>
                    <a:path w="364869" h="540684">
                      <a:moveTo>
                        <a:pt x="246368" y="525310"/>
                      </a:moveTo>
                      <a:cubicBezTo>
                        <a:pt x="228452" y="387840"/>
                        <a:pt x="30329" y="394476"/>
                        <a:pt x="7956" y="262364"/>
                      </a:cubicBezTo>
                      <a:cubicBezTo>
                        <a:pt x="-20762" y="120793"/>
                        <a:pt x="36669" y="81932"/>
                        <a:pt x="47713" y="0"/>
                      </a:cubicBezTo>
                      <a:cubicBezTo>
                        <a:pt x="73115" y="61849"/>
                        <a:pt x="158158" y="73999"/>
                        <a:pt x="226634" y="92774"/>
                      </a:cubicBezTo>
                      <a:cubicBezTo>
                        <a:pt x="410755" y="181265"/>
                        <a:pt x="399629" y="389427"/>
                        <a:pt x="260016" y="529202"/>
                      </a:cubicBezTo>
                      <a:cubicBezTo>
                        <a:pt x="284264" y="304929"/>
                        <a:pt x="192743" y="263684"/>
                        <a:pt x="133699" y="202955"/>
                      </a:cubicBezTo>
                      <a:lnTo>
                        <a:pt x="133038" y="202955"/>
                      </a:lnTo>
                      <a:cubicBezTo>
                        <a:pt x="202473" y="277315"/>
                        <a:pt x="265513" y="329295"/>
                        <a:pt x="246368" y="525310"/>
                      </a:cubicBezTo>
                      <a:close/>
                      <a:moveTo>
                        <a:pt x="253916" y="536076"/>
                      </a:moveTo>
                      <a:lnTo>
                        <a:pt x="260016" y="529202"/>
                      </a:lnTo>
                      <a:cubicBezTo>
                        <a:pt x="260123" y="531499"/>
                        <a:pt x="259870" y="533778"/>
                        <a:pt x="259606" y="536076"/>
                      </a:cubicBezTo>
                      <a:close/>
                      <a:moveTo>
                        <a:pt x="245692" y="536076"/>
                      </a:moveTo>
                      <a:lnTo>
                        <a:pt x="246368" y="525310"/>
                      </a:lnTo>
                      <a:lnTo>
                        <a:pt x="248791" y="536076"/>
                      </a:lnTo>
                      <a:close/>
                      <a:moveTo>
                        <a:pt x="249827" y="540684"/>
                      </a:moveTo>
                      <a:lnTo>
                        <a:pt x="248791" y="536076"/>
                      </a:lnTo>
                      <a:lnTo>
                        <a:pt x="253916" y="536076"/>
                      </a:lnTo>
                      <a:cubicBezTo>
                        <a:pt x="252801" y="537862"/>
                        <a:pt x="251321" y="539277"/>
                        <a:pt x="249827" y="540684"/>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25" name="Rectangle 6">
                  <a:extLst>
                    <a:ext uri="{FF2B5EF4-FFF2-40B4-BE49-F238E27FC236}">
                      <a16:creationId xmlns:a16="http://schemas.microsoft.com/office/drawing/2014/main" id="{00F616FD-12B3-854C-5929-445E4E5EDED0}"/>
                    </a:ext>
                  </a:extLst>
                </p:cNvPr>
                <p:cNvSpPr/>
                <p:nvPr/>
              </p:nvSpPr>
              <p:spPr>
                <a:xfrm rot="21417783">
                  <a:off x="3135401" y="1863791"/>
                  <a:ext cx="364869" cy="540684"/>
                </a:xfrm>
                <a:custGeom>
                  <a:avLst/>
                  <a:gdLst/>
                  <a:ahLst/>
                  <a:cxnLst/>
                  <a:rect l="l" t="t" r="r" b="b"/>
                  <a:pathLst>
                    <a:path w="364869" h="540684">
                      <a:moveTo>
                        <a:pt x="246368" y="525310"/>
                      </a:moveTo>
                      <a:cubicBezTo>
                        <a:pt x="228452" y="387840"/>
                        <a:pt x="30329" y="394476"/>
                        <a:pt x="7956" y="262364"/>
                      </a:cubicBezTo>
                      <a:cubicBezTo>
                        <a:pt x="-20762" y="120793"/>
                        <a:pt x="36669" y="81932"/>
                        <a:pt x="47713" y="0"/>
                      </a:cubicBezTo>
                      <a:cubicBezTo>
                        <a:pt x="73115" y="61849"/>
                        <a:pt x="158158" y="73999"/>
                        <a:pt x="226634" y="92774"/>
                      </a:cubicBezTo>
                      <a:cubicBezTo>
                        <a:pt x="410755" y="181265"/>
                        <a:pt x="399629" y="389427"/>
                        <a:pt x="260016" y="529202"/>
                      </a:cubicBezTo>
                      <a:cubicBezTo>
                        <a:pt x="284264" y="304929"/>
                        <a:pt x="192743" y="263684"/>
                        <a:pt x="133699" y="202955"/>
                      </a:cubicBezTo>
                      <a:lnTo>
                        <a:pt x="133038" y="202955"/>
                      </a:lnTo>
                      <a:cubicBezTo>
                        <a:pt x="202473" y="277315"/>
                        <a:pt x="265513" y="329295"/>
                        <a:pt x="246368" y="525310"/>
                      </a:cubicBezTo>
                      <a:close/>
                      <a:moveTo>
                        <a:pt x="253916" y="536076"/>
                      </a:moveTo>
                      <a:lnTo>
                        <a:pt x="260016" y="529202"/>
                      </a:lnTo>
                      <a:cubicBezTo>
                        <a:pt x="260123" y="531499"/>
                        <a:pt x="259870" y="533778"/>
                        <a:pt x="259606" y="536076"/>
                      </a:cubicBezTo>
                      <a:close/>
                      <a:moveTo>
                        <a:pt x="245692" y="536076"/>
                      </a:moveTo>
                      <a:lnTo>
                        <a:pt x="246368" y="525310"/>
                      </a:lnTo>
                      <a:lnTo>
                        <a:pt x="248791" y="536076"/>
                      </a:lnTo>
                      <a:close/>
                      <a:moveTo>
                        <a:pt x="249827" y="540684"/>
                      </a:moveTo>
                      <a:lnTo>
                        <a:pt x="248791" y="536076"/>
                      </a:lnTo>
                      <a:lnTo>
                        <a:pt x="253916" y="536076"/>
                      </a:lnTo>
                      <a:cubicBezTo>
                        <a:pt x="252801" y="537862"/>
                        <a:pt x="251321" y="539277"/>
                        <a:pt x="249827" y="540684"/>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sp>
            <p:nvSpPr>
              <p:cNvPr id="22" name="Rounded Rectangle 72">
                <a:extLst>
                  <a:ext uri="{FF2B5EF4-FFF2-40B4-BE49-F238E27FC236}">
                    <a16:creationId xmlns:a16="http://schemas.microsoft.com/office/drawing/2014/main" id="{B1E7CA8F-E36E-0BB1-E82D-209C24AE0149}"/>
                  </a:ext>
                </a:extLst>
              </p:cNvPr>
              <p:cNvSpPr>
                <a:spLocks/>
              </p:cNvSpPr>
              <p:nvPr/>
            </p:nvSpPr>
            <p:spPr>
              <a:xfrm>
                <a:off x="2671744" y="2930837"/>
                <a:ext cx="1321283" cy="62743"/>
              </a:xfrm>
              <a:prstGeom prst="roundRect">
                <a:avLst>
                  <a:gd name="adj" fmla="val 50000"/>
                </a:avLst>
              </a:prstGeom>
              <a:solidFill>
                <a:srgbClr val="549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grpSp>
          <p:nvGrpSpPr>
            <p:cNvPr id="11" name="Group 10">
              <a:extLst>
                <a:ext uri="{FF2B5EF4-FFF2-40B4-BE49-F238E27FC236}">
                  <a16:creationId xmlns:a16="http://schemas.microsoft.com/office/drawing/2014/main" id="{178D0F93-516C-015D-152B-51A7E5EC70D5}"/>
                </a:ext>
              </a:extLst>
            </p:cNvPr>
            <p:cNvGrpSpPr/>
            <p:nvPr/>
          </p:nvGrpSpPr>
          <p:grpSpPr>
            <a:xfrm>
              <a:off x="9741957" y="3856394"/>
              <a:ext cx="1321283" cy="1337836"/>
              <a:chOff x="6623216" y="1655744"/>
              <a:chExt cx="1321283" cy="1337836"/>
            </a:xfrm>
            <a:effectLst/>
          </p:grpSpPr>
          <p:sp>
            <p:nvSpPr>
              <p:cNvPr id="19" name="Teardrop 17">
                <a:extLst>
                  <a:ext uri="{FF2B5EF4-FFF2-40B4-BE49-F238E27FC236}">
                    <a16:creationId xmlns:a16="http://schemas.microsoft.com/office/drawing/2014/main" id="{9A627D3D-E663-63B0-5834-CAC5080A7E7C}"/>
                  </a:ext>
                </a:extLst>
              </p:cNvPr>
              <p:cNvSpPr/>
              <p:nvPr/>
            </p:nvSpPr>
            <p:spPr>
              <a:xfrm rot="18725897">
                <a:off x="6687615" y="1906639"/>
                <a:ext cx="1215136" cy="713346"/>
              </a:xfrm>
              <a:custGeom>
                <a:avLst/>
                <a:gdLst/>
                <a:ahLst/>
                <a:cxnLst/>
                <a:rect l="l" t="t" r="r" b="b"/>
                <a:pathLst>
                  <a:path w="1215136" h="713346">
                    <a:moveTo>
                      <a:pt x="67685" y="460825"/>
                    </a:moveTo>
                    <a:lnTo>
                      <a:pt x="51564" y="454709"/>
                    </a:lnTo>
                    <a:cubicBezTo>
                      <a:pt x="39127" y="455083"/>
                      <a:pt x="29349" y="465468"/>
                      <a:pt x="29723" y="477905"/>
                    </a:cubicBezTo>
                    <a:cubicBezTo>
                      <a:pt x="20438" y="507218"/>
                      <a:pt x="15098" y="555051"/>
                      <a:pt x="33257" y="595400"/>
                    </a:cubicBezTo>
                    <a:cubicBezTo>
                      <a:pt x="33632" y="607837"/>
                      <a:pt x="44017" y="617616"/>
                      <a:pt x="56454" y="617242"/>
                    </a:cubicBezTo>
                    <a:cubicBezTo>
                      <a:pt x="68891" y="616868"/>
                      <a:pt x="78669" y="606483"/>
                      <a:pt x="78295" y="594046"/>
                    </a:cubicBezTo>
                    <a:cubicBezTo>
                      <a:pt x="54852" y="547078"/>
                      <a:pt x="65372" y="502476"/>
                      <a:pt x="74760" y="476550"/>
                    </a:cubicBezTo>
                    <a:cubicBezTo>
                      <a:pt x="74572" y="470331"/>
                      <a:pt x="71882" y="464777"/>
                      <a:pt x="67685" y="460825"/>
                    </a:cubicBezTo>
                    <a:close/>
                    <a:moveTo>
                      <a:pt x="445215" y="291354"/>
                    </a:moveTo>
                    <a:cubicBezTo>
                      <a:pt x="366106" y="387690"/>
                      <a:pt x="368362" y="456175"/>
                      <a:pt x="362235" y="532228"/>
                    </a:cubicBezTo>
                    <a:cubicBezTo>
                      <a:pt x="362235" y="632256"/>
                      <a:pt x="281146" y="713346"/>
                      <a:pt x="181118" y="713346"/>
                    </a:cubicBezTo>
                    <a:cubicBezTo>
                      <a:pt x="81090" y="713346"/>
                      <a:pt x="0" y="632256"/>
                      <a:pt x="0" y="532227"/>
                    </a:cubicBezTo>
                    <a:lnTo>
                      <a:pt x="2" y="532227"/>
                    </a:lnTo>
                    <a:cubicBezTo>
                      <a:pt x="2" y="432199"/>
                      <a:pt x="81091" y="351109"/>
                      <a:pt x="181119" y="351109"/>
                    </a:cubicBezTo>
                    <a:cubicBezTo>
                      <a:pt x="291594" y="361644"/>
                      <a:pt x="344934" y="342633"/>
                      <a:pt x="445215" y="291354"/>
                    </a:cubicBezTo>
                    <a:close/>
                    <a:moveTo>
                      <a:pt x="429984" y="125399"/>
                    </a:moveTo>
                    <a:lnTo>
                      <a:pt x="618599" y="334155"/>
                    </a:lnTo>
                    <a:cubicBezTo>
                      <a:pt x="623128" y="339168"/>
                      <a:pt x="622736" y="346904"/>
                      <a:pt x="617723" y="351433"/>
                    </a:cubicBezTo>
                    <a:lnTo>
                      <a:pt x="581416" y="384237"/>
                    </a:lnTo>
                    <a:cubicBezTo>
                      <a:pt x="576403" y="388766"/>
                      <a:pt x="568667" y="388374"/>
                      <a:pt x="564138" y="383361"/>
                    </a:cubicBezTo>
                    <a:lnTo>
                      <a:pt x="375523" y="174604"/>
                    </a:lnTo>
                    <a:cubicBezTo>
                      <a:pt x="370994" y="169591"/>
                      <a:pt x="371386" y="161856"/>
                      <a:pt x="376399" y="157326"/>
                    </a:cubicBezTo>
                    <a:lnTo>
                      <a:pt x="412706" y="124523"/>
                    </a:lnTo>
                    <a:cubicBezTo>
                      <a:pt x="417719" y="119994"/>
                      <a:pt x="425454" y="120386"/>
                      <a:pt x="429984" y="125399"/>
                    </a:cubicBezTo>
                    <a:close/>
                    <a:moveTo>
                      <a:pt x="602614" y="25492"/>
                    </a:moveTo>
                    <a:lnTo>
                      <a:pt x="1043981" y="513992"/>
                    </a:lnTo>
                    <a:cubicBezTo>
                      <a:pt x="1072618" y="545686"/>
                      <a:pt x="1070138" y="594594"/>
                      <a:pt x="1038444" y="623231"/>
                    </a:cubicBezTo>
                    <a:lnTo>
                      <a:pt x="1019024" y="640777"/>
                    </a:lnTo>
                    <a:cubicBezTo>
                      <a:pt x="987330" y="669414"/>
                      <a:pt x="938421" y="666935"/>
                      <a:pt x="909785" y="635240"/>
                    </a:cubicBezTo>
                    <a:lnTo>
                      <a:pt x="468418" y="146740"/>
                    </a:lnTo>
                    <a:cubicBezTo>
                      <a:pt x="405084" y="76642"/>
                      <a:pt x="414331" y="91372"/>
                      <a:pt x="473955" y="37501"/>
                    </a:cubicBezTo>
                    <a:lnTo>
                      <a:pt x="493375" y="19955"/>
                    </a:lnTo>
                    <a:cubicBezTo>
                      <a:pt x="525070" y="-8682"/>
                      <a:pt x="573978" y="-6202"/>
                      <a:pt x="602614" y="25492"/>
                    </a:cubicBezTo>
                    <a:close/>
                    <a:moveTo>
                      <a:pt x="990705" y="114731"/>
                    </a:moveTo>
                    <a:cubicBezTo>
                      <a:pt x="1020622" y="147842"/>
                      <a:pt x="1022893" y="196247"/>
                      <a:pt x="997449" y="230603"/>
                    </a:cubicBezTo>
                    <a:cubicBezTo>
                      <a:pt x="1019283" y="223717"/>
                      <a:pt x="1043960" y="229876"/>
                      <a:pt x="1060335" y="248000"/>
                    </a:cubicBezTo>
                    <a:cubicBezTo>
                      <a:pt x="1080290" y="270086"/>
                      <a:pt x="1081322" y="302641"/>
                      <a:pt x="1063442" y="325041"/>
                    </a:cubicBezTo>
                    <a:cubicBezTo>
                      <a:pt x="1101544" y="294434"/>
                      <a:pt x="1157275" y="299088"/>
                      <a:pt x="1190624" y="335999"/>
                    </a:cubicBezTo>
                    <a:cubicBezTo>
                      <a:pt x="1225800" y="374931"/>
                      <a:pt x="1222755" y="435008"/>
                      <a:pt x="1183823" y="470184"/>
                    </a:cubicBezTo>
                    <a:cubicBezTo>
                      <a:pt x="1144890" y="505360"/>
                      <a:pt x="1084814" y="502315"/>
                      <a:pt x="1049637" y="463382"/>
                    </a:cubicBezTo>
                    <a:cubicBezTo>
                      <a:pt x="1017332" y="427627"/>
                      <a:pt x="1017264" y="374040"/>
                      <a:pt x="1048911" y="339376"/>
                    </a:cubicBezTo>
                    <a:cubicBezTo>
                      <a:pt x="1024407" y="357612"/>
                      <a:pt x="989712" y="354061"/>
                      <a:pt x="968694" y="330799"/>
                    </a:cubicBezTo>
                    <a:cubicBezTo>
                      <a:pt x="951737" y="312031"/>
                      <a:pt x="948445" y="285703"/>
                      <a:pt x="958337" y="264087"/>
                    </a:cubicBezTo>
                    <a:cubicBezTo>
                      <a:pt x="922321" y="281509"/>
                      <a:pt x="877982" y="273396"/>
                      <a:pt x="849719" y="242114"/>
                    </a:cubicBezTo>
                    <a:cubicBezTo>
                      <a:pt x="814543" y="203182"/>
                      <a:pt x="817588" y="143105"/>
                      <a:pt x="856520" y="107929"/>
                    </a:cubicBezTo>
                    <a:cubicBezTo>
                      <a:pt x="895453" y="72753"/>
                      <a:pt x="955529" y="75798"/>
                      <a:pt x="990705" y="114731"/>
                    </a:cubicBezTo>
                    <a:close/>
                  </a:path>
                </a:pathLst>
              </a:custGeom>
              <a:solidFill>
                <a:srgbClr val="549E3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sp>
            <p:nvSpPr>
              <p:cNvPr id="20" name="Rounded Rectangle 74">
                <a:extLst>
                  <a:ext uri="{FF2B5EF4-FFF2-40B4-BE49-F238E27FC236}">
                    <a16:creationId xmlns:a16="http://schemas.microsoft.com/office/drawing/2014/main" id="{E238E4F7-599F-D668-1287-D44F55EE0452}"/>
                  </a:ext>
                </a:extLst>
              </p:cNvPr>
              <p:cNvSpPr>
                <a:spLocks/>
              </p:cNvSpPr>
              <p:nvPr/>
            </p:nvSpPr>
            <p:spPr>
              <a:xfrm>
                <a:off x="6623216" y="2930837"/>
                <a:ext cx="1321283" cy="62743"/>
              </a:xfrm>
              <a:prstGeom prst="roundRect">
                <a:avLst>
                  <a:gd name="adj" fmla="val 50000"/>
                </a:avLst>
              </a:prstGeom>
              <a:solidFill>
                <a:srgbClr val="549E3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panose="02040502050505030304"/>
                  <a:ea typeface="+mn-ea"/>
                  <a:cs typeface="+mn-cs"/>
                </a:endParaRPr>
              </a:p>
            </p:txBody>
          </p:sp>
        </p:grpSp>
        <p:pic>
          <p:nvPicPr>
            <p:cNvPr id="12" name="Picture 11" descr="Icon&#10;&#10;Description automatically generated">
              <a:extLst>
                <a:ext uri="{FF2B5EF4-FFF2-40B4-BE49-F238E27FC236}">
                  <a16:creationId xmlns:a16="http://schemas.microsoft.com/office/drawing/2014/main" id="{AD58D7F0-2872-0F38-CF1A-C5A8A6BE7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7927" y="3653171"/>
              <a:ext cx="1691640" cy="1691640"/>
            </a:xfrm>
            <a:prstGeom prst="rect">
              <a:avLst/>
            </a:prstGeom>
          </p:spPr>
        </p:pic>
        <p:grpSp>
          <p:nvGrpSpPr>
            <p:cNvPr id="13" name="Group 12">
              <a:extLst>
                <a:ext uri="{FF2B5EF4-FFF2-40B4-BE49-F238E27FC236}">
                  <a16:creationId xmlns:a16="http://schemas.microsoft.com/office/drawing/2014/main" id="{2C853159-F91F-9929-3A74-D560B7AACC69}"/>
                </a:ext>
              </a:extLst>
            </p:cNvPr>
            <p:cNvGrpSpPr>
              <a:grpSpLocks noChangeAspect="1"/>
            </p:cNvGrpSpPr>
            <p:nvPr/>
          </p:nvGrpSpPr>
          <p:grpSpPr>
            <a:xfrm>
              <a:off x="8063681" y="3834042"/>
              <a:ext cx="1259840" cy="1259840"/>
              <a:chOff x="0" y="0"/>
              <a:chExt cx="1295400" cy="1295400"/>
            </a:xfrm>
          </p:grpSpPr>
          <p:sp>
            <p:nvSpPr>
              <p:cNvPr id="14" name="Oval 13">
                <a:extLst>
                  <a:ext uri="{FF2B5EF4-FFF2-40B4-BE49-F238E27FC236}">
                    <a16:creationId xmlns:a16="http://schemas.microsoft.com/office/drawing/2014/main" id="{3638CB53-D8FE-96FF-2F38-7947BBB6D5EC}"/>
                  </a:ext>
                </a:extLst>
              </p:cNvPr>
              <p:cNvSpPr/>
              <p:nvPr/>
            </p:nvSpPr>
            <p:spPr>
              <a:xfrm>
                <a:off x="0" y="0"/>
                <a:ext cx="1295400" cy="1295400"/>
              </a:xfrm>
              <a:prstGeom prst="ellipse">
                <a:avLst/>
              </a:prstGeom>
              <a:solidFill>
                <a:srgbClr val="80CB35"/>
              </a:solidFill>
              <a:ln w="25400" cap="flat" cmpd="sng" algn="ctr">
                <a:solidFill>
                  <a:srgbClr val="80CB35">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alatino Linotype" panose="02040502050505030304"/>
                </a:endParaRPr>
              </a:p>
            </p:txBody>
          </p:sp>
          <p:grpSp>
            <p:nvGrpSpPr>
              <p:cNvPr id="15" name="Group 14">
                <a:extLst>
                  <a:ext uri="{FF2B5EF4-FFF2-40B4-BE49-F238E27FC236}">
                    <a16:creationId xmlns:a16="http://schemas.microsoft.com/office/drawing/2014/main" id="{F85C695D-3F5B-0B36-7B5F-5283B9714FD8}"/>
                  </a:ext>
                </a:extLst>
              </p:cNvPr>
              <p:cNvGrpSpPr/>
              <p:nvPr/>
            </p:nvGrpSpPr>
            <p:grpSpPr>
              <a:xfrm>
                <a:off x="263997" y="224663"/>
                <a:ext cx="767406" cy="846074"/>
                <a:chOff x="263997" y="224663"/>
                <a:chExt cx="767406" cy="846074"/>
              </a:xfrm>
              <a:solidFill>
                <a:srgbClr val="FFFFFF"/>
              </a:solidFill>
            </p:grpSpPr>
            <p:sp>
              <p:nvSpPr>
                <p:cNvPr id="16" name="Rectangle 2">
                  <a:extLst>
                    <a:ext uri="{FF2B5EF4-FFF2-40B4-BE49-F238E27FC236}">
                      <a16:creationId xmlns:a16="http://schemas.microsoft.com/office/drawing/2014/main" id="{2C3A7346-5338-1429-37D4-8AC0876E4835}"/>
                    </a:ext>
                  </a:extLst>
                </p:cNvPr>
                <p:cNvSpPr/>
                <p:nvPr/>
              </p:nvSpPr>
              <p:spPr>
                <a:xfrm>
                  <a:off x="374515" y="224663"/>
                  <a:ext cx="581868" cy="322586"/>
                </a:xfrm>
                <a:custGeom>
                  <a:avLst/>
                  <a:gdLst/>
                  <a:ahLst/>
                  <a:cxnLst/>
                  <a:rect l="l" t="t" r="r" b="b"/>
                  <a:pathLst>
                    <a:path w="581868" h="322586">
                      <a:moveTo>
                        <a:pt x="282283" y="83"/>
                      </a:moveTo>
                      <a:cubicBezTo>
                        <a:pt x="345224" y="900"/>
                        <a:pt x="409057" y="7671"/>
                        <a:pt x="429432" y="19800"/>
                      </a:cubicBezTo>
                      <a:cubicBezTo>
                        <a:pt x="456886" y="31134"/>
                        <a:pt x="491485" y="97235"/>
                        <a:pt x="516559" y="134762"/>
                      </a:cubicBezTo>
                      <a:lnTo>
                        <a:pt x="581868" y="97954"/>
                      </a:lnTo>
                      <a:lnTo>
                        <a:pt x="481223" y="274629"/>
                      </a:lnTo>
                      <a:lnTo>
                        <a:pt x="277765" y="285672"/>
                      </a:lnTo>
                      <a:lnTo>
                        <a:pt x="354981" y="239336"/>
                      </a:lnTo>
                      <a:cubicBezTo>
                        <a:pt x="332897" y="202816"/>
                        <a:pt x="306303" y="157274"/>
                        <a:pt x="283961" y="120280"/>
                      </a:cubicBezTo>
                      <a:lnTo>
                        <a:pt x="166687" y="322586"/>
                      </a:lnTo>
                      <a:lnTo>
                        <a:pt x="0" y="229717"/>
                      </a:lnTo>
                      <a:cubicBezTo>
                        <a:pt x="47531" y="159012"/>
                        <a:pt x="66601" y="52730"/>
                        <a:pt x="142475" y="17501"/>
                      </a:cubicBezTo>
                      <a:lnTo>
                        <a:pt x="140494" y="16086"/>
                      </a:lnTo>
                      <a:cubicBezTo>
                        <a:pt x="157296" y="4401"/>
                        <a:pt x="219343" y="-734"/>
                        <a:pt x="282283" y="83"/>
                      </a:cubicBezTo>
                      <a:close/>
                    </a:path>
                  </a:pathLst>
                </a:custGeom>
                <a:grp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alatino Linotype" panose="02040502050505030304"/>
                  </a:endParaRPr>
                </a:p>
              </p:txBody>
            </p:sp>
            <p:sp>
              <p:nvSpPr>
                <p:cNvPr id="17" name="Rectangle 2">
                  <a:extLst>
                    <a:ext uri="{FF2B5EF4-FFF2-40B4-BE49-F238E27FC236}">
                      <a16:creationId xmlns:a16="http://schemas.microsoft.com/office/drawing/2014/main" id="{FAA715F4-E746-DE37-3EE7-5E4C55E28C8D}"/>
                    </a:ext>
                  </a:extLst>
                </p:cNvPr>
                <p:cNvSpPr/>
                <p:nvPr/>
              </p:nvSpPr>
              <p:spPr>
                <a:xfrm rot="7498483">
                  <a:off x="579175" y="618510"/>
                  <a:ext cx="581869" cy="322586"/>
                </a:xfrm>
                <a:custGeom>
                  <a:avLst/>
                  <a:gdLst/>
                  <a:ahLst/>
                  <a:cxnLst/>
                  <a:rect l="l" t="t" r="r" b="b"/>
                  <a:pathLst>
                    <a:path w="581869" h="322586">
                      <a:moveTo>
                        <a:pt x="0" y="229717"/>
                      </a:moveTo>
                      <a:cubicBezTo>
                        <a:pt x="47525" y="159021"/>
                        <a:pt x="66596" y="52756"/>
                        <a:pt x="142424" y="17464"/>
                      </a:cubicBezTo>
                      <a:lnTo>
                        <a:pt x="140494" y="16086"/>
                      </a:lnTo>
                      <a:cubicBezTo>
                        <a:pt x="174099" y="-7282"/>
                        <a:pt x="388683" y="-4457"/>
                        <a:pt x="429432" y="19801"/>
                      </a:cubicBezTo>
                      <a:cubicBezTo>
                        <a:pt x="456887" y="31134"/>
                        <a:pt x="491486" y="97235"/>
                        <a:pt x="516559" y="134762"/>
                      </a:cubicBezTo>
                      <a:lnTo>
                        <a:pt x="581869" y="97954"/>
                      </a:lnTo>
                      <a:lnTo>
                        <a:pt x="481224" y="274629"/>
                      </a:lnTo>
                      <a:lnTo>
                        <a:pt x="277765" y="285672"/>
                      </a:lnTo>
                      <a:lnTo>
                        <a:pt x="354982" y="239337"/>
                      </a:lnTo>
                      <a:cubicBezTo>
                        <a:pt x="332897" y="202817"/>
                        <a:pt x="306304" y="157274"/>
                        <a:pt x="283961" y="120280"/>
                      </a:cubicBezTo>
                      <a:lnTo>
                        <a:pt x="166687" y="322586"/>
                      </a:lnTo>
                      <a:close/>
                    </a:path>
                  </a:pathLst>
                </a:custGeom>
                <a:grp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alatino Linotype" panose="02040502050505030304"/>
                  </a:endParaRPr>
                </a:p>
              </p:txBody>
            </p:sp>
            <p:sp>
              <p:nvSpPr>
                <p:cNvPr id="18" name="Rectangle 2">
                  <a:extLst>
                    <a:ext uri="{FF2B5EF4-FFF2-40B4-BE49-F238E27FC236}">
                      <a16:creationId xmlns:a16="http://schemas.microsoft.com/office/drawing/2014/main" id="{79BB2F6C-8C6F-AA97-1BEC-6F057E55F6B1}"/>
                    </a:ext>
                  </a:extLst>
                </p:cNvPr>
                <p:cNvSpPr/>
                <p:nvPr/>
              </p:nvSpPr>
              <p:spPr>
                <a:xfrm rot="14403402">
                  <a:off x="134356" y="587197"/>
                  <a:ext cx="581867" cy="322586"/>
                </a:xfrm>
                <a:custGeom>
                  <a:avLst/>
                  <a:gdLst/>
                  <a:ahLst/>
                  <a:cxnLst/>
                  <a:rect l="l" t="t" r="r" b="b"/>
                  <a:pathLst>
                    <a:path w="581867" h="322586">
                      <a:moveTo>
                        <a:pt x="481223" y="274629"/>
                      </a:moveTo>
                      <a:lnTo>
                        <a:pt x="277764" y="285672"/>
                      </a:lnTo>
                      <a:lnTo>
                        <a:pt x="354981" y="239337"/>
                      </a:lnTo>
                      <a:cubicBezTo>
                        <a:pt x="332897" y="202817"/>
                        <a:pt x="306303" y="157274"/>
                        <a:pt x="283960" y="120281"/>
                      </a:cubicBezTo>
                      <a:lnTo>
                        <a:pt x="166687" y="322586"/>
                      </a:lnTo>
                      <a:lnTo>
                        <a:pt x="0" y="229717"/>
                      </a:lnTo>
                      <a:cubicBezTo>
                        <a:pt x="47525" y="159021"/>
                        <a:pt x="66596" y="52756"/>
                        <a:pt x="142424" y="17464"/>
                      </a:cubicBezTo>
                      <a:lnTo>
                        <a:pt x="140493" y="16086"/>
                      </a:lnTo>
                      <a:cubicBezTo>
                        <a:pt x="174098" y="-7283"/>
                        <a:pt x="388682" y="-4457"/>
                        <a:pt x="429431" y="19800"/>
                      </a:cubicBezTo>
                      <a:cubicBezTo>
                        <a:pt x="456886" y="31134"/>
                        <a:pt x="491485" y="97235"/>
                        <a:pt x="516558" y="134762"/>
                      </a:cubicBezTo>
                      <a:lnTo>
                        <a:pt x="581867" y="97954"/>
                      </a:lnTo>
                      <a:close/>
                    </a:path>
                  </a:pathLst>
                </a:custGeom>
                <a:grp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alatino Linotype" panose="02040502050505030304"/>
                  </a:endParaRPr>
                </a:p>
              </p:txBody>
            </p:sp>
          </p:grpSp>
        </p:grpSp>
      </p:grpSp>
    </p:spTree>
    <p:extLst>
      <p:ext uri="{BB962C8B-B14F-4D97-AF65-F5344CB8AC3E}">
        <p14:creationId xmlns:p14="http://schemas.microsoft.com/office/powerpoint/2010/main" val="2705532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1909993963"/>
              </p:ext>
            </p:extLst>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Презентација на публикации</a:t>
                      </a: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TextBox 2">
            <a:extLst>
              <a:ext uri="{FF2B5EF4-FFF2-40B4-BE49-F238E27FC236}">
                <a16:creationId xmlns:a16="http://schemas.microsoft.com/office/drawing/2014/main" id="{5207ED40-DCC8-9261-4C50-C1C61D815B3D}"/>
              </a:ext>
            </a:extLst>
          </p:cNvPr>
          <p:cNvSpPr txBox="1"/>
          <p:nvPr/>
        </p:nvSpPr>
        <p:spPr>
          <a:xfrm>
            <a:off x="610403" y="1969660"/>
            <a:ext cx="7932075" cy="2246769"/>
          </a:xfrm>
          <a:prstGeom prst="rect">
            <a:avLst/>
          </a:prstGeom>
          <a:noFill/>
        </p:spPr>
        <p:txBody>
          <a:bodyPr wrap="square">
            <a:spAutoFit/>
          </a:bodyPr>
          <a:lstStyle/>
          <a:p>
            <a:pPr marL="342900" lvl="0" indent="-342900" algn="just">
              <a:buFont typeface="Symbol" panose="05050102010706020507" pitchFamily="18" charset="2"/>
              <a:buChar char=""/>
            </a:pPr>
            <a:r>
              <a:rPr lang="mk" sz="2800" b="1" kern="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Позеленување на бизнисот – Прирачник за обучувачи од организации за поддршка на бизнисот</a:t>
            </a:r>
            <a:endParaRPr lang="en-US" sz="28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sr-Cyrl-RS" sz="28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800" b="1" kern="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Е-брошура: Зелена Европа - примери за добра зелена пракса</a:t>
            </a:r>
            <a:endParaRPr lang="sr-Cyrl-RS" sz="2800" kern="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BA9C7CB0-C006-4CA2-99E8-0E058C80CE4E}"/>
              </a:ext>
            </a:extLst>
          </p:cNvPr>
          <p:cNvPicPr>
            <a:picLocks noChangeAspect="1"/>
          </p:cNvPicPr>
          <p:nvPr/>
        </p:nvPicPr>
        <p:blipFill>
          <a:blip r:embed="rId2"/>
          <a:stretch>
            <a:fillRect/>
          </a:stretch>
        </p:blipFill>
        <p:spPr>
          <a:xfrm>
            <a:off x="9507837" y="2683230"/>
            <a:ext cx="2036240" cy="2914141"/>
          </a:xfrm>
          <a:prstGeom prst="rect">
            <a:avLst/>
          </a:prstGeom>
        </p:spPr>
      </p:pic>
      <p:pic>
        <p:nvPicPr>
          <p:cNvPr id="15" name="Picture 14">
            <a:extLst>
              <a:ext uri="{FF2B5EF4-FFF2-40B4-BE49-F238E27FC236}">
                <a16:creationId xmlns:a16="http://schemas.microsoft.com/office/drawing/2014/main" id="{798E37EE-7CF4-4ED5-AE06-8C2D91D8D370}"/>
              </a:ext>
            </a:extLst>
          </p:cNvPr>
          <p:cNvPicPr>
            <a:picLocks noChangeAspect="1"/>
          </p:cNvPicPr>
          <p:nvPr/>
        </p:nvPicPr>
        <p:blipFill>
          <a:blip r:embed="rId3"/>
          <a:stretch>
            <a:fillRect/>
          </a:stretch>
        </p:blipFill>
        <p:spPr>
          <a:xfrm>
            <a:off x="9608429" y="2755696"/>
            <a:ext cx="1835055" cy="1828959"/>
          </a:xfrm>
          <a:prstGeom prst="rect">
            <a:avLst/>
          </a:prstGeom>
        </p:spPr>
      </p:pic>
      <p:pic>
        <p:nvPicPr>
          <p:cNvPr id="16" name="Picture 15">
            <a:extLst>
              <a:ext uri="{FF2B5EF4-FFF2-40B4-BE49-F238E27FC236}">
                <a16:creationId xmlns:a16="http://schemas.microsoft.com/office/drawing/2014/main" id="{97CBDC3D-7165-4201-A585-70E24AE7175A}"/>
              </a:ext>
            </a:extLst>
          </p:cNvPr>
          <p:cNvPicPr>
            <a:picLocks noChangeAspect="1"/>
          </p:cNvPicPr>
          <p:nvPr/>
        </p:nvPicPr>
        <p:blipFill>
          <a:blip r:embed="rId4"/>
          <a:stretch>
            <a:fillRect/>
          </a:stretch>
        </p:blipFill>
        <p:spPr>
          <a:xfrm>
            <a:off x="9632815" y="2816662"/>
            <a:ext cx="1810669" cy="1767993"/>
          </a:xfrm>
          <a:prstGeom prst="rect">
            <a:avLst/>
          </a:prstGeom>
        </p:spPr>
      </p:pic>
      <p:pic>
        <p:nvPicPr>
          <p:cNvPr id="17" name="Picture 16">
            <a:extLst>
              <a:ext uri="{FF2B5EF4-FFF2-40B4-BE49-F238E27FC236}">
                <a16:creationId xmlns:a16="http://schemas.microsoft.com/office/drawing/2014/main" id="{F756A959-7462-4398-9C97-4FCDFCD7C624}"/>
              </a:ext>
            </a:extLst>
          </p:cNvPr>
          <p:cNvPicPr>
            <a:picLocks noChangeAspect="1"/>
          </p:cNvPicPr>
          <p:nvPr/>
        </p:nvPicPr>
        <p:blipFill>
          <a:blip r:embed="rId5"/>
          <a:stretch>
            <a:fillRect/>
          </a:stretch>
        </p:blipFill>
        <p:spPr>
          <a:xfrm>
            <a:off x="1608955" y="5618824"/>
            <a:ext cx="8974090" cy="585267"/>
          </a:xfrm>
          <a:prstGeom prst="rect">
            <a:avLst/>
          </a:prstGeom>
        </p:spPr>
      </p:pic>
      <p:pic>
        <p:nvPicPr>
          <p:cNvPr id="18" name="Picture 17">
            <a:extLst>
              <a:ext uri="{FF2B5EF4-FFF2-40B4-BE49-F238E27FC236}">
                <a16:creationId xmlns:a16="http://schemas.microsoft.com/office/drawing/2014/main" id="{EAE9D23F-A770-49AC-8EF9-6674A134FF59}"/>
              </a:ext>
            </a:extLst>
          </p:cNvPr>
          <p:cNvPicPr>
            <a:picLocks noChangeAspect="1"/>
          </p:cNvPicPr>
          <p:nvPr/>
        </p:nvPicPr>
        <p:blipFill>
          <a:blip r:embed="rId6"/>
          <a:stretch>
            <a:fillRect/>
          </a:stretch>
        </p:blipFill>
        <p:spPr>
          <a:xfrm>
            <a:off x="866046" y="5799935"/>
            <a:ext cx="676715" cy="566977"/>
          </a:xfrm>
          <a:prstGeom prst="rect">
            <a:avLst/>
          </a:prstGeom>
        </p:spPr>
      </p:pic>
      <p:pic>
        <p:nvPicPr>
          <p:cNvPr id="19" name="Picture 18">
            <a:extLst>
              <a:ext uri="{FF2B5EF4-FFF2-40B4-BE49-F238E27FC236}">
                <a16:creationId xmlns:a16="http://schemas.microsoft.com/office/drawing/2014/main" id="{1A7A5701-5916-4BAB-914C-982EDF6244D0}"/>
              </a:ext>
            </a:extLst>
          </p:cNvPr>
          <p:cNvPicPr>
            <a:picLocks noChangeAspect="1"/>
          </p:cNvPicPr>
          <p:nvPr/>
        </p:nvPicPr>
        <p:blipFill>
          <a:blip r:embed="rId7"/>
          <a:stretch>
            <a:fillRect/>
          </a:stretch>
        </p:blipFill>
        <p:spPr>
          <a:xfrm>
            <a:off x="2472322" y="4918986"/>
            <a:ext cx="1121761" cy="1164437"/>
          </a:xfrm>
          <a:prstGeom prst="rect">
            <a:avLst/>
          </a:prstGeom>
        </p:spPr>
      </p:pic>
      <p:pic>
        <p:nvPicPr>
          <p:cNvPr id="20" name="Picture 19">
            <a:extLst>
              <a:ext uri="{FF2B5EF4-FFF2-40B4-BE49-F238E27FC236}">
                <a16:creationId xmlns:a16="http://schemas.microsoft.com/office/drawing/2014/main" id="{A6D38C18-DCD5-442A-B4D2-A20AAF0622B8}"/>
              </a:ext>
            </a:extLst>
          </p:cNvPr>
          <p:cNvPicPr>
            <a:picLocks noChangeAspect="1"/>
          </p:cNvPicPr>
          <p:nvPr/>
        </p:nvPicPr>
        <p:blipFill>
          <a:blip r:embed="rId8"/>
          <a:stretch>
            <a:fillRect/>
          </a:stretch>
        </p:blipFill>
        <p:spPr>
          <a:xfrm>
            <a:off x="3607331" y="5595701"/>
            <a:ext cx="243861" cy="487722"/>
          </a:xfrm>
          <a:prstGeom prst="rect">
            <a:avLst/>
          </a:prstGeom>
        </p:spPr>
      </p:pic>
      <p:pic>
        <p:nvPicPr>
          <p:cNvPr id="21" name="Picture 20">
            <a:extLst>
              <a:ext uri="{FF2B5EF4-FFF2-40B4-BE49-F238E27FC236}">
                <a16:creationId xmlns:a16="http://schemas.microsoft.com/office/drawing/2014/main" id="{4A3BFD19-154D-4EE6-9C35-3BAABBC9BB9E}"/>
              </a:ext>
            </a:extLst>
          </p:cNvPr>
          <p:cNvPicPr>
            <a:picLocks noChangeAspect="1"/>
          </p:cNvPicPr>
          <p:nvPr/>
        </p:nvPicPr>
        <p:blipFill>
          <a:blip r:embed="rId9"/>
          <a:stretch>
            <a:fillRect/>
          </a:stretch>
        </p:blipFill>
        <p:spPr>
          <a:xfrm>
            <a:off x="3851192" y="4992144"/>
            <a:ext cx="335309" cy="1091279"/>
          </a:xfrm>
          <a:prstGeom prst="rect">
            <a:avLst/>
          </a:prstGeom>
        </p:spPr>
      </p:pic>
      <p:pic>
        <p:nvPicPr>
          <p:cNvPr id="22" name="Picture 21">
            <a:extLst>
              <a:ext uri="{FF2B5EF4-FFF2-40B4-BE49-F238E27FC236}">
                <a16:creationId xmlns:a16="http://schemas.microsoft.com/office/drawing/2014/main" id="{871D6AA5-C2BB-427F-98A8-A3F28DAF3B59}"/>
              </a:ext>
            </a:extLst>
          </p:cNvPr>
          <p:cNvPicPr>
            <a:picLocks noChangeAspect="1"/>
          </p:cNvPicPr>
          <p:nvPr/>
        </p:nvPicPr>
        <p:blipFill>
          <a:blip r:embed="rId10"/>
          <a:stretch>
            <a:fillRect/>
          </a:stretch>
        </p:blipFill>
        <p:spPr>
          <a:xfrm>
            <a:off x="4186501" y="5080631"/>
            <a:ext cx="390178" cy="999831"/>
          </a:xfrm>
          <a:prstGeom prst="rect">
            <a:avLst/>
          </a:prstGeom>
        </p:spPr>
      </p:pic>
      <p:pic>
        <p:nvPicPr>
          <p:cNvPr id="23" name="Picture 22">
            <a:extLst>
              <a:ext uri="{FF2B5EF4-FFF2-40B4-BE49-F238E27FC236}">
                <a16:creationId xmlns:a16="http://schemas.microsoft.com/office/drawing/2014/main" id="{CD2532D9-BA32-4FDE-95B2-7A66C78E6CCE}"/>
              </a:ext>
            </a:extLst>
          </p:cNvPr>
          <p:cNvPicPr>
            <a:picLocks noChangeAspect="1"/>
          </p:cNvPicPr>
          <p:nvPr/>
        </p:nvPicPr>
        <p:blipFill>
          <a:blip r:embed="rId11"/>
          <a:stretch>
            <a:fillRect/>
          </a:stretch>
        </p:blipFill>
        <p:spPr>
          <a:xfrm>
            <a:off x="4595526" y="5073973"/>
            <a:ext cx="482502" cy="993734"/>
          </a:xfrm>
          <a:prstGeom prst="rect">
            <a:avLst/>
          </a:prstGeom>
        </p:spPr>
      </p:pic>
      <p:pic>
        <p:nvPicPr>
          <p:cNvPr id="24" name="Picture 23">
            <a:extLst>
              <a:ext uri="{FF2B5EF4-FFF2-40B4-BE49-F238E27FC236}">
                <a16:creationId xmlns:a16="http://schemas.microsoft.com/office/drawing/2014/main" id="{6115F1F3-1FDE-4706-850C-017A02A7BBA5}"/>
              </a:ext>
            </a:extLst>
          </p:cNvPr>
          <p:cNvPicPr>
            <a:picLocks noChangeAspect="1"/>
          </p:cNvPicPr>
          <p:nvPr/>
        </p:nvPicPr>
        <p:blipFill>
          <a:blip r:embed="rId12"/>
          <a:stretch>
            <a:fillRect/>
          </a:stretch>
        </p:blipFill>
        <p:spPr>
          <a:xfrm>
            <a:off x="5121617" y="5129404"/>
            <a:ext cx="353599" cy="951058"/>
          </a:xfrm>
          <a:prstGeom prst="rect">
            <a:avLst/>
          </a:prstGeom>
        </p:spPr>
      </p:pic>
      <p:pic>
        <p:nvPicPr>
          <p:cNvPr id="25" name="Picture 24">
            <a:extLst>
              <a:ext uri="{FF2B5EF4-FFF2-40B4-BE49-F238E27FC236}">
                <a16:creationId xmlns:a16="http://schemas.microsoft.com/office/drawing/2014/main" id="{CE3E252B-679E-4FCA-A7A6-018CA61EED4C}"/>
              </a:ext>
            </a:extLst>
          </p:cNvPr>
          <p:cNvPicPr>
            <a:picLocks noChangeAspect="1"/>
          </p:cNvPicPr>
          <p:nvPr/>
        </p:nvPicPr>
        <p:blipFill>
          <a:blip r:embed="rId13"/>
          <a:stretch>
            <a:fillRect/>
          </a:stretch>
        </p:blipFill>
        <p:spPr>
          <a:xfrm>
            <a:off x="5518805" y="4854498"/>
            <a:ext cx="304826" cy="1213209"/>
          </a:xfrm>
          <a:prstGeom prst="rect">
            <a:avLst/>
          </a:prstGeom>
        </p:spPr>
      </p:pic>
      <p:pic>
        <p:nvPicPr>
          <p:cNvPr id="26" name="Picture 25">
            <a:extLst>
              <a:ext uri="{FF2B5EF4-FFF2-40B4-BE49-F238E27FC236}">
                <a16:creationId xmlns:a16="http://schemas.microsoft.com/office/drawing/2014/main" id="{AE3B1952-8CBC-4BB2-B8BA-A04A19446536}"/>
              </a:ext>
            </a:extLst>
          </p:cNvPr>
          <p:cNvPicPr>
            <a:picLocks noChangeAspect="1"/>
          </p:cNvPicPr>
          <p:nvPr/>
        </p:nvPicPr>
        <p:blipFill>
          <a:blip r:embed="rId14"/>
          <a:stretch>
            <a:fillRect/>
          </a:stretch>
        </p:blipFill>
        <p:spPr>
          <a:xfrm>
            <a:off x="5846042" y="5327474"/>
            <a:ext cx="249958" cy="731583"/>
          </a:xfrm>
          <a:prstGeom prst="rect">
            <a:avLst/>
          </a:prstGeom>
        </p:spPr>
      </p:pic>
      <p:pic>
        <p:nvPicPr>
          <p:cNvPr id="27" name="Picture 26">
            <a:extLst>
              <a:ext uri="{FF2B5EF4-FFF2-40B4-BE49-F238E27FC236}">
                <a16:creationId xmlns:a16="http://schemas.microsoft.com/office/drawing/2014/main" id="{D216C72A-9696-4694-B203-EE1D5105D144}"/>
              </a:ext>
            </a:extLst>
          </p:cNvPr>
          <p:cNvPicPr>
            <a:picLocks noChangeAspect="1"/>
          </p:cNvPicPr>
          <p:nvPr/>
        </p:nvPicPr>
        <p:blipFill>
          <a:blip r:embed="rId15"/>
          <a:stretch>
            <a:fillRect/>
          </a:stretch>
        </p:blipFill>
        <p:spPr>
          <a:xfrm>
            <a:off x="6187683" y="5580546"/>
            <a:ext cx="1511939" cy="493819"/>
          </a:xfrm>
          <a:prstGeom prst="rect">
            <a:avLst/>
          </a:prstGeom>
        </p:spPr>
      </p:pic>
      <p:pic>
        <p:nvPicPr>
          <p:cNvPr id="28" name="Picture 27">
            <a:extLst>
              <a:ext uri="{FF2B5EF4-FFF2-40B4-BE49-F238E27FC236}">
                <a16:creationId xmlns:a16="http://schemas.microsoft.com/office/drawing/2014/main" id="{62FC499D-520B-4C3E-BC80-CE2A2AE25CE8}"/>
              </a:ext>
            </a:extLst>
          </p:cNvPr>
          <p:cNvPicPr>
            <a:picLocks noChangeAspect="1"/>
          </p:cNvPicPr>
          <p:nvPr/>
        </p:nvPicPr>
        <p:blipFill>
          <a:blip r:embed="rId16"/>
          <a:stretch>
            <a:fillRect/>
          </a:stretch>
        </p:blipFill>
        <p:spPr>
          <a:xfrm>
            <a:off x="7712197" y="4629488"/>
            <a:ext cx="1097375" cy="1444877"/>
          </a:xfrm>
          <a:prstGeom prst="rect">
            <a:avLst/>
          </a:prstGeom>
        </p:spPr>
      </p:pic>
      <p:pic>
        <p:nvPicPr>
          <p:cNvPr id="29" name="Picture 28">
            <a:extLst>
              <a:ext uri="{FF2B5EF4-FFF2-40B4-BE49-F238E27FC236}">
                <a16:creationId xmlns:a16="http://schemas.microsoft.com/office/drawing/2014/main" id="{B0C6EFA1-9E1B-4A04-90F5-961E2DCA67F8}"/>
              </a:ext>
            </a:extLst>
          </p:cNvPr>
          <p:cNvPicPr>
            <a:picLocks noChangeAspect="1"/>
          </p:cNvPicPr>
          <p:nvPr/>
        </p:nvPicPr>
        <p:blipFill>
          <a:blip r:embed="rId17"/>
          <a:stretch>
            <a:fillRect/>
          </a:stretch>
        </p:blipFill>
        <p:spPr>
          <a:xfrm>
            <a:off x="8925381" y="4739225"/>
            <a:ext cx="890093" cy="1335140"/>
          </a:xfrm>
          <a:prstGeom prst="rect">
            <a:avLst/>
          </a:prstGeom>
        </p:spPr>
      </p:pic>
    </p:spTree>
    <p:extLst>
      <p:ext uri="{BB962C8B-B14F-4D97-AF65-F5344CB8AC3E}">
        <p14:creationId xmlns:p14="http://schemas.microsoft.com/office/powerpoint/2010/main" val="1999705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1594C-A7FF-44DE-958C-0DE00778F3B8}"/>
              </a:ext>
            </a:extLst>
          </p:cNvPr>
          <p:cNvSpPr>
            <a:spLocks noGrp="1"/>
          </p:cNvSpPr>
          <p:nvPr>
            <p:ph idx="1"/>
          </p:nvPr>
        </p:nvSpPr>
        <p:spPr>
          <a:xfrm>
            <a:off x="1098473" y="1173184"/>
            <a:ext cx="4817014" cy="5174350"/>
          </a:xfrm>
        </p:spPr>
        <p:txBody>
          <a:bodyPr>
            <a:normAutofit/>
          </a:bodyPr>
          <a:lstStyle/>
          <a:p>
            <a:pPr marL="0" indent="0">
              <a:buNone/>
            </a:pPr>
            <a:r>
              <a:rPr lang="mk" sz="1400" b="1" dirty="0"/>
              <a:t>Содржина</a:t>
            </a:r>
          </a:p>
          <a:p>
            <a:pPr marL="0" indent="0">
              <a:buNone/>
            </a:pPr>
            <a:r>
              <a:rPr lang="mk" sz="1400" b="1" dirty="0"/>
              <a:t>Список на кратенки</a:t>
            </a:r>
          </a:p>
          <a:p>
            <a:pPr>
              <a:buAutoNum type="arabicPeriod"/>
            </a:pPr>
            <a:r>
              <a:rPr lang="mk" sz="1400" b="1" dirty="0"/>
              <a:t>Вовед</a:t>
            </a:r>
          </a:p>
          <a:p>
            <a:pPr>
              <a:buAutoNum type="arabicPeriod"/>
            </a:pPr>
            <a:r>
              <a:rPr lang="mk" sz="1400" b="1" dirty="0"/>
              <a:t>2. Позеленување на вашиот бизнис</a:t>
            </a:r>
          </a:p>
          <a:p>
            <a:pPr>
              <a:buAutoNum type="arabicPeriod"/>
            </a:pPr>
            <a:r>
              <a:rPr lang="mk" sz="1400" b="1" dirty="0"/>
              <a:t>3. Обука за позеленување на бизнисот</a:t>
            </a:r>
          </a:p>
          <a:p>
            <a:pPr marL="0" indent="0">
              <a:buNone/>
            </a:pPr>
            <a:r>
              <a:rPr lang="mk" sz="1400" b="1" dirty="0"/>
              <a:t>3.1 Анализа на потребите за обука</a:t>
            </a:r>
          </a:p>
          <a:p>
            <a:pPr marL="0" indent="0">
              <a:buNone/>
            </a:pPr>
            <a:r>
              <a:rPr lang="mk" sz="1400" b="1" dirty="0"/>
              <a:t>3.2 Дизајн и развој на обука</a:t>
            </a:r>
          </a:p>
          <a:p>
            <a:pPr marL="0" indent="0">
              <a:buNone/>
            </a:pPr>
            <a:r>
              <a:rPr lang="mk" sz="1400" b="1" dirty="0"/>
              <a:t>3.2.1 Програма за обука</a:t>
            </a:r>
          </a:p>
          <a:p>
            <a:pPr marL="0" indent="0">
              <a:buNone/>
            </a:pPr>
            <a:r>
              <a:rPr lang="mk" sz="1400" b="1" dirty="0"/>
              <a:t>3.2.2 Планирање на обука</a:t>
            </a:r>
          </a:p>
          <a:p>
            <a:pPr marL="0" indent="0">
              <a:buNone/>
            </a:pPr>
            <a:r>
              <a:rPr lang="mk" sz="1400" b="1" dirty="0"/>
              <a:t>3.3 Спроведување на обука</a:t>
            </a:r>
          </a:p>
          <a:p>
            <a:pPr marL="0" indent="0">
              <a:buNone/>
            </a:pPr>
            <a:r>
              <a:rPr lang="mk" sz="1400" b="1" dirty="0"/>
              <a:t>3.3.1 Методи и техники на спроведување на обуки</a:t>
            </a:r>
          </a:p>
          <a:p>
            <a:pPr marL="0" indent="0">
              <a:buNone/>
            </a:pPr>
            <a:r>
              <a:rPr lang="mk" sz="1400" b="1" dirty="0"/>
              <a:t>3.3.2 Организација на обука</a:t>
            </a:r>
          </a:p>
          <a:p>
            <a:pPr marL="0" indent="0">
              <a:buNone/>
            </a:pPr>
            <a:r>
              <a:rPr lang="mk" sz="1400" b="1" dirty="0"/>
              <a:t>3.3.3 Ресурси и алатки за спроведување на обука</a:t>
            </a:r>
          </a:p>
          <a:p>
            <a:pPr marL="0" indent="0">
              <a:buNone/>
            </a:pPr>
            <a:r>
              <a:rPr lang="mk" sz="1400" b="1" dirty="0"/>
              <a:t>3.3.4 Менторство</a:t>
            </a:r>
          </a:p>
          <a:p>
            <a:pPr marL="0" indent="0">
              <a:buNone/>
            </a:pPr>
            <a:r>
              <a:rPr lang="mk" sz="1400" b="1" dirty="0"/>
              <a:t>3.4 Мониторинг и евалуација на обуката</a:t>
            </a:r>
          </a:p>
          <a:p>
            <a:pPr marL="0" indent="0">
              <a:buNone/>
            </a:pPr>
            <a:r>
              <a:rPr lang="mk" sz="1400" b="1" dirty="0"/>
              <a:t>4. Литература</a:t>
            </a:r>
            <a:r>
              <a:rPr lang="mk" sz="1400" dirty="0"/>
              <a:t> </a:t>
            </a:r>
          </a:p>
          <a:p>
            <a:pPr marL="0" indent="0">
              <a:buNone/>
            </a:pPr>
            <a:endParaRPr lang="ru-RU" sz="1200" dirty="0"/>
          </a:p>
          <a:p>
            <a:pPr marL="0" indent="0">
              <a:buNone/>
            </a:pPr>
            <a:endParaRPr lang="ru-RU" sz="1200" dirty="0"/>
          </a:p>
          <a:p>
            <a:endParaRPr lang="ru-RU" dirty="0"/>
          </a:p>
          <a:p>
            <a:endParaRPr lang="en-GB" dirty="0"/>
          </a:p>
        </p:txBody>
      </p:sp>
      <p:graphicFrame>
        <p:nvGraphicFramePr>
          <p:cNvPr id="4" name="Table 3">
            <a:extLst>
              <a:ext uri="{FF2B5EF4-FFF2-40B4-BE49-F238E27FC236}">
                <a16:creationId xmlns:a16="http://schemas.microsoft.com/office/drawing/2014/main" id="{A2CDD6BE-09D0-4965-AA2A-5820EDC71A90}"/>
              </a:ext>
            </a:extLst>
          </p:cNvPr>
          <p:cNvGraphicFramePr>
            <a:graphicFrameLocks noGrp="1"/>
          </p:cNvGraphicFramePr>
          <p:nvPr/>
        </p:nvGraphicFramePr>
        <p:xfrm>
          <a:off x="273268" y="289091"/>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Позеленување на бизнисот - Прирачник за обучувачи од организации за поддршка на бизнисот</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pic>
        <p:nvPicPr>
          <p:cNvPr id="2" name="Picture 1">
            <a:extLst>
              <a:ext uri="{FF2B5EF4-FFF2-40B4-BE49-F238E27FC236}">
                <a16:creationId xmlns:a16="http://schemas.microsoft.com/office/drawing/2014/main" id="{B050DFC0-C2BF-4351-85C1-DA88FA61C4E2}"/>
              </a:ext>
            </a:extLst>
          </p:cNvPr>
          <p:cNvPicPr>
            <a:picLocks noChangeAspect="1"/>
          </p:cNvPicPr>
          <p:nvPr/>
        </p:nvPicPr>
        <p:blipFill>
          <a:blip r:embed="rId2"/>
          <a:stretch>
            <a:fillRect/>
          </a:stretch>
        </p:blipFill>
        <p:spPr>
          <a:xfrm>
            <a:off x="6400801" y="995631"/>
            <a:ext cx="4236514" cy="5715744"/>
          </a:xfrm>
          <a:prstGeom prst="rect">
            <a:avLst/>
          </a:prstGeom>
        </p:spPr>
      </p:pic>
    </p:spTree>
    <p:extLst>
      <p:ext uri="{BB962C8B-B14F-4D97-AF65-F5344CB8AC3E}">
        <p14:creationId xmlns:p14="http://schemas.microsoft.com/office/powerpoint/2010/main" val="823048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68014" y="3767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Брошура за зелена Европа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TextBox 2">
            <a:extLst>
              <a:ext uri="{FF2B5EF4-FFF2-40B4-BE49-F238E27FC236}">
                <a16:creationId xmlns:a16="http://schemas.microsoft.com/office/drawing/2014/main" id="{CD4857B5-44C8-E4B2-E9AE-203BC8A0C56A}"/>
              </a:ext>
            </a:extLst>
          </p:cNvPr>
          <p:cNvSpPr txBox="1"/>
          <p:nvPr/>
        </p:nvSpPr>
        <p:spPr>
          <a:xfrm>
            <a:off x="769719" y="1897561"/>
            <a:ext cx="6944977" cy="3477875"/>
          </a:xfrm>
          <a:prstGeom prst="rect">
            <a:avLst/>
          </a:prstGeom>
          <a:noFill/>
        </p:spPr>
        <p:txBody>
          <a:bodyPr wrap="square">
            <a:spAutoFit/>
          </a:bodyPr>
          <a:lstStyle/>
          <a:p>
            <a:pPr marL="285750" indent="-285750" algn="just">
              <a:buFont typeface="Arial" panose="020B0604020202020204" pitchFamily="34" charset="0"/>
              <a:buChar char="•"/>
            </a:pPr>
            <a:r>
              <a:rPr lang="mk" sz="2000" dirty="0"/>
              <a:t>Содржина</a:t>
            </a:r>
          </a:p>
          <a:p>
            <a:pPr marL="285750" indent="-285750" algn="just">
              <a:buFont typeface="Arial" panose="020B0604020202020204" pitchFamily="34" charset="0"/>
              <a:buChar char="•"/>
            </a:pPr>
            <a:r>
              <a:rPr lang="mk" sz="2000" dirty="0"/>
              <a:t>Список на кратенки</a:t>
            </a:r>
          </a:p>
          <a:p>
            <a:pPr marL="285750" indent="-285750" algn="just">
              <a:buFont typeface="Arial" panose="020B0604020202020204" pitchFamily="34" charset="0"/>
              <a:buChar char="•"/>
            </a:pPr>
            <a:r>
              <a:rPr lang="mk" sz="2000" dirty="0"/>
              <a:t>Вовед</a:t>
            </a:r>
          </a:p>
          <a:p>
            <a:pPr marL="285750" indent="-285750" algn="just">
              <a:buFont typeface="Arial" panose="020B0604020202020204" pitchFamily="34" charset="0"/>
              <a:buChar char="•"/>
            </a:pPr>
            <a:r>
              <a:rPr lang="mk" sz="2000" dirty="0"/>
              <a:t>Озеленување на вашиот бизнис</a:t>
            </a:r>
          </a:p>
          <a:p>
            <a:pPr marL="285750" indent="-285750" algn="just">
              <a:buFont typeface="Arial" panose="020B0604020202020204" pitchFamily="34" charset="0"/>
              <a:buChar char="•"/>
            </a:pPr>
            <a:r>
              <a:rPr lang="mk" sz="2000" dirty="0"/>
              <a:t>Зелена економија - примери за добра пракса во зелениот бизнис</a:t>
            </a:r>
          </a:p>
          <a:p>
            <a:pPr marL="285750" indent="-285750" algn="just">
              <a:buFont typeface="Arial" panose="020B0604020202020204" pitchFamily="34" charset="0"/>
              <a:buChar char="•"/>
            </a:pPr>
            <a:r>
              <a:rPr lang="mk" sz="2000" dirty="0"/>
              <a:t>Рециклирање и намалување на отпадот</a:t>
            </a:r>
          </a:p>
          <a:p>
            <a:pPr marL="285750" indent="-285750" algn="just">
              <a:buFont typeface="Arial" panose="020B0604020202020204" pitchFamily="34" charset="0"/>
              <a:buChar char="•"/>
            </a:pPr>
            <a:r>
              <a:rPr lang="mk" sz="2000" dirty="0"/>
              <a:t>Заштеда на енергија и вода</a:t>
            </a:r>
          </a:p>
          <a:p>
            <a:pPr marL="285750" indent="-285750" algn="just">
              <a:buFont typeface="Arial" panose="020B0604020202020204" pitchFamily="34" charset="0"/>
              <a:buChar char="•"/>
            </a:pPr>
            <a:r>
              <a:rPr lang="mk" sz="2000" dirty="0"/>
              <a:t>Превенција од загадување</a:t>
            </a:r>
          </a:p>
          <a:p>
            <a:pPr marL="285750" indent="-285750" algn="just">
              <a:buFont typeface="Arial" panose="020B0604020202020204" pitchFamily="34" charset="0"/>
              <a:buChar char="•"/>
            </a:pPr>
            <a:r>
              <a:rPr lang="mk" sz="2000" dirty="0"/>
              <a:t>Зелена дистрибуција (пакување и одржлив транспорт)</a:t>
            </a:r>
          </a:p>
          <a:p>
            <a:pPr marL="285750" indent="-285750" algn="just">
              <a:buFont typeface="Arial" panose="020B0604020202020204" pitchFamily="34" charset="0"/>
              <a:buChar char="•"/>
            </a:pPr>
            <a:r>
              <a:rPr lang="mk" sz="2000" dirty="0"/>
              <a:t>Зелени набавки и зелени финансиски инструменти</a:t>
            </a:r>
          </a:p>
        </p:txBody>
      </p:sp>
      <p:pic>
        <p:nvPicPr>
          <p:cNvPr id="2" name="Picture 1">
            <a:extLst>
              <a:ext uri="{FF2B5EF4-FFF2-40B4-BE49-F238E27FC236}">
                <a16:creationId xmlns:a16="http://schemas.microsoft.com/office/drawing/2014/main" id="{70AE43A2-A1B8-4045-B029-E224630CFA6F}"/>
              </a:ext>
            </a:extLst>
          </p:cNvPr>
          <p:cNvPicPr>
            <a:picLocks noChangeAspect="1"/>
          </p:cNvPicPr>
          <p:nvPr/>
        </p:nvPicPr>
        <p:blipFill rotWithShape="1">
          <a:blip r:embed="rId3"/>
          <a:srcRect t="1548" b="5198"/>
          <a:stretch/>
        </p:blipFill>
        <p:spPr>
          <a:xfrm>
            <a:off x="8149702" y="1505243"/>
            <a:ext cx="3343602" cy="4834206"/>
          </a:xfrm>
          <a:prstGeom prst="rect">
            <a:avLst/>
          </a:prstGeom>
        </p:spPr>
      </p:pic>
    </p:spTree>
    <p:extLst>
      <p:ext uri="{BB962C8B-B14F-4D97-AF65-F5344CB8AC3E}">
        <p14:creationId xmlns:p14="http://schemas.microsoft.com/office/powerpoint/2010/main" val="2507590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Озеленување на вашиот бизнис</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2361D180-A97A-454E-B656-485502877D21}"/>
              </a:ext>
            </a:extLst>
          </p:cNvPr>
          <p:cNvSpPr/>
          <p:nvPr/>
        </p:nvSpPr>
        <p:spPr>
          <a:xfrm>
            <a:off x="463768" y="1110199"/>
            <a:ext cx="11465472" cy="4708981"/>
          </a:xfrm>
          <a:prstGeom prst="rect">
            <a:avLst/>
          </a:prstGeom>
        </p:spPr>
        <p:txBody>
          <a:bodyPr wrap="square">
            <a:spAutoFit/>
          </a:bodyPr>
          <a:lstStyle/>
          <a:p>
            <a:r>
              <a:rPr lang="mk" sz="2000" dirty="0"/>
              <a:t>„Зелените операции“ им овозможуваат на компаниите да остварат значителни заштеди и на крајот да ја подобрат својата конкурентност на домашните и странските пазари.</a:t>
            </a:r>
          </a:p>
          <a:p>
            <a:r>
              <a:rPr lang="mk" sz="2000" dirty="0"/>
              <a:t> </a:t>
            </a:r>
          </a:p>
          <a:p>
            <a:r>
              <a:rPr lang="mk" sz="2000" dirty="0"/>
              <a:t>Конкурентските предности на одржливоста произлегуваат преку поголема енергетска и материјална ефикасност, но подеднакво, ако не и повеќе, преку зголемена продуктивност на трудот.</a:t>
            </a:r>
          </a:p>
          <a:p>
            <a:endParaRPr lang="ru-RU" sz="2000" dirty="0"/>
          </a:p>
          <a:p>
            <a:r>
              <a:rPr lang="mk" sz="2000" dirty="0"/>
              <a:t>Позеленувањето на бизнисот може да ги намали долгорочните трошоци бидејќи компаниите наоѓаат нови начини за генерирање заштеди и зголемување на маржите на профит, а исто така ја зголемува и продуктивноста на трудот во компанијата.</a:t>
            </a:r>
          </a:p>
          <a:p>
            <a:endParaRPr lang="ru-RU" sz="2000" dirty="0"/>
          </a:p>
          <a:p>
            <a:r>
              <a:rPr lang="mk" sz="2000" dirty="0"/>
              <a:t>Новата технологија, како и воведувањето на еколошки стандарди, бара од компаниите да ги променат организациските практики на начин што истовремено ќе ги зголеми знаењата и вештините на вработените во однос на новите процеси, а со тоа ќе ја зголеми и продуктивноста на трудот.</a:t>
            </a:r>
          </a:p>
          <a:p>
            <a:endParaRPr lang="ru-RU" sz="2000" dirty="0"/>
          </a:p>
          <a:p>
            <a:r>
              <a:rPr lang="mk" sz="2000" dirty="0"/>
              <a:t>Вработените може да бидат повеќе посветени на компаниите што усвоиле еколошки стандарди, што сè повеќе се препознава како дел од политиката за човечки ресурси.</a:t>
            </a:r>
          </a:p>
        </p:txBody>
      </p:sp>
    </p:spTree>
    <p:extLst>
      <p:ext uri="{BB962C8B-B14F-4D97-AF65-F5344CB8AC3E}">
        <p14:creationId xmlns:p14="http://schemas.microsoft.com/office/powerpoint/2010/main" val="2865494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Зелена економија - примери за добра пракса во зелениот бизнис</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Rectangle 2">
            <a:extLst>
              <a:ext uri="{FF2B5EF4-FFF2-40B4-BE49-F238E27FC236}">
                <a16:creationId xmlns:a16="http://schemas.microsoft.com/office/drawing/2014/main" id="{E3996664-7AE0-47F4-B18E-571AE13CDAB7}"/>
              </a:ext>
            </a:extLst>
          </p:cNvPr>
          <p:cNvSpPr/>
          <p:nvPr/>
        </p:nvSpPr>
        <p:spPr>
          <a:xfrm>
            <a:off x="464232" y="1041023"/>
            <a:ext cx="10775853" cy="5909310"/>
          </a:xfrm>
          <a:prstGeom prst="rect">
            <a:avLst/>
          </a:prstGeom>
        </p:spPr>
        <p:txBody>
          <a:bodyPr wrap="square">
            <a:spAutoFit/>
          </a:bodyPr>
          <a:lstStyle/>
          <a:p>
            <a:pPr algn="just"/>
            <a:r>
              <a:rPr lang="mk" sz="2000" dirty="0"/>
              <a:t>Зелената економија подразбира одржлив економски развој што ги намалува негативните влијанија врз животната средина, а воедно промовира социјална правда и економски раст.</a:t>
            </a:r>
          </a:p>
          <a:p>
            <a:pPr algn="just"/>
            <a:endParaRPr lang="ru-RU" sz="2000" dirty="0"/>
          </a:p>
          <a:p>
            <a:pPr algn="just"/>
            <a:r>
              <a:rPr lang="mk" sz="2000" dirty="0"/>
              <a:t>Примери за добра пракса покажуваат како бизнисот може да се трансформира во согласност со принципите на зелената економија, придонесувајќи кон глобалните напори за борба против климатските промени и зачувување на ресурсите.</a:t>
            </a:r>
          </a:p>
          <a:p>
            <a:pPr algn="just"/>
            <a:endParaRPr lang="ru-RU" sz="2000" dirty="0"/>
          </a:p>
          <a:p>
            <a:pPr algn="just"/>
            <a:r>
              <a:rPr lang="mk" sz="2000" dirty="0"/>
              <a:t>Примерите за добра пракса во областа на зелената економија можат силно да ги мотивираат и охрабрат микро, малите и средните претпријатија (МСП) да го започнат процесот на зелена трансформација.</a:t>
            </a:r>
          </a:p>
          <a:p>
            <a:pPr algn="just"/>
            <a:endParaRPr lang="ru-RU" sz="2000" dirty="0"/>
          </a:p>
          <a:p>
            <a:pPr algn="just"/>
            <a:r>
              <a:rPr lang="mk" sz="2000" dirty="0"/>
              <a:t>Примерите за добра пракса служат како конкретен доказ дека зелената трансформација е не само можна, туку и исплатлива, охрабрувајќи ги малите и средни претпријатија да го започнат своето патување кон одржливост.</a:t>
            </a:r>
          </a:p>
          <a:p>
            <a:pPr algn="just"/>
            <a:endParaRPr lang="ru-RU" sz="2000" dirty="0"/>
          </a:p>
          <a:p>
            <a:pPr algn="just"/>
            <a:r>
              <a:rPr lang="mk" sz="2000" dirty="0"/>
              <a:t>Користењето примери на добра пракса ги инспирира малите и средни претпријатија да развиваат одржливи стратегии, да ги намалуваат трошоците, да ги задоволуваат клиентите и да останат релевантни во економијата што е сè повеќе ориентирана кон животната средина.</a:t>
            </a:r>
          </a:p>
          <a:p>
            <a:pPr algn="just"/>
            <a:endParaRPr lang="ru-RU" sz="2000" dirty="0"/>
          </a:p>
          <a:p>
            <a:pPr algn="just"/>
            <a:r>
              <a:rPr lang="mk" sz="2000" dirty="0"/>
              <a:t>Позеленувањето на бизнисот е практична примена на принципите на зелената економија во компаниите и организациите.</a:t>
            </a:r>
          </a:p>
          <a:p>
            <a:pPr algn="just"/>
            <a:endParaRPr lang="ru-RU" dirty="0"/>
          </a:p>
        </p:txBody>
      </p:sp>
    </p:spTree>
    <p:extLst>
      <p:ext uri="{BB962C8B-B14F-4D97-AF65-F5344CB8AC3E}">
        <p14:creationId xmlns:p14="http://schemas.microsoft.com/office/powerpoint/2010/main" val="267796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2327395525"/>
              </p:ext>
            </p:extLst>
          </p:nvPr>
        </p:nvGraphicFramePr>
        <p:xfrm>
          <a:off x="334161" y="435006"/>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Цели на обуката – Резултати од обуката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4" name="Rectangle 3">
            <a:extLst>
              <a:ext uri="{FF2B5EF4-FFF2-40B4-BE49-F238E27FC236}">
                <a16:creationId xmlns:a16="http://schemas.microsoft.com/office/drawing/2014/main" id="{39A94421-CB14-4A6F-A447-DA65E26A8D09}"/>
              </a:ext>
            </a:extLst>
          </p:cNvPr>
          <p:cNvSpPr/>
          <p:nvPr/>
        </p:nvSpPr>
        <p:spPr>
          <a:xfrm>
            <a:off x="172998" y="1067004"/>
            <a:ext cx="5640280" cy="3724096"/>
          </a:xfrm>
          <a:prstGeom prst="rect">
            <a:avLst/>
          </a:prstGeom>
        </p:spPr>
        <p:txBody>
          <a:bodyPr wrap="square">
            <a:spAutoFit/>
          </a:bodyPr>
          <a:lstStyle/>
          <a:p>
            <a:r>
              <a:rPr lang="mk" b="1" dirty="0"/>
              <a:t>Цели на обуката:</a:t>
            </a:r>
          </a:p>
          <a:p>
            <a:endParaRPr lang="ru-RU" dirty="0"/>
          </a:p>
          <a:p>
            <a:r>
              <a:rPr lang="mk" sz="2000" dirty="0"/>
              <a:t>1) Подобрување на компетентноста на обучувачите од организациите за поддршка на бизнисот (ОПБ) за спроведување на обуки за позеленување на работењето на МСП.</a:t>
            </a:r>
          </a:p>
          <a:p>
            <a:r>
              <a:rPr lang="mk" sz="2000" dirty="0"/>
              <a:t>2) Размена на научени лекции и искуства од спроведените обуки за зелен бизнис во Србија</a:t>
            </a:r>
          </a:p>
          <a:p>
            <a:r>
              <a:rPr lang="mk" sz="2000" dirty="0"/>
              <a:t>3) Учење преку пракса за развој на програми и алатки за зелени бизниси</a:t>
            </a:r>
          </a:p>
        </p:txBody>
      </p:sp>
      <p:sp>
        <p:nvSpPr>
          <p:cNvPr id="5" name="Rectangle 4">
            <a:extLst>
              <a:ext uri="{FF2B5EF4-FFF2-40B4-BE49-F238E27FC236}">
                <a16:creationId xmlns:a16="http://schemas.microsoft.com/office/drawing/2014/main" id="{BC852EDA-7CB4-4A49-A62F-415D0381874B}"/>
              </a:ext>
            </a:extLst>
          </p:cNvPr>
          <p:cNvSpPr/>
          <p:nvPr/>
        </p:nvSpPr>
        <p:spPr>
          <a:xfrm>
            <a:off x="5225872" y="3585737"/>
            <a:ext cx="6218924" cy="369332"/>
          </a:xfrm>
          <a:prstGeom prst="rect">
            <a:avLst/>
          </a:prstGeom>
        </p:spPr>
        <p:txBody>
          <a:bodyPr wrap="square">
            <a:spAutoFit/>
          </a:bodyPr>
          <a:lstStyle/>
          <a:p>
            <a:r>
              <a:rPr lang="mk" dirty="0"/>
              <a:t> </a:t>
            </a:r>
          </a:p>
        </p:txBody>
      </p:sp>
      <p:sp>
        <p:nvSpPr>
          <p:cNvPr id="2" name="Rectangle 1">
            <a:extLst>
              <a:ext uri="{FF2B5EF4-FFF2-40B4-BE49-F238E27FC236}">
                <a16:creationId xmlns:a16="http://schemas.microsoft.com/office/drawing/2014/main" id="{EAF8F01E-39FA-45AB-BA5B-E8D54F6D91E1}"/>
              </a:ext>
            </a:extLst>
          </p:cNvPr>
          <p:cNvSpPr/>
          <p:nvPr/>
        </p:nvSpPr>
        <p:spPr>
          <a:xfrm>
            <a:off x="5813278" y="3034901"/>
            <a:ext cx="6096000" cy="3477875"/>
          </a:xfrm>
          <a:prstGeom prst="rect">
            <a:avLst/>
          </a:prstGeom>
        </p:spPr>
        <p:txBody>
          <a:bodyPr>
            <a:spAutoFit/>
          </a:bodyPr>
          <a:lstStyle/>
          <a:p>
            <a:r>
              <a:rPr lang="mk" sz="2000" b="1" dirty="0"/>
              <a:t>На крајот од обуката ќе можете да:</a:t>
            </a:r>
          </a:p>
          <a:p>
            <a:pPr marL="285750" indent="-285750">
              <a:buFont typeface="Arial" panose="020B0604020202020204" pitchFamily="34" charset="0"/>
              <a:buChar char="•"/>
            </a:pPr>
            <a:r>
              <a:rPr lang="mk" sz="2000" dirty="0"/>
              <a:t>разберете го циклусот на обука</a:t>
            </a:r>
          </a:p>
          <a:p>
            <a:pPr marL="285750" indent="-285750">
              <a:buFont typeface="Arial" panose="020B0604020202020204" pitchFamily="34" charset="0"/>
              <a:buChar char="•"/>
            </a:pPr>
            <a:r>
              <a:rPr lang="mk" sz="2000" dirty="0"/>
              <a:t>идентификувајте ја потребата за обука</a:t>
            </a:r>
          </a:p>
          <a:p>
            <a:pPr marL="285750" indent="-285750">
              <a:buFont typeface="Arial" panose="020B0604020202020204" pitchFamily="34" charset="0"/>
              <a:buChar char="•"/>
            </a:pPr>
            <a:r>
              <a:rPr lang="mk" sz="2000" dirty="0"/>
              <a:t>планирајте и дизајнирајте обука за да ги задоволите потребите на практикантите</a:t>
            </a:r>
          </a:p>
          <a:p>
            <a:pPr marL="285750" indent="-285750">
              <a:buFont typeface="Arial" panose="020B0604020202020204" pitchFamily="34" charset="0"/>
              <a:buChar char="•"/>
            </a:pPr>
            <a:r>
              <a:rPr lang="mk" sz="2000" dirty="0"/>
              <a:t>применуваат различни методи на учење</a:t>
            </a:r>
          </a:p>
          <a:p>
            <a:pPr marL="285750" indent="-285750">
              <a:buFont typeface="Arial" panose="020B0604020202020204" pitchFamily="34" charset="0"/>
              <a:buChar char="•"/>
            </a:pPr>
            <a:r>
              <a:rPr lang="mk" sz="2000" dirty="0"/>
              <a:t>ефикасно да го спроведете делот за обука и во согласност со препорачаните стандарди за квалитет</a:t>
            </a:r>
          </a:p>
          <a:p>
            <a:pPr marL="285750" indent="-285750">
              <a:buFont typeface="Arial" panose="020B0604020202020204" pitchFamily="34" charset="0"/>
              <a:buChar char="•"/>
            </a:pPr>
            <a:r>
              <a:rPr lang="mk" sz="2000" dirty="0"/>
              <a:t>преглед на напредокот и евалуација на ефикасноста на обуката и испораката на учење</a:t>
            </a:r>
          </a:p>
          <a:p>
            <a:r>
              <a:rPr lang="mk" sz="2000" b="1" dirty="0">
                <a:solidFill>
                  <a:srgbClr val="009900"/>
                </a:solidFill>
              </a:rPr>
              <a:t>И сето ова е поврзано со зелениот бизнис</a:t>
            </a:r>
            <a:endParaRPr lang="en-GB" sz="2000" b="1" dirty="0">
              <a:solidFill>
                <a:srgbClr val="009900"/>
              </a:solidFill>
            </a:endParaRPr>
          </a:p>
        </p:txBody>
      </p:sp>
      <p:pic>
        <p:nvPicPr>
          <p:cNvPr id="3" name="Picture 2">
            <a:extLst>
              <a:ext uri="{FF2B5EF4-FFF2-40B4-BE49-F238E27FC236}">
                <a16:creationId xmlns:a16="http://schemas.microsoft.com/office/drawing/2014/main" id="{39D5E5EA-B1B5-4618-B1DE-369944CB7F03}"/>
              </a:ext>
            </a:extLst>
          </p:cNvPr>
          <p:cNvPicPr>
            <a:picLocks noChangeAspect="1"/>
          </p:cNvPicPr>
          <p:nvPr/>
        </p:nvPicPr>
        <p:blipFill>
          <a:blip r:embed="rId3"/>
          <a:stretch>
            <a:fillRect/>
          </a:stretch>
        </p:blipFill>
        <p:spPr>
          <a:xfrm>
            <a:off x="1228263" y="4881560"/>
            <a:ext cx="2466614" cy="1749200"/>
          </a:xfrm>
          <a:prstGeom prst="rect">
            <a:avLst/>
          </a:prstGeom>
        </p:spPr>
      </p:pic>
      <p:pic>
        <p:nvPicPr>
          <p:cNvPr id="6" name="Picture 5">
            <a:extLst>
              <a:ext uri="{FF2B5EF4-FFF2-40B4-BE49-F238E27FC236}">
                <a16:creationId xmlns:a16="http://schemas.microsoft.com/office/drawing/2014/main" id="{BF47EDDB-2A3B-42DE-BAF5-39A0DCF2B928}"/>
              </a:ext>
            </a:extLst>
          </p:cNvPr>
          <p:cNvPicPr>
            <a:picLocks noChangeAspect="1"/>
          </p:cNvPicPr>
          <p:nvPr/>
        </p:nvPicPr>
        <p:blipFill>
          <a:blip r:embed="rId4"/>
          <a:stretch>
            <a:fillRect/>
          </a:stretch>
        </p:blipFill>
        <p:spPr>
          <a:xfrm>
            <a:off x="8580360" y="1740023"/>
            <a:ext cx="644438" cy="600747"/>
          </a:xfrm>
          <a:prstGeom prst="rect">
            <a:avLst/>
          </a:prstGeom>
        </p:spPr>
      </p:pic>
      <p:pic>
        <p:nvPicPr>
          <p:cNvPr id="7" name="Picture 6">
            <a:extLst>
              <a:ext uri="{FF2B5EF4-FFF2-40B4-BE49-F238E27FC236}">
                <a16:creationId xmlns:a16="http://schemas.microsoft.com/office/drawing/2014/main" id="{895E1397-4C81-44F8-96C6-678ED6345F5E}"/>
              </a:ext>
            </a:extLst>
          </p:cNvPr>
          <p:cNvPicPr>
            <a:picLocks noChangeAspect="1"/>
          </p:cNvPicPr>
          <p:nvPr/>
        </p:nvPicPr>
        <p:blipFill>
          <a:blip r:embed="rId5"/>
          <a:stretch>
            <a:fillRect/>
          </a:stretch>
        </p:blipFill>
        <p:spPr>
          <a:xfrm>
            <a:off x="9544060" y="1770256"/>
            <a:ext cx="696116" cy="589929"/>
          </a:xfrm>
          <a:prstGeom prst="rect">
            <a:avLst/>
          </a:prstGeom>
        </p:spPr>
      </p:pic>
      <p:pic>
        <p:nvPicPr>
          <p:cNvPr id="8" name="Picture 7">
            <a:extLst>
              <a:ext uri="{FF2B5EF4-FFF2-40B4-BE49-F238E27FC236}">
                <a16:creationId xmlns:a16="http://schemas.microsoft.com/office/drawing/2014/main" id="{6BB3E0CE-BD20-4935-9845-39215FD7CC9A}"/>
              </a:ext>
            </a:extLst>
          </p:cNvPr>
          <p:cNvPicPr>
            <a:picLocks noChangeAspect="1"/>
          </p:cNvPicPr>
          <p:nvPr/>
        </p:nvPicPr>
        <p:blipFill>
          <a:blip r:embed="rId6"/>
          <a:stretch>
            <a:fillRect/>
          </a:stretch>
        </p:blipFill>
        <p:spPr>
          <a:xfrm>
            <a:off x="10571886" y="1685075"/>
            <a:ext cx="482777" cy="698756"/>
          </a:xfrm>
          <a:prstGeom prst="rect">
            <a:avLst/>
          </a:prstGeom>
        </p:spPr>
      </p:pic>
      <p:pic>
        <p:nvPicPr>
          <p:cNvPr id="9" name="Picture 8">
            <a:extLst>
              <a:ext uri="{FF2B5EF4-FFF2-40B4-BE49-F238E27FC236}">
                <a16:creationId xmlns:a16="http://schemas.microsoft.com/office/drawing/2014/main" id="{061D7CCA-1946-4E9C-992C-8FD83A489F92}"/>
              </a:ext>
            </a:extLst>
          </p:cNvPr>
          <p:cNvPicPr>
            <a:picLocks noChangeAspect="1"/>
          </p:cNvPicPr>
          <p:nvPr/>
        </p:nvPicPr>
        <p:blipFill>
          <a:blip r:embed="rId7"/>
          <a:stretch>
            <a:fillRect/>
          </a:stretch>
        </p:blipFill>
        <p:spPr>
          <a:xfrm>
            <a:off x="6977849" y="1670676"/>
            <a:ext cx="1089237" cy="734486"/>
          </a:xfrm>
          <a:prstGeom prst="rect">
            <a:avLst/>
          </a:prstGeom>
        </p:spPr>
      </p:pic>
    </p:spTree>
    <p:extLst>
      <p:ext uri="{BB962C8B-B14F-4D97-AF65-F5344CB8AC3E}">
        <p14:creationId xmlns:p14="http://schemas.microsoft.com/office/powerpoint/2010/main" val="3157234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68014" y="190617"/>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Рециклирање и намалување на отпадот</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Rectangle 2">
            <a:extLst>
              <a:ext uri="{FF2B5EF4-FFF2-40B4-BE49-F238E27FC236}">
                <a16:creationId xmlns:a16="http://schemas.microsoft.com/office/drawing/2014/main" id="{E3996664-7AE0-47F4-B18E-571AE13CDAB7}"/>
              </a:ext>
            </a:extLst>
          </p:cNvPr>
          <p:cNvSpPr/>
          <p:nvPr/>
        </p:nvSpPr>
        <p:spPr>
          <a:xfrm>
            <a:off x="464232" y="1100075"/>
            <a:ext cx="10775853" cy="5109091"/>
          </a:xfrm>
          <a:prstGeom prst="rect">
            <a:avLst/>
          </a:prstGeom>
        </p:spPr>
        <p:txBody>
          <a:bodyPr wrap="square">
            <a:spAutoFit/>
          </a:bodyPr>
          <a:lstStyle/>
          <a:p>
            <a:pPr algn="just"/>
            <a:r>
              <a:rPr lang="mk" dirty="0"/>
              <a:t>Рециклирањето и намалувањето на отпадот се клучни механизми за зачувување на природните ресурси и заштита на животната средина. Тие се фундаментален дел од глобалните напори за одржливост и претставуваат практики што директно придонесуваат за намалување на штетното влијание на човековите активности врз природата. Во контекст на растечките еколошки предизвици, како што се климатските промени и прекумерното производство на отпад, овие активности добиваат сè поголемо значење и во приватниот и во јавниот сектор.</a:t>
            </a:r>
          </a:p>
          <a:p>
            <a:pPr algn="just"/>
            <a:endParaRPr lang="ru-RU" dirty="0"/>
          </a:p>
          <a:p>
            <a:pPr algn="just"/>
            <a:r>
              <a:rPr lang="mk" b="1" dirty="0"/>
              <a:t>Рециклирањето </a:t>
            </a:r>
            <a:r>
              <a:rPr lang="mk" dirty="0"/>
              <a:t>е процес во кој употребените материјали се собираат, преработуваат и претвораат во нови производи. Овој процес значително ја намалува количината на потребни суровини, со што се намалуваат емисиите на стакленички гасови и потрошувачката на енергија. Многу материјали можат да се рециклираат, вклучувајќи хартија, пластика, стакло, метали и е-отпад.</a:t>
            </a:r>
          </a:p>
          <a:p>
            <a:pPr algn="just"/>
            <a:endParaRPr lang="ru-RU" b="1" dirty="0"/>
          </a:p>
          <a:p>
            <a:pPr algn="just"/>
            <a:r>
              <a:rPr lang="mk" b="1" dirty="0"/>
              <a:t>Намалувањето на отпадот </a:t>
            </a:r>
            <a:r>
              <a:rPr lang="mk" dirty="0"/>
              <a:t>вклучува активности за минимизирање на количината на отпад генериран за време на производството, транспортот и потрошувачката. Исто така, вклучува оптимизирање на производствените процеси и дизајнирање производи што користат помалку материјали, што директно придонесува за намалување на еколошкиот отпечаток на производот.</a:t>
            </a:r>
          </a:p>
          <a:p>
            <a:pPr algn="just"/>
            <a:r>
              <a:rPr lang="mk" dirty="0"/>
              <a:t>Овие стратегии се тесно поврзани со концептите на циркуларната економија, каде што материјалите и производите се користат подолг временски период, се поправаат, повторно се користат и рециклираат, наместо да се фрлаат по нивната прва употреба. Циркуларната економија е модел што ги охрабрува компаниите и заедниците да создаваат помалку отпад и поефикасно да ги користат ресурсите.</a:t>
            </a:r>
          </a:p>
        </p:txBody>
      </p:sp>
    </p:spTree>
    <p:extLst>
      <p:ext uri="{BB962C8B-B14F-4D97-AF65-F5344CB8AC3E}">
        <p14:creationId xmlns:p14="http://schemas.microsoft.com/office/powerpoint/2010/main" val="3897539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68014" y="190617"/>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Заштеда на енергија и вода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963A81F0-0362-45A7-93CE-29B25BF3CE7C}"/>
              </a:ext>
            </a:extLst>
          </p:cNvPr>
          <p:cNvSpPr/>
          <p:nvPr/>
        </p:nvSpPr>
        <p:spPr>
          <a:xfrm>
            <a:off x="717452" y="1132347"/>
            <a:ext cx="10986867" cy="4985980"/>
          </a:xfrm>
          <a:prstGeom prst="rect">
            <a:avLst/>
          </a:prstGeom>
        </p:spPr>
        <p:txBody>
          <a:bodyPr wrap="square">
            <a:spAutoFit/>
          </a:bodyPr>
          <a:lstStyle/>
          <a:p>
            <a:pPr algn="just"/>
            <a:r>
              <a:rPr lang="mk" sz="2000" dirty="0"/>
              <a:t>Заштедата на енергија и вода е клучен дел од глобалните напори за одржлив развој и борбата против климатските промени. Овие теми вклучуваат методи и стратегии за ефикасно користење на ресурсите и намалување на нивната потрошувачка, без да се загрозат основните потреби на општеството и економијата.</a:t>
            </a:r>
          </a:p>
          <a:p>
            <a:pPr algn="just"/>
            <a:r>
              <a:rPr lang="mk" sz="2000" dirty="0"/>
              <a:t>Модулот за заштеда на енергија и вода ќе се фокусира на концепти за одржливост, методи за подобрување на енергетската ефикасност, како и практики за оптимално управување со водните ресурси.</a:t>
            </a:r>
          </a:p>
          <a:p>
            <a:pPr algn="just"/>
            <a:endParaRPr lang="ru-RU" sz="2000" dirty="0"/>
          </a:p>
          <a:p>
            <a:pPr algn="just"/>
            <a:r>
              <a:rPr lang="mk" sz="2000" dirty="0"/>
              <a:t>Овој модул ќе опфати неколку теми што ќе разгледаат:</a:t>
            </a:r>
          </a:p>
          <a:p>
            <a:pPr algn="just"/>
            <a:r>
              <a:rPr lang="mk" sz="2000" dirty="0"/>
              <a:t>1. Енергетска ефикасност – кои техники и технологии се користат за намалување на потрошувачката на енергија во домаќинствата и индустријата.</a:t>
            </a:r>
          </a:p>
          <a:p>
            <a:pPr algn="just"/>
            <a:r>
              <a:rPr lang="mk" sz="2000" dirty="0"/>
              <a:t>2. Обновливи извори на енергија – како природните ресурси како што се сонцето и ветерот можат да се користат за производство на енергија.</a:t>
            </a:r>
          </a:p>
          <a:p>
            <a:pPr algn="just"/>
            <a:r>
              <a:rPr lang="mk" sz="2000" dirty="0"/>
              <a:t>3. Техники за заштеда на вода – стратегии за намалување на потрошувачката на вода во секојдневните активности и индустриските процеси.</a:t>
            </a:r>
          </a:p>
          <a:p>
            <a:pPr algn="just"/>
            <a:r>
              <a:rPr lang="mk" sz="2000" dirty="0"/>
              <a:t>4. Одговорно управување со ресурсите – како правилното управување со енергијата и водата може да ги намали трошоците и да придонесе за поодржливо општество.</a:t>
            </a:r>
          </a:p>
          <a:p>
            <a:endParaRPr lang="ru-RU" dirty="0"/>
          </a:p>
        </p:txBody>
      </p:sp>
    </p:spTree>
    <p:extLst>
      <p:ext uri="{BB962C8B-B14F-4D97-AF65-F5344CB8AC3E}">
        <p14:creationId xmlns:p14="http://schemas.microsoft.com/office/powerpoint/2010/main" val="4195558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k" sz="2400" dirty="0">
                          <a:solidFill>
                            <a:srgbClr val="00B050"/>
                          </a:solidFill>
                        </a:rPr>
                        <a:t>Превенција </a:t>
                      </a:r>
                      <a:r>
                        <a:rPr lang="mk" sz="2400" dirty="0"/>
                        <a:t>од загадување</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CD36D1F9-1CFC-491C-9BDB-2C623B5C9DAF}"/>
              </a:ext>
            </a:extLst>
          </p:cNvPr>
          <p:cNvSpPr/>
          <p:nvPr/>
        </p:nvSpPr>
        <p:spPr>
          <a:xfrm>
            <a:off x="534572" y="1260961"/>
            <a:ext cx="11240086" cy="4708981"/>
          </a:xfrm>
          <a:prstGeom prst="rect">
            <a:avLst/>
          </a:prstGeom>
        </p:spPr>
        <p:txBody>
          <a:bodyPr wrap="square">
            <a:spAutoFit/>
          </a:bodyPr>
          <a:lstStyle/>
          <a:p>
            <a:pPr algn="just"/>
            <a:r>
              <a:rPr lang="mk" sz="2000" dirty="0"/>
              <a:t>Загадувањето на животната средина е еден од најсериозните глобални предизвици со кои се соочува човештвото. Модулот за спречување на загадувањето има за цел да ја дискутира важноста на преземањето мерки за намалување и контрола на штетните супстанции што се испуштаат во воздухот, водата и почвата, како и да понуди најдобри практики за минимизирање на ова негативно влијание врз природата и здравјето на луѓето.</a:t>
            </a:r>
          </a:p>
          <a:p>
            <a:pPr algn="just"/>
            <a:endParaRPr lang="ru-RU" sz="2000" dirty="0"/>
          </a:p>
          <a:p>
            <a:pPr algn="just"/>
            <a:r>
              <a:rPr lang="mk" sz="2000" dirty="0"/>
              <a:t>Овој модул се занимава со различни теми и аспекти на загадувањето, како што се:</a:t>
            </a:r>
          </a:p>
          <a:p>
            <a:pPr algn="just"/>
            <a:r>
              <a:rPr lang="mk" sz="2000" dirty="0"/>
              <a:t>1. Видови загадување – анализа на различни видови загадување како што се загадувањето на воздухот, водата и почвата и нивното влијание врз екосистемите и здравјето.</a:t>
            </a:r>
          </a:p>
          <a:p>
            <a:pPr algn="just"/>
            <a:r>
              <a:rPr lang="mk" sz="2000" dirty="0"/>
              <a:t>2. Извори на загадување – разгледувајќи ги главните извори на загадување, како што се индустријата, транспортот, отпадот и земјоделството.</a:t>
            </a:r>
          </a:p>
          <a:p>
            <a:pPr algn="just"/>
            <a:r>
              <a:rPr lang="mk" sz="2000" dirty="0"/>
              <a:t>3. Техники за спречување на загадувањето – методи и технологии што можат да се применат за намалување на загадувањето, како што се филтри за прочистување на воздухот и водата, еко-иновативни решенија и повторна употреба на материјали.</a:t>
            </a:r>
          </a:p>
          <a:p>
            <a:pPr algn="just"/>
            <a:r>
              <a:rPr lang="mk" sz="2000" dirty="0"/>
              <a:t>4. Прописи и политики – важноста на националните и меѓународните прописи и закони насочени кон намалување на загадувањето и поттикнување на одговорноста за животната средина </a:t>
            </a:r>
            <a:r>
              <a:rPr lang="mk" dirty="0"/>
              <a:t>.</a:t>
            </a:r>
          </a:p>
        </p:txBody>
      </p:sp>
    </p:spTree>
    <p:extLst>
      <p:ext uri="{BB962C8B-B14F-4D97-AF65-F5344CB8AC3E}">
        <p14:creationId xmlns:p14="http://schemas.microsoft.com/office/powerpoint/2010/main" val="261056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68014" y="102382"/>
          <a:ext cx="11655972" cy="530665"/>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530665">
                <a:tc>
                  <a:txBody>
                    <a:bodyPr/>
                    <a:lstStyle/>
                    <a:p>
                      <a:pPr algn="ctr"/>
                      <a:r>
                        <a:rPr lang="mk" sz="2400" dirty="0">
                          <a:solidFill>
                            <a:srgbClr val="00B050"/>
                          </a:solidFill>
                        </a:rPr>
                        <a:t>Зелена дистрибуција (пакување и одржлив транспорт)</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2E68A3FB-B953-46B5-A232-3B8C6E89C952}"/>
              </a:ext>
            </a:extLst>
          </p:cNvPr>
          <p:cNvSpPr/>
          <p:nvPr/>
        </p:nvSpPr>
        <p:spPr>
          <a:xfrm>
            <a:off x="624031" y="1494926"/>
            <a:ext cx="10943937" cy="4801314"/>
          </a:xfrm>
          <a:prstGeom prst="rect">
            <a:avLst/>
          </a:prstGeom>
        </p:spPr>
        <p:txBody>
          <a:bodyPr wrap="square">
            <a:spAutoFit/>
          </a:bodyPr>
          <a:lstStyle/>
          <a:p>
            <a:pPr algn="just"/>
            <a:r>
              <a:rPr lang="mk" b="1" dirty="0"/>
              <a:t>Зелената дистрибуција </a:t>
            </a:r>
            <a:r>
              <a:rPr lang="mk" dirty="0"/>
              <a:t>е клучен елемент во современите напори за намалување на негативното влијание врз животната средина од логистичките процеси, вклучувајќи го пакувањето и транспортот. Овој модул опфаќа концепти и стратегии за одржлива дистрибуција кои имаат за цел да ја минимизираат потрошувачката на ресурси и емисиите, а воедно да обезбедат ефикасност и функционалност.</a:t>
            </a:r>
          </a:p>
          <a:p>
            <a:pPr algn="just"/>
            <a:endParaRPr lang="sr-Cyrl-RS" dirty="0"/>
          </a:p>
          <a:p>
            <a:pPr algn="just"/>
            <a:r>
              <a:rPr lang="mk" b="1" dirty="0"/>
              <a:t>Пакувањето </a:t>
            </a:r>
            <a:r>
              <a:rPr lang="mk" dirty="0"/>
              <a:t>е важен дел од дистрибуцијата, но често е значаен извор на отпад и загадување. Во овој дел од модулот ќе се разгледаат теми како што се избор на еколошки материјали, дизајнирање пакувања за намалување на отпадот и користење рециклирани или биоразградливи материјали. Одржливото пакување се фокусира на намалување на трошоците за енергија, избегнување на штетни хемикалии и зголемување на рециклирањето на пакувањето.</a:t>
            </a:r>
          </a:p>
          <a:p>
            <a:pPr algn="just"/>
            <a:endParaRPr lang="sr-Cyrl-RS" dirty="0"/>
          </a:p>
          <a:p>
            <a:pPr algn="just"/>
            <a:r>
              <a:rPr lang="mk" b="1" dirty="0"/>
              <a:t>Одржливиот транспорт е </a:t>
            </a:r>
            <a:r>
              <a:rPr lang="mk" dirty="0"/>
              <a:t>уште еден важен аспект на зелената дистрибуција. Ова вклучува употреба на ефикасни методи на транспорт кои генерираат помалку емисии на CO2, како што се електрични возила, хибридни технологии и транспортни мрежи кои ја минимизираат потрошувачката на гориво преку оптимизирани рути и логистички процеси. Дополнително, ќе бидат разгледани иновациите во е-мобилноста и мултимодалниот транспорт што овозможуваат интеграција на повеќе начини на транспорт за поефикасно и одржливо движење на стоки.</a:t>
            </a:r>
          </a:p>
          <a:p>
            <a:pPr algn="just"/>
            <a:endParaRPr lang="sr-Cyrl-RS" dirty="0"/>
          </a:p>
        </p:txBody>
      </p:sp>
    </p:spTree>
    <p:extLst>
      <p:ext uri="{BB962C8B-B14F-4D97-AF65-F5344CB8AC3E}">
        <p14:creationId xmlns:p14="http://schemas.microsoft.com/office/powerpoint/2010/main" val="2558379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Зелени набавки и зелени финансиски инструменти</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Rectangle 2">
            <a:extLst>
              <a:ext uri="{FF2B5EF4-FFF2-40B4-BE49-F238E27FC236}">
                <a16:creationId xmlns:a16="http://schemas.microsoft.com/office/drawing/2014/main" id="{E3996664-7AE0-47F4-B18E-571AE13CDAB7}"/>
              </a:ext>
            </a:extLst>
          </p:cNvPr>
          <p:cNvSpPr/>
          <p:nvPr/>
        </p:nvSpPr>
        <p:spPr>
          <a:xfrm>
            <a:off x="506437" y="1057872"/>
            <a:ext cx="11141612" cy="5909310"/>
          </a:xfrm>
          <a:prstGeom prst="rect">
            <a:avLst/>
          </a:prstGeom>
        </p:spPr>
        <p:txBody>
          <a:bodyPr wrap="square">
            <a:spAutoFit/>
          </a:bodyPr>
          <a:lstStyle/>
          <a:p>
            <a:pPr algn="just"/>
            <a:r>
              <a:rPr lang="mk" sz="2000" dirty="0"/>
              <a:t>Зелените набавки и зелените финансиски инструменти се важни алатки во транзицијата кон одржливо работење и намалување на негативното влијание на организациите врз животната средина. Овој модул дава преглед на основните концепти, стратегии и предности на овие пристапи, кои се сè поприсутни во глобалниот економски систем.</a:t>
            </a:r>
          </a:p>
          <a:p>
            <a:pPr algn="just"/>
            <a:r>
              <a:rPr lang="mk" sz="2000" b="1" dirty="0"/>
              <a:t>Зелената набавка </a:t>
            </a:r>
            <a:r>
              <a:rPr lang="mk" sz="2000" dirty="0"/>
              <a:t>вклучува процес на купување производи и услуги кои имаат помало влијание врз животната средина во текот на нивниот животен циклус. Ова вклучува избор на материјали и ресурси кои се обновливи, рециклирани или произведени на начин што ги минимизира емисиите на штетни супстанции. Зелените набавки ги охрабруваат компаниите и јавните институции да избираат добавувачи и производи кои се поеколошки, како што се енергетски ефикасни производи, биоразградливи материјали и пакувања или услуги со низок јаглероден отпечаток. Овој пристап не само што го намалува отпадот и загадувањето, туку и го поттикнува развојот на зелени технологии и иновации.</a:t>
            </a:r>
          </a:p>
          <a:p>
            <a:pPr algn="just"/>
            <a:r>
              <a:rPr lang="mk" sz="2000" b="1" dirty="0"/>
              <a:t>Зелените финансиски инструменти </a:t>
            </a:r>
            <a:r>
              <a:rPr lang="mk" sz="2000" dirty="0"/>
              <a:t>се финансиски механизми дизајнирани да поддржат одржливи инвестиции и проекти што имаат позитивно влијание врз животната средина. Ова вклучува зелени обврзници, меки заеми за проекти за енергетска ефикасност и средства за инвестиции во обновливи извори на енергија. Преку овие инструменти, компаниите и институциите можат да ги финансираат своите проекти за одржлив развој и да го зголемат пристапот до капитал за зелени инвестиции. Овој дел од модулот ќе опфати теми за тоа како функционираат овие инструменти, кои се нивните придобивки и како можат да се применат во различни индустрии.</a:t>
            </a:r>
          </a:p>
          <a:p>
            <a:pPr algn="just"/>
            <a:endParaRPr lang="ru-RU" dirty="0"/>
          </a:p>
        </p:txBody>
      </p:sp>
    </p:spTree>
    <p:extLst>
      <p:ext uri="{BB962C8B-B14F-4D97-AF65-F5344CB8AC3E}">
        <p14:creationId xmlns:p14="http://schemas.microsoft.com/office/powerpoint/2010/main" val="1674652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1594C-A7FF-44DE-958C-0DE00778F3B8}"/>
              </a:ext>
            </a:extLst>
          </p:cNvPr>
          <p:cNvSpPr>
            <a:spLocks noGrp="1"/>
          </p:cNvSpPr>
          <p:nvPr>
            <p:ph idx="1"/>
          </p:nvPr>
        </p:nvSpPr>
        <p:spPr>
          <a:xfrm>
            <a:off x="669387" y="995630"/>
            <a:ext cx="10880188" cy="5862369"/>
          </a:xfrm>
        </p:spPr>
        <p:txBody>
          <a:bodyPr>
            <a:normAutofit fontScale="47500" lnSpcReduction="20000"/>
          </a:bodyPr>
          <a:lstStyle/>
          <a:p>
            <a:pPr algn="just"/>
            <a:r>
              <a:rPr lang="mk" sz="4200" dirty="0"/>
              <a:t>Процесите на озеленување, како што се рециклирање, заштеда на енергија и вода, спречување на загадување, зелена дистрибуција, зелени набавки и зелени финансиски инструменти, се клучни чекори во постигнувањето одржлив развој.</a:t>
            </a:r>
          </a:p>
          <a:p>
            <a:pPr algn="just"/>
            <a:r>
              <a:rPr lang="mk" sz="4200" dirty="0"/>
              <a:t>Овие активности не само што придонесуваат за намалување на негативното влијание на човековата активност врз животната средина, туку и создаваат нови можности за економски раст и иновации.</a:t>
            </a:r>
          </a:p>
          <a:p>
            <a:pPr algn="just"/>
            <a:r>
              <a:rPr lang="mk" sz="4200" dirty="0"/>
              <a:t>Рециклирањето и намалувањето на отпадот обезбедуваат ефикасно управување со ресурсите и го намалуваат притисокот врз природните екосистеми.</a:t>
            </a:r>
          </a:p>
          <a:p>
            <a:pPr algn="just"/>
            <a:r>
              <a:rPr lang="mk" sz="4200" dirty="0"/>
              <a:t>Заштедата на енергија и вода директно влијае врз намалувањето на емисиите на стакленички гасови и зачувувањето на критичните ресурси, додека спречувањето на загадувањето има за цел да ја заштити животната средина и здравјето на луѓето.</a:t>
            </a:r>
          </a:p>
          <a:p>
            <a:pPr algn="just"/>
            <a:r>
              <a:rPr lang="mk" sz="4200" dirty="0"/>
              <a:t>Зелената дистрибуција, преку одржлив транспорт и пакување, помага во намалувањето на јаглеродниот отпечаток и ја промовира употребата на иновативни решенија кои се еколошки.</a:t>
            </a:r>
          </a:p>
          <a:p>
            <a:pPr algn="just"/>
            <a:r>
              <a:rPr lang="mk" sz="4200" dirty="0"/>
              <a:t>Зелените набавки и зелените финансиски инструменти, пак, поттикнуваат одржливи практики во корпоративните и јавните процеси, овозможувајќи им на компаниите и институциите да ги интегрираат еколошките вредности во своите стратегии и да добијат пристап до финансирање за еколошки иницијативи.</a:t>
            </a:r>
          </a:p>
          <a:p>
            <a:pPr algn="just"/>
            <a:r>
              <a:rPr lang="mk" sz="4200" dirty="0"/>
              <a:t>Генерално, овие процеси се меѓусебно поврзани и играат суштинска улога во глобалните напори за зачувување на планетата. Со нивно спроведување, можеме да изградиме поодржливи, енергетски ефикасни и еколошки пријателски економии што ќе обезбедат долгорочен просперитет и здравје за идните генерации.</a:t>
            </a:r>
          </a:p>
          <a:p>
            <a:endParaRPr lang="ru-RU" dirty="0"/>
          </a:p>
          <a:p>
            <a:endParaRPr lang="en-GB" dirty="0"/>
          </a:p>
        </p:txBody>
      </p:sp>
      <p:graphicFrame>
        <p:nvGraphicFramePr>
          <p:cNvPr id="4" name="Table 3">
            <a:extLst>
              <a:ext uri="{FF2B5EF4-FFF2-40B4-BE49-F238E27FC236}">
                <a16:creationId xmlns:a16="http://schemas.microsoft.com/office/drawing/2014/main" id="{A2CDD6BE-09D0-4965-AA2A-5820EDC71A90}"/>
              </a:ext>
            </a:extLst>
          </p:cNvPr>
          <p:cNvGraphicFramePr>
            <a:graphicFrameLocks noGrp="1"/>
          </p:cNvGraphicFramePr>
          <p:nvPr/>
        </p:nvGraphicFramePr>
        <p:xfrm>
          <a:off x="273268" y="289091"/>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Резиме</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Tree>
    <p:extLst>
      <p:ext uri="{BB962C8B-B14F-4D97-AF65-F5344CB8AC3E}">
        <p14:creationId xmlns:p14="http://schemas.microsoft.com/office/powerpoint/2010/main" val="4157375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a16="http://schemas.microsoft.com/office/drawing/2014/main" id="{C677E678-E7EC-94F8-75EB-3841E1FD157D}"/>
                </a:ext>
              </a:extLst>
            </p:cNvPr>
            <p:cNvSpPr/>
            <p:nvPr/>
          </p:nvSpPr>
          <p:spPr>
            <a:xfrm>
              <a:off x="1988634" y="2162484"/>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a16="http://schemas.microsoft.com/office/drawing/2014/main" id="{3A0F342C-7777-D092-8DDF-3CCA7245F2A6}"/>
                  </a:ext>
                </a:extLst>
              </p:cNvPr>
              <p:cNvSpPr/>
              <p:nvPr/>
            </p:nvSpPr>
            <p:spPr>
              <a:xfrm>
                <a:off x="6726257" y="1668297"/>
                <a:ext cx="3735457" cy="1312342"/>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grpSp>
        <p:sp>
          <p:nvSpPr>
            <p:cNvPr id="69" name="Bent-Up Arrow 9">
              <a:extLst>
                <a:ext uri="{FF2B5EF4-FFF2-40B4-BE49-F238E27FC236}">
                  <a16:creationId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a16="http://schemas.microsoft.com/office/drawing/2014/main" id="{22A42DD9-5AA1-7E92-145C-D547BE2AA770}"/>
                </a:ext>
              </a:extLst>
            </p:cNvPr>
            <p:cNvGrpSpPr>
              <a:grpSpLocks noChangeAspect="1"/>
            </p:cNvGrpSpPr>
            <p:nvPr/>
          </p:nvGrpSpPr>
          <p:grpSpPr>
            <a:xfrm>
              <a:off x="7519047" y="2867761"/>
              <a:ext cx="2904103" cy="2916455"/>
              <a:chOff x="6263978" y="972146"/>
              <a:chExt cx="4148718" cy="4166365"/>
            </a:xfrm>
          </p:grpSpPr>
          <p:sp>
            <p:nvSpPr>
              <p:cNvPr id="73" name="Freeform 31">
                <a:extLst>
                  <a:ext uri="{FF2B5EF4-FFF2-40B4-BE49-F238E27FC236}">
                    <a16:creationId xmlns:a16="http://schemas.microsoft.com/office/drawing/2014/main" id="{426FF321-80B2-583E-B4D5-1C568E84649D}"/>
                  </a:ext>
                </a:extLst>
              </p:cNvPr>
              <p:cNvSpPr>
                <a:spLocks/>
              </p:cNvSpPr>
              <p:nvPr/>
            </p:nvSpPr>
            <p:spPr bwMode="auto">
              <a:xfrm>
                <a:off x="8365019" y="1964828"/>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id="{23B2310B-49B0-6796-56CA-EC678779F697}"/>
                  </a:ext>
                </a:extLst>
              </p:cNvPr>
              <p:cNvGrpSpPr/>
              <p:nvPr/>
            </p:nvGrpSpPr>
            <p:grpSpPr>
              <a:xfrm>
                <a:off x="9275677" y="2319048"/>
                <a:ext cx="450363" cy="887720"/>
                <a:chOff x="8347436" y="2896281"/>
                <a:chExt cx="493352" cy="972457"/>
              </a:xfrm>
              <a:solidFill>
                <a:sysClr val="window" lastClr="FFFFFF"/>
              </a:solidFill>
            </p:grpSpPr>
            <p:sp>
              <p:nvSpPr>
                <p:cNvPr id="86" name="Freeform 55">
                  <a:extLst>
                    <a:ext uri="{FF2B5EF4-FFF2-40B4-BE49-F238E27FC236}">
                      <a16:creationId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a16="http://schemas.microsoft.com/office/drawing/2014/main" id="{8CC684B8-1F02-1F28-7825-82E71336EFC0}"/>
                    </a:ext>
                  </a:extLst>
                </p:cNvPr>
                <p:cNvSpPr>
                  <a:spLocks/>
                </p:cNvSpPr>
                <p:nvPr/>
              </p:nvSpPr>
              <p:spPr bwMode="auto">
                <a:xfrm>
                  <a:off x="8347436" y="2896281"/>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
        <p:nvSpPr>
          <p:cNvPr id="2" name="Rectangle 1">
            <a:extLst>
              <a:ext uri="{FF2B5EF4-FFF2-40B4-BE49-F238E27FC236}">
                <a16:creationId xmlns:a16="http://schemas.microsoft.com/office/drawing/2014/main" id="{6448C07C-5178-4C10-B519-2D9094B15B86}"/>
              </a:ext>
            </a:extLst>
          </p:cNvPr>
          <p:cNvSpPr/>
          <p:nvPr/>
        </p:nvSpPr>
        <p:spPr>
          <a:xfrm>
            <a:off x="1748711" y="1949467"/>
            <a:ext cx="2686761" cy="369332"/>
          </a:xfrm>
          <a:prstGeom prst="rect">
            <a:avLst/>
          </a:prstGeom>
        </p:spPr>
        <p:txBody>
          <a:bodyPr wrap="none">
            <a:spAutoFit/>
          </a:bodyPr>
          <a:lstStyle/>
          <a:p>
            <a:r>
              <a:rPr lang="mk" b="1" dirty="0"/>
              <a:t>Вежба (работа во парови)</a:t>
            </a:r>
            <a:endParaRPr lang="en-GB" b="1" dirty="0"/>
          </a:p>
        </p:txBody>
      </p:sp>
      <p:sp>
        <p:nvSpPr>
          <p:cNvPr id="3" name="Rectangle 2">
            <a:extLst>
              <a:ext uri="{FF2B5EF4-FFF2-40B4-BE49-F238E27FC236}">
                <a16:creationId xmlns:a16="http://schemas.microsoft.com/office/drawing/2014/main" id="{00F9345D-B956-461F-9A25-6AFD945374FC}"/>
              </a:ext>
            </a:extLst>
          </p:cNvPr>
          <p:cNvSpPr/>
          <p:nvPr/>
        </p:nvSpPr>
        <p:spPr>
          <a:xfrm>
            <a:off x="6930370" y="1020135"/>
            <a:ext cx="4141711" cy="1477328"/>
          </a:xfrm>
          <a:prstGeom prst="rect">
            <a:avLst/>
          </a:prstGeom>
        </p:spPr>
        <p:txBody>
          <a:bodyPr wrap="square">
            <a:spAutoFit/>
          </a:bodyPr>
          <a:lstStyle/>
          <a:p>
            <a:pPr algn="ctr"/>
            <a:r>
              <a:rPr lang="mk" dirty="0"/>
              <a:t> </a:t>
            </a:r>
            <a:r>
              <a:rPr lang="mk" b="1" dirty="0">
                <a:solidFill>
                  <a:srgbClr val="009900"/>
                </a:solidFill>
              </a:rPr>
              <a:t>Одредување на целта(ите) на очекуваните резултати од учењето (знаење, вештини, компетенции) и предлог</a:t>
            </a:r>
          </a:p>
          <a:p>
            <a:pPr algn="ctr"/>
            <a:r>
              <a:rPr lang="mk" b="1" dirty="0">
                <a:solidFill>
                  <a:srgbClr val="009900"/>
                </a:solidFill>
              </a:rPr>
              <a:t>наставни материјали за наведените модули</a:t>
            </a:r>
            <a:endParaRPr lang="en-GB" b="1" dirty="0">
              <a:solidFill>
                <a:srgbClr val="009900"/>
              </a:solidFill>
            </a:endParaRPr>
          </a:p>
        </p:txBody>
      </p:sp>
    </p:spTree>
    <p:extLst>
      <p:ext uri="{BB962C8B-B14F-4D97-AF65-F5344CB8AC3E}">
        <p14:creationId xmlns:p14="http://schemas.microsoft.com/office/powerpoint/2010/main" val="1554722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EFCD7-2540-3562-0859-084F739B3EA9}"/>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76C15B4-232B-4AC2-24E6-768A9BAFBEFF}"/>
              </a:ext>
            </a:extLst>
          </p:cNvPr>
          <p:cNvGraphicFramePr>
            <a:graphicFrameLocks noGrp="1"/>
          </p:cNvGraphicFramePr>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3</a:t>
                      </a:r>
                    </a:p>
                    <a:p>
                      <a:pPr algn="ctr"/>
                      <a:r>
                        <a:rPr lang="mk" sz="2800" dirty="0">
                          <a:solidFill>
                            <a:srgbClr val="009900"/>
                          </a:solidFill>
                        </a:rPr>
                        <a:t>Дизајн и развој на обука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4" name="TextBox 3">
            <a:extLst>
              <a:ext uri="{FF2B5EF4-FFF2-40B4-BE49-F238E27FC236}">
                <a16:creationId xmlns:a16="http://schemas.microsoft.com/office/drawing/2014/main" id="{6B45C775-1A5D-3A19-E587-DF0C064A59A3}"/>
              </a:ext>
            </a:extLst>
          </p:cNvPr>
          <p:cNvSpPr txBox="1"/>
          <p:nvPr/>
        </p:nvSpPr>
        <p:spPr>
          <a:xfrm>
            <a:off x="344209" y="1721530"/>
            <a:ext cx="5313013" cy="4832092"/>
          </a:xfrm>
          <a:prstGeom prst="rect">
            <a:avLst/>
          </a:prstGeom>
          <a:noFill/>
        </p:spPr>
        <p:txBody>
          <a:bodyPr wrap="square">
            <a:spAutoFit/>
          </a:bodyPr>
          <a:lstStyle/>
          <a:p>
            <a:pPr algn="just"/>
            <a:r>
              <a:rPr lang="mk" sz="2800" dirty="0"/>
              <a:t>Продолжување на вежбата (работа во парови)</a:t>
            </a:r>
          </a:p>
          <a:p>
            <a:pPr algn="just"/>
            <a:endParaRPr lang="ru-RU" sz="2800" dirty="0"/>
          </a:p>
          <a:p>
            <a:pPr algn="just"/>
            <a:r>
              <a:rPr lang="mk" sz="2800" dirty="0"/>
              <a:t>Одредување на целта/ите на очекуваните резултати од учењето (знаење, вештини, компетенции) и предлагање наставни материјали за наведените модули</a:t>
            </a:r>
          </a:p>
          <a:p>
            <a:pPr algn="just"/>
            <a:endParaRPr lang="ru-RU" sz="2800" dirty="0"/>
          </a:p>
          <a:p>
            <a:pPr algn="just"/>
            <a:endParaRPr lang="ru-RU" sz="2800" dirty="0"/>
          </a:p>
          <a:p>
            <a:pPr algn="just"/>
            <a:r>
              <a:rPr lang="mk" sz="2800" dirty="0"/>
              <a:t>Презентации на трудови и дискусија</a:t>
            </a:r>
          </a:p>
        </p:txBody>
      </p:sp>
      <p:grpSp>
        <p:nvGrpSpPr>
          <p:cNvPr id="5" name="Group 4">
            <a:extLst>
              <a:ext uri="{FF2B5EF4-FFF2-40B4-BE49-F238E27FC236}">
                <a16:creationId xmlns:a16="http://schemas.microsoft.com/office/drawing/2014/main" id="{A6FF476E-ACBC-20B9-ED16-A7B613BFF81D}"/>
              </a:ext>
            </a:extLst>
          </p:cNvPr>
          <p:cNvGrpSpPr>
            <a:grpSpLocks noChangeAspect="1"/>
          </p:cNvGrpSpPr>
          <p:nvPr/>
        </p:nvGrpSpPr>
        <p:grpSpPr>
          <a:xfrm>
            <a:off x="7053862" y="1655211"/>
            <a:ext cx="4576031" cy="4964729"/>
            <a:chOff x="3506788" y="1241425"/>
            <a:chExt cx="5176838" cy="5616576"/>
          </a:xfrm>
        </p:grpSpPr>
        <p:sp>
          <p:nvSpPr>
            <p:cNvPr id="6" name="Freeform 5">
              <a:extLst>
                <a:ext uri="{FF2B5EF4-FFF2-40B4-BE49-F238E27FC236}">
                  <a16:creationId xmlns:a16="http://schemas.microsoft.com/office/drawing/2014/main" id="{CA1E9CF5-20B2-F95F-951D-41B80314AD84}"/>
                </a:ext>
              </a:extLst>
            </p:cNvPr>
            <p:cNvSpPr>
              <a:spLocks/>
            </p:cNvSpPr>
            <p:nvPr/>
          </p:nvSpPr>
          <p:spPr bwMode="auto">
            <a:xfrm>
              <a:off x="4200526" y="5394325"/>
              <a:ext cx="1524000" cy="1463675"/>
            </a:xfrm>
            <a:custGeom>
              <a:avLst/>
              <a:gdLst>
                <a:gd name="T0" fmla="*/ 0 w 688"/>
                <a:gd name="T1" fmla="*/ 0 h 661"/>
                <a:gd name="T2" fmla="*/ 0 w 688"/>
                <a:gd name="T3" fmla="*/ 246 h 661"/>
                <a:gd name="T4" fmla="*/ 82 w 688"/>
                <a:gd name="T5" fmla="*/ 328 h 661"/>
                <a:gd name="T6" fmla="*/ 606 w 688"/>
                <a:gd name="T7" fmla="*/ 328 h 661"/>
                <a:gd name="T8" fmla="*/ 688 w 688"/>
                <a:gd name="T9" fmla="*/ 409 h 661"/>
                <a:gd name="T10" fmla="*/ 688 w 688"/>
                <a:gd name="T11" fmla="*/ 661 h 661"/>
              </a:gdLst>
              <a:ahLst/>
              <a:cxnLst>
                <a:cxn ang="0">
                  <a:pos x="T0" y="T1"/>
                </a:cxn>
                <a:cxn ang="0">
                  <a:pos x="T2" y="T3"/>
                </a:cxn>
                <a:cxn ang="0">
                  <a:pos x="T4" y="T5"/>
                </a:cxn>
                <a:cxn ang="0">
                  <a:pos x="T6" y="T7"/>
                </a:cxn>
                <a:cxn ang="0">
                  <a:pos x="T8" y="T9"/>
                </a:cxn>
                <a:cxn ang="0">
                  <a:pos x="T10" y="T11"/>
                </a:cxn>
              </a:cxnLst>
              <a:rect l="0" t="0" r="r" b="b"/>
              <a:pathLst>
                <a:path w="688" h="661">
                  <a:moveTo>
                    <a:pt x="0" y="0"/>
                  </a:moveTo>
                  <a:cubicBezTo>
                    <a:pt x="0" y="246"/>
                    <a:pt x="0" y="246"/>
                    <a:pt x="0" y="246"/>
                  </a:cubicBezTo>
                  <a:cubicBezTo>
                    <a:pt x="0" y="291"/>
                    <a:pt x="37" y="328"/>
                    <a:pt x="82" y="328"/>
                  </a:cubicBezTo>
                  <a:cubicBezTo>
                    <a:pt x="606" y="328"/>
                    <a:pt x="606" y="328"/>
                    <a:pt x="606" y="328"/>
                  </a:cubicBezTo>
                  <a:cubicBezTo>
                    <a:pt x="651" y="328"/>
                    <a:pt x="688" y="364"/>
                    <a:pt x="688" y="409"/>
                  </a:cubicBezTo>
                  <a:cubicBezTo>
                    <a:pt x="688" y="661"/>
                    <a:pt x="688" y="661"/>
                    <a:pt x="688" y="661"/>
                  </a:cubicBezTo>
                </a:path>
              </a:pathLst>
            </a:custGeom>
            <a:noFill/>
            <a:ln w="7937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C18F0507-CE81-612C-78FC-C9F73F5C0C25}"/>
                </a:ext>
              </a:extLst>
            </p:cNvPr>
            <p:cNvSpPr>
              <a:spLocks/>
            </p:cNvSpPr>
            <p:nvPr/>
          </p:nvSpPr>
          <p:spPr bwMode="auto">
            <a:xfrm>
              <a:off x="4165601" y="4892675"/>
              <a:ext cx="69850" cy="300038"/>
            </a:xfrm>
            <a:custGeom>
              <a:avLst/>
              <a:gdLst>
                <a:gd name="T0" fmla="*/ 32 w 32"/>
                <a:gd name="T1" fmla="*/ 0 h 136"/>
                <a:gd name="T2" fmla="*/ 0 w 32"/>
                <a:gd name="T3" fmla="*/ 0 h 136"/>
                <a:gd name="T4" fmla="*/ 1 w 32"/>
                <a:gd name="T5" fmla="*/ 25 h 136"/>
                <a:gd name="T6" fmla="*/ 1 w 32"/>
                <a:gd name="T7" fmla="*/ 136 h 136"/>
                <a:gd name="T8" fmla="*/ 30 w 32"/>
                <a:gd name="T9" fmla="*/ 136 h 136"/>
                <a:gd name="T10" fmla="*/ 30 w 32"/>
                <a:gd name="T11" fmla="*/ 25 h 136"/>
                <a:gd name="T12" fmla="*/ 32 w 32"/>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32" h="136">
                  <a:moveTo>
                    <a:pt x="32" y="0"/>
                  </a:moveTo>
                  <a:cubicBezTo>
                    <a:pt x="0" y="0"/>
                    <a:pt x="0" y="0"/>
                    <a:pt x="0" y="0"/>
                  </a:cubicBezTo>
                  <a:cubicBezTo>
                    <a:pt x="2" y="14"/>
                    <a:pt x="1" y="25"/>
                    <a:pt x="1" y="25"/>
                  </a:cubicBezTo>
                  <a:cubicBezTo>
                    <a:pt x="1" y="136"/>
                    <a:pt x="1" y="136"/>
                    <a:pt x="1" y="136"/>
                  </a:cubicBezTo>
                  <a:cubicBezTo>
                    <a:pt x="30" y="136"/>
                    <a:pt x="30" y="136"/>
                    <a:pt x="30" y="136"/>
                  </a:cubicBezTo>
                  <a:cubicBezTo>
                    <a:pt x="30" y="25"/>
                    <a:pt x="30" y="25"/>
                    <a:pt x="30" y="25"/>
                  </a:cubicBezTo>
                  <a:cubicBezTo>
                    <a:pt x="30" y="25"/>
                    <a:pt x="30" y="14"/>
                    <a:pt x="32"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E8357C50-AF8B-58B6-9150-AF02BC153C02}"/>
                </a:ext>
              </a:extLst>
            </p:cNvPr>
            <p:cNvSpPr>
              <a:spLocks/>
            </p:cNvSpPr>
            <p:nvPr/>
          </p:nvSpPr>
          <p:spPr bwMode="auto">
            <a:xfrm>
              <a:off x="4260851" y="4781550"/>
              <a:ext cx="120650" cy="88900"/>
            </a:xfrm>
            <a:custGeom>
              <a:avLst/>
              <a:gdLst>
                <a:gd name="T0" fmla="*/ 41 w 55"/>
                <a:gd name="T1" fmla="*/ 4 h 40"/>
                <a:gd name="T2" fmla="*/ 26 w 55"/>
                <a:gd name="T3" fmla="*/ 0 h 40"/>
                <a:gd name="T4" fmla="*/ 0 w 55"/>
                <a:gd name="T5" fmla="*/ 40 h 40"/>
                <a:gd name="T6" fmla="*/ 36 w 55"/>
                <a:gd name="T7" fmla="*/ 40 h 40"/>
                <a:gd name="T8" fmla="*/ 54 w 55"/>
                <a:gd name="T9" fmla="*/ 28 h 40"/>
                <a:gd name="T10" fmla="*/ 41 w 55"/>
                <a:gd name="T11" fmla="*/ 4 h 40"/>
              </a:gdLst>
              <a:ahLst/>
              <a:cxnLst>
                <a:cxn ang="0">
                  <a:pos x="T0" y="T1"/>
                </a:cxn>
                <a:cxn ang="0">
                  <a:pos x="T2" y="T3"/>
                </a:cxn>
                <a:cxn ang="0">
                  <a:pos x="T4" y="T5"/>
                </a:cxn>
                <a:cxn ang="0">
                  <a:pos x="T6" y="T7"/>
                </a:cxn>
                <a:cxn ang="0">
                  <a:pos x="T8" y="T9"/>
                </a:cxn>
                <a:cxn ang="0">
                  <a:pos x="T10" y="T11"/>
                </a:cxn>
              </a:cxnLst>
              <a:rect l="0" t="0" r="r" b="b"/>
              <a:pathLst>
                <a:path w="55" h="40">
                  <a:moveTo>
                    <a:pt x="41" y="4"/>
                  </a:moveTo>
                  <a:cubicBezTo>
                    <a:pt x="35" y="1"/>
                    <a:pt x="31" y="0"/>
                    <a:pt x="26" y="0"/>
                  </a:cubicBezTo>
                  <a:cubicBezTo>
                    <a:pt x="10" y="0"/>
                    <a:pt x="3" y="23"/>
                    <a:pt x="0" y="40"/>
                  </a:cubicBezTo>
                  <a:cubicBezTo>
                    <a:pt x="36" y="40"/>
                    <a:pt x="36" y="40"/>
                    <a:pt x="36" y="40"/>
                  </a:cubicBezTo>
                  <a:cubicBezTo>
                    <a:pt x="45" y="40"/>
                    <a:pt x="52" y="35"/>
                    <a:pt x="54" y="28"/>
                  </a:cubicBezTo>
                  <a:cubicBezTo>
                    <a:pt x="55" y="21"/>
                    <a:pt x="53" y="11"/>
                    <a:pt x="41" y="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624BE048-5ABF-D339-0C52-859BF4F8F80B}"/>
                </a:ext>
              </a:extLst>
            </p:cNvPr>
            <p:cNvSpPr>
              <a:spLocks/>
            </p:cNvSpPr>
            <p:nvPr/>
          </p:nvSpPr>
          <p:spPr bwMode="auto">
            <a:xfrm>
              <a:off x="4016376" y="4781550"/>
              <a:ext cx="123825" cy="88900"/>
            </a:xfrm>
            <a:custGeom>
              <a:avLst/>
              <a:gdLst>
                <a:gd name="T0" fmla="*/ 30 w 56"/>
                <a:gd name="T1" fmla="*/ 0 h 40"/>
                <a:gd name="T2" fmla="*/ 15 w 56"/>
                <a:gd name="T3" fmla="*/ 4 h 40"/>
                <a:gd name="T4" fmla="*/ 2 w 56"/>
                <a:gd name="T5" fmla="*/ 28 h 40"/>
                <a:gd name="T6" fmla="*/ 20 w 56"/>
                <a:gd name="T7" fmla="*/ 40 h 40"/>
                <a:gd name="T8" fmla="*/ 56 w 56"/>
                <a:gd name="T9" fmla="*/ 40 h 40"/>
                <a:gd name="T10" fmla="*/ 30 w 56"/>
                <a:gd name="T11" fmla="*/ 0 h 40"/>
              </a:gdLst>
              <a:ahLst/>
              <a:cxnLst>
                <a:cxn ang="0">
                  <a:pos x="T0" y="T1"/>
                </a:cxn>
                <a:cxn ang="0">
                  <a:pos x="T2" y="T3"/>
                </a:cxn>
                <a:cxn ang="0">
                  <a:pos x="T4" y="T5"/>
                </a:cxn>
                <a:cxn ang="0">
                  <a:pos x="T6" y="T7"/>
                </a:cxn>
                <a:cxn ang="0">
                  <a:pos x="T8" y="T9"/>
                </a:cxn>
                <a:cxn ang="0">
                  <a:pos x="T10" y="T11"/>
                </a:cxn>
              </a:cxnLst>
              <a:rect l="0" t="0" r="r" b="b"/>
              <a:pathLst>
                <a:path w="56" h="40">
                  <a:moveTo>
                    <a:pt x="30" y="0"/>
                  </a:moveTo>
                  <a:cubicBezTo>
                    <a:pt x="25" y="0"/>
                    <a:pt x="21" y="1"/>
                    <a:pt x="15" y="4"/>
                  </a:cubicBezTo>
                  <a:cubicBezTo>
                    <a:pt x="3" y="11"/>
                    <a:pt x="0" y="21"/>
                    <a:pt x="2" y="28"/>
                  </a:cubicBezTo>
                  <a:cubicBezTo>
                    <a:pt x="4" y="35"/>
                    <a:pt x="11" y="40"/>
                    <a:pt x="20" y="40"/>
                  </a:cubicBezTo>
                  <a:cubicBezTo>
                    <a:pt x="56" y="40"/>
                    <a:pt x="56" y="40"/>
                    <a:pt x="56" y="40"/>
                  </a:cubicBezTo>
                  <a:cubicBezTo>
                    <a:pt x="53" y="2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71CD6362-B792-CE9E-BE5C-95038E24E4CB}"/>
                </a:ext>
              </a:extLst>
            </p:cNvPr>
            <p:cNvSpPr>
              <a:spLocks noEditPoints="1"/>
            </p:cNvSpPr>
            <p:nvPr/>
          </p:nvSpPr>
          <p:spPr bwMode="auto">
            <a:xfrm>
              <a:off x="3867151" y="4454525"/>
              <a:ext cx="658813" cy="968375"/>
            </a:xfrm>
            <a:custGeom>
              <a:avLst/>
              <a:gdLst>
                <a:gd name="T0" fmla="*/ 139 w 297"/>
                <a:gd name="T1" fmla="*/ 6 h 438"/>
                <a:gd name="T2" fmla="*/ 3 w 297"/>
                <a:gd name="T3" fmla="*/ 142 h 438"/>
                <a:gd name="T4" fmla="*/ 50 w 297"/>
                <a:gd name="T5" fmla="*/ 261 h 438"/>
                <a:gd name="T6" fmla="*/ 86 w 297"/>
                <a:gd name="T7" fmla="*/ 342 h 438"/>
                <a:gd name="T8" fmla="*/ 86 w 297"/>
                <a:gd name="T9" fmla="*/ 394 h 438"/>
                <a:gd name="T10" fmla="*/ 105 w 297"/>
                <a:gd name="T11" fmla="*/ 414 h 438"/>
                <a:gd name="T12" fmla="*/ 116 w 297"/>
                <a:gd name="T13" fmla="*/ 414 h 438"/>
                <a:gd name="T14" fmla="*/ 150 w 297"/>
                <a:gd name="T15" fmla="*/ 438 h 438"/>
                <a:gd name="T16" fmla="*/ 184 w 297"/>
                <a:gd name="T17" fmla="*/ 414 h 438"/>
                <a:gd name="T18" fmla="*/ 195 w 297"/>
                <a:gd name="T19" fmla="*/ 414 h 438"/>
                <a:gd name="T20" fmla="*/ 214 w 297"/>
                <a:gd name="T21" fmla="*/ 394 h 438"/>
                <a:gd name="T22" fmla="*/ 214 w 297"/>
                <a:gd name="T23" fmla="*/ 342 h 438"/>
                <a:gd name="T24" fmla="*/ 249 w 297"/>
                <a:gd name="T25" fmla="*/ 261 h 438"/>
                <a:gd name="T26" fmla="*/ 297 w 297"/>
                <a:gd name="T27" fmla="*/ 153 h 438"/>
                <a:gd name="T28" fmla="*/ 139 w 297"/>
                <a:gd name="T29" fmla="*/ 6 h 438"/>
                <a:gd name="T30" fmla="*/ 240 w 297"/>
                <a:gd name="T31" fmla="*/ 178 h 438"/>
                <a:gd name="T32" fmla="*/ 213 w 297"/>
                <a:gd name="T33" fmla="*/ 198 h 438"/>
                <a:gd name="T34" fmla="*/ 176 w 297"/>
                <a:gd name="T35" fmla="*/ 198 h 438"/>
                <a:gd name="T36" fmla="*/ 174 w 297"/>
                <a:gd name="T37" fmla="*/ 223 h 438"/>
                <a:gd name="T38" fmla="*/ 174 w 297"/>
                <a:gd name="T39" fmla="*/ 334 h 438"/>
                <a:gd name="T40" fmla="*/ 197 w 297"/>
                <a:gd name="T41" fmla="*/ 334 h 438"/>
                <a:gd name="T42" fmla="*/ 202 w 297"/>
                <a:gd name="T43" fmla="*/ 338 h 438"/>
                <a:gd name="T44" fmla="*/ 197 w 297"/>
                <a:gd name="T45" fmla="*/ 343 h 438"/>
                <a:gd name="T46" fmla="*/ 141 w 297"/>
                <a:gd name="T47" fmla="*/ 343 h 438"/>
                <a:gd name="T48" fmla="*/ 199 w 297"/>
                <a:gd name="T49" fmla="*/ 358 h 438"/>
                <a:gd name="T50" fmla="*/ 202 w 297"/>
                <a:gd name="T51" fmla="*/ 363 h 438"/>
                <a:gd name="T52" fmla="*/ 198 w 297"/>
                <a:gd name="T53" fmla="*/ 368 h 438"/>
                <a:gd name="T54" fmla="*/ 141 w 297"/>
                <a:gd name="T55" fmla="*/ 370 h 438"/>
                <a:gd name="T56" fmla="*/ 198 w 297"/>
                <a:gd name="T57" fmla="*/ 383 h 438"/>
                <a:gd name="T58" fmla="*/ 202 w 297"/>
                <a:gd name="T59" fmla="*/ 388 h 438"/>
                <a:gd name="T60" fmla="*/ 197 w 297"/>
                <a:gd name="T61" fmla="*/ 392 h 438"/>
                <a:gd name="T62" fmla="*/ 102 w 297"/>
                <a:gd name="T63" fmla="*/ 392 h 438"/>
                <a:gd name="T64" fmla="*/ 98 w 297"/>
                <a:gd name="T65" fmla="*/ 387 h 438"/>
                <a:gd name="T66" fmla="*/ 102 w 297"/>
                <a:gd name="T67" fmla="*/ 383 h 438"/>
                <a:gd name="T68" fmla="*/ 151 w 297"/>
                <a:gd name="T69" fmla="*/ 383 h 438"/>
                <a:gd name="T70" fmla="*/ 101 w 297"/>
                <a:gd name="T71" fmla="*/ 372 h 438"/>
                <a:gd name="T72" fmla="*/ 98 w 297"/>
                <a:gd name="T73" fmla="*/ 367 h 438"/>
                <a:gd name="T74" fmla="*/ 102 w 297"/>
                <a:gd name="T75" fmla="*/ 362 h 438"/>
                <a:gd name="T76" fmla="*/ 165 w 297"/>
                <a:gd name="T77" fmla="*/ 360 h 438"/>
                <a:gd name="T78" fmla="*/ 101 w 297"/>
                <a:gd name="T79" fmla="*/ 343 h 438"/>
                <a:gd name="T80" fmla="*/ 98 w 297"/>
                <a:gd name="T81" fmla="*/ 338 h 438"/>
                <a:gd name="T82" fmla="*/ 102 w 297"/>
                <a:gd name="T83" fmla="*/ 334 h 438"/>
                <a:gd name="T84" fmla="*/ 126 w 297"/>
                <a:gd name="T85" fmla="*/ 334 h 438"/>
                <a:gd name="T86" fmla="*/ 126 w 297"/>
                <a:gd name="T87" fmla="*/ 223 h 438"/>
                <a:gd name="T88" fmla="*/ 124 w 297"/>
                <a:gd name="T89" fmla="*/ 198 h 438"/>
                <a:gd name="T90" fmla="*/ 87 w 297"/>
                <a:gd name="T91" fmla="*/ 198 h 438"/>
                <a:gd name="T92" fmla="*/ 60 w 297"/>
                <a:gd name="T93" fmla="*/ 178 h 438"/>
                <a:gd name="T94" fmla="*/ 78 w 297"/>
                <a:gd name="T95" fmla="*/ 144 h 438"/>
                <a:gd name="T96" fmla="*/ 97 w 297"/>
                <a:gd name="T97" fmla="*/ 138 h 438"/>
                <a:gd name="T98" fmla="*/ 133 w 297"/>
                <a:gd name="T99" fmla="*/ 188 h 438"/>
                <a:gd name="T100" fmla="*/ 167 w 297"/>
                <a:gd name="T101" fmla="*/ 188 h 438"/>
                <a:gd name="T102" fmla="*/ 203 w 297"/>
                <a:gd name="T103" fmla="*/ 138 h 438"/>
                <a:gd name="T104" fmla="*/ 222 w 297"/>
                <a:gd name="T105" fmla="*/ 144 h 438"/>
                <a:gd name="T106" fmla="*/ 240 w 297"/>
                <a:gd name="T107" fmla="*/ 1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7" h="438">
                  <a:moveTo>
                    <a:pt x="139" y="6"/>
                  </a:moveTo>
                  <a:cubicBezTo>
                    <a:pt x="67" y="11"/>
                    <a:pt x="8" y="70"/>
                    <a:pt x="3" y="142"/>
                  </a:cubicBezTo>
                  <a:cubicBezTo>
                    <a:pt x="0" y="189"/>
                    <a:pt x="18" y="232"/>
                    <a:pt x="50" y="261"/>
                  </a:cubicBezTo>
                  <a:cubicBezTo>
                    <a:pt x="72" y="282"/>
                    <a:pt x="86" y="311"/>
                    <a:pt x="86" y="342"/>
                  </a:cubicBezTo>
                  <a:cubicBezTo>
                    <a:pt x="86" y="394"/>
                    <a:pt x="86" y="394"/>
                    <a:pt x="86" y="394"/>
                  </a:cubicBezTo>
                  <a:cubicBezTo>
                    <a:pt x="86" y="405"/>
                    <a:pt x="94" y="414"/>
                    <a:pt x="105" y="414"/>
                  </a:cubicBezTo>
                  <a:cubicBezTo>
                    <a:pt x="116" y="414"/>
                    <a:pt x="116" y="414"/>
                    <a:pt x="116" y="414"/>
                  </a:cubicBezTo>
                  <a:cubicBezTo>
                    <a:pt x="121" y="428"/>
                    <a:pt x="134" y="438"/>
                    <a:pt x="150" y="438"/>
                  </a:cubicBezTo>
                  <a:cubicBezTo>
                    <a:pt x="166" y="438"/>
                    <a:pt x="179" y="428"/>
                    <a:pt x="184" y="414"/>
                  </a:cubicBezTo>
                  <a:cubicBezTo>
                    <a:pt x="195" y="414"/>
                    <a:pt x="195" y="414"/>
                    <a:pt x="195" y="414"/>
                  </a:cubicBezTo>
                  <a:cubicBezTo>
                    <a:pt x="205" y="414"/>
                    <a:pt x="214" y="405"/>
                    <a:pt x="214" y="394"/>
                  </a:cubicBezTo>
                  <a:cubicBezTo>
                    <a:pt x="214" y="342"/>
                    <a:pt x="214" y="342"/>
                    <a:pt x="214" y="342"/>
                  </a:cubicBezTo>
                  <a:cubicBezTo>
                    <a:pt x="214" y="311"/>
                    <a:pt x="227" y="282"/>
                    <a:pt x="249" y="261"/>
                  </a:cubicBezTo>
                  <a:cubicBezTo>
                    <a:pt x="279" y="235"/>
                    <a:pt x="297" y="196"/>
                    <a:pt x="297" y="153"/>
                  </a:cubicBezTo>
                  <a:cubicBezTo>
                    <a:pt x="297" y="68"/>
                    <a:pt x="225" y="0"/>
                    <a:pt x="139" y="6"/>
                  </a:cubicBezTo>
                  <a:close/>
                  <a:moveTo>
                    <a:pt x="240" y="178"/>
                  </a:moveTo>
                  <a:cubicBezTo>
                    <a:pt x="237" y="190"/>
                    <a:pt x="226" y="198"/>
                    <a:pt x="213" y="198"/>
                  </a:cubicBezTo>
                  <a:cubicBezTo>
                    <a:pt x="176" y="198"/>
                    <a:pt x="176" y="198"/>
                    <a:pt x="176" y="198"/>
                  </a:cubicBezTo>
                  <a:cubicBezTo>
                    <a:pt x="174" y="212"/>
                    <a:pt x="174" y="223"/>
                    <a:pt x="174" y="223"/>
                  </a:cubicBezTo>
                  <a:cubicBezTo>
                    <a:pt x="174" y="334"/>
                    <a:pt x="174" y="334"/>
                    <a:pt x="174" y="334"/>
                  </a:cubicBezTo>
                  <a:cubicBezTo>
                    <a:pt x="197" y="334"/>
                    <a:pt x="197" y="334"/>
                    <a:pt x="197" y="334"/>
                  </a:cubicBezTo>
                  <a:cubicBezTo>
                    <a:pt x="200" y="334"/>
                    <a:pt x="202" y="336"/>
                    <a:pt x="202" y="338"/>
                  </a:cubicBezTo>
                  <a:cubicBezTo>
                    <a:pt x="202" y="341"/>
                    <a:pt x="200" y="343"/>
                    <a:pt x="197" y="343"/>
                  </a:cubicBezTo>
                  <a:cubicBezTo>
                    <a:pt x="141" y="343"/>
                    <a:pt x="141" y="343"/>
                    <a:pt x="141" y="343"/>
                  </a:cubicBezTo>
                  <a:cubicBezTo>
                    <a:pt x="199" y="358"/>
                    <a:pt x="199" y="358"/>
                    <a:pt x="199" y="358"/>
                  </a:cubicBezTo>
                  <a:cubicBezTo>
                    <a:pt x="201" y="359"/>
                    <a:pt x="203" y="361"/>
                    <a:pt x="202" y="363"/>
                  </a:cubicBezTo>
                  <a:cubicBezTo>
                    <a:pt x="202" y="366"/>
                    <a:pt x="200" y="368"/>
                    <a:pt x="198" y="368"/>
                  </a:cubicBezTo>
                  <a:cubicBezTo>
                    <a:pt x="141" y="370"/>
                    <a:pt x="141" y="370"/>
                    <a:pt x="141" y="370"/>
                  </a:cubicBezTo>
                  <a:cubicBezTo>
                    <a:pt x="198" y="383"/>
                    <a:pt x="198" y="383"/>
                    <a:pt x="198" y="383"/>
                  </a:cubicBezTo>
                  <a:cubicBezTo>
                    <a:pt x="201" y="383"/>
                    <a:pt x="203" y="385"/>
                    <a:pt x="202" y="388"/>
                  </a:cubicBezTo>
                  <a:cubicBezTo>
                    <a:pt x="202" y="390"/>
                    <a:pt x="200" y="392"/>
                    <a:pt x="197" y="392"/>
                  </a:cubicBezTo>
                  <a:cubicBezTo>
                    <a:pt x="102" y="392"/>
                    <a:pt x="102" y="392"/>
                    <a:pt x="102" y="392"/>
                  </a:cubicBezTo>
                  <a:cubicBezTo>
                    <a:pt x="100" y="392"/>
                    <a:pt x="98" y="390"/>
                    <a:pt x="98" y="387"/>
                  </a:cubicBezTo>
                  <a:cubicBezTo>
                    <a:pt x="98" y="385"/>
                    <a:pt x="100" y="383"/>
                    <a:pt x="102" y="383"/>
                  </a:cubicBezTo>
                  <a:cubicBezTo>
                    <a:pt x="151" y="383"/>
                    <a:pt x="151" y="383"/>
                    <a:pt x="151" y="383"/>
                  </a:cubicBezTo>
                  <a:cubicBezTo>
                    <a:pt x="101" y="372"/>
                    <a:pt x="101" y="372"/>
                    <a:pt x="101" y="372"/>
                  </a:cubicBezTo>
                  <a:cubicBezTo>
                    <a:pt x="99" y="372"/>
                    <a:pt x="97" y="369"/>
                    <a:pt x="98" y="367"/>
                  </a:cubicBezTo>
                  <a:cubicBezTo>
                    <a:pt x="98" y="365"/>
                    <a:pt x="100" y="363"/>
                    <a:pt x="102" y="362"/>
                  </a:cubicBezTo>
                  <a:cubicBezTo>
                    <a:pt x="165" y="360"/>
                    <a:pt x="165" y="360"/>
                    <a:pt x="165" y="360"/>
                  </a:cubicBezTo>
                  <a:cubicBezTo>
                    <a:pt x="101" y="343"/>
                    <a:pt x="101" y="343"/>
                    <a:pt x="101" y="343"/>
                  </a:cubicBezTo>
                  <a:cubicBezTo>
                    <a:pt x="99" y="343"/>
                    <a:pt x="97" y="340"/>
                    <a:pt x="98" y="338"/>
                  </a:cubicBezTo>
                  <a:cubicBezTo>
                    <a:pt x="98" y="335"/>
                    <a:pt x="100" y="334"/>
                    <a:pt x="102" y="334"/>
                  </a:cubicBezTo>
                  <a:cubicBezTo>
                    <a:pt x="126" y="334"/>
                    <a:pt x="126" y="334"/>
                    <a:pt x="126" y="334"/>
                  </a:cubicBezTo>
                  <a:cubicBezTo>
                    <a:pt x="126" y="223"/>
                    <a:pt x="126" y="223"/>
                    <a:pt x="126" y="223"/>
                  </a:cubicBezTo>
                  <a:cubicBezTo>
                    <a:pt x="126" y="223"/>
                    <a:pt x="126" y="212"/>
                    <a:pt x="124" y="198"/>
                  </a:cubicBezTo>
                  <a:cubicBezTo>
                    <a:pt x="87" y="198"/>
                    <a:pt x="87" y="198"/>
                    <a:pt x="87" y="198"/>
                  </a:cubicBezTo>
                  <a:cubicBezTo>
                    <a:pt x="74" y="198"/>
                    <a:pt x="63" y="190"/>
                    <a:pt x="60" y="178"/>
                  </a:cubicBezTo>
                  <a:cubicBezTo>
                    <a:pt x="56" y="165"/>
                    <a:pt x="63" y="151"/>
                    <a:pt x="78" y="144"/>
                  </a:cubicBezTo>
                  <a:cubicBezTo>
                    <a:pt x="84" y="140"/>
                    <a:pt x="91" y="138"/>
                    <a:pt x="97" y="138"/>
                  </a:cubicBezTo>
                  <a:cubicBezTo>
                    <a:pt x="109" y="138"/>
                    <a:pt x="126" y="147"/>
                    <a:pt x="133" y="188"/>
                  </a:cubicBezTo>
                  <a:cubicBezTo>
                    <a:pt x="167" y="188"/>
                    <a:pt x="167" y="188"/>
                    <a:pt x="167" y="188"/>
                  </a:cubicBezTo>
                  <a:cubicBezTo>
                    <a:pt x="174" y="147"/>
                    <a:pt x="191" y="138"/>
                    <a:pt x="203" y="138"/>
                  </a:cubicBezTo>
                  <a:cubicBezTo>
                    <a:pt x="209" y="138"/>
                    <a:pt x="216" y="140"/>
                    <a:pt x="222" y="144"/>
                  </a:cubicBezTo>
                  <a:cubicBezTo>
                    <a:pt x="236" y="151"/>
                    <a:pt x="243" y="165"/>
                    <a:pt x="240" y="1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08504863-6EEA-4F76-D304-E9B4C68E1AFF}"/>
                </a:ext>
              </a:extLst>
            </p:cNvPr>
            <p:cNvSpPr>
              <a:spLocks noEditPoints="1"/>
            </p:cNvSpPr>
            <p:nvPr/>
          </p:nvSpPr>
          <p:spPr bwMode="auto">
            <a:xfrm>
              <a:off x="8056563" y="3081338"/>
              <a:ext cx="627063" cy="730250"/>
            </a:xfrm>
            <a:custGeom>
              <a:avLst/>
              <a:gdLst>
                <a:gd name="T0" fmla="*/ 194 w 283"/>
                <a:gd name="T1" fmla="*/ 330 h 330"/>
                <a:gd name="T2" fmla="*/ 89 w 283"/>
                <a:gd name="T3" fmla="*/ 330 h 330"/>
                <a:gd name="T4" fmla="*/ 85 w 283"/>
                <a:gd name="T5" fmla="*/ 325 h 330"/>
                <a:gd name="T6" fmla="*/ 86 w 283"/>
                <a:gd name="T7" fmla="*/ 322 h 330"/>
                <a:gd name="T8" fmla="*/ 43 w 283"/>
                <a:gd name="T9" fmla="*/ 229 h 330"/>
                <a:gd name="T10" fmla="*/ 0 w 283"/>
                <a:gd name="T11" fmla="*/ 132 h 330"/>
                <a:gd name="T12" fmla="*/ 142 w 283"/>
                <a:gd name="T13" fmla="*/ 0 h 330"/>
                <a:gd name="T14" fmla="*/ 240 w 283"/>
                <a:gd name="T15" fmla="*/ 40 h 330"/>
                <a:gd name="T16" fmla="*/ 283 w 283"/>
                <a:gd name="T17" fmla="*/ 132 h 330"/>
                <a:gd name="T18" fmla="*/ 240 w 283"/>
                <a:gd name="T19" fmla="*/ 229 h 330"/>
                <a:gd name="T20" fmla="*/ 197 w 283"/>
                <a:gd name="T21" fmla="*/ 322 h 330"/>
                <a:gd name="T22" fmla="*/ 199 w 283"/>
                <a:gd name="T23" fmla="*/ 325 h 330"/>
                <a:gd name="T24" fmla="*/ 194 w 283"/>
                <a:gd name="T25" fmla="*/ 330 h 330"/>
                <a:gd name="T26" fmla="*/ 95 w 283"/>
                <a:gd name="T27" fmla="*/ 320 h 330"/>
                <a:gd name="T28" fmla="*/ 188 w 283"/>
                <a:gd name="T29" fmla="*/ 320 h 330"/>
                <a:gd name="T30" fmla="*/ 232 w 283"/>
                <a:gd name="T31" fmla="*/ 224 h 330"/>
                <a:gd name="T32" fmla="*/ 274 w 283"/>
                <a:gd name="T33" fmla="*/ 132 h 330"/>
                <a:gd name="T34" fmla="*/ 142 w 283"/>
                <a:gd name="T35" fmla="*/ 9 h 330"/>
                <a:gd name="T36" fmla="*/ 9 w 283"/>
                <a:gd name="T37" fmla="*/ 132 h 330"/>
                <a:gd name="T38" fmla="*/ 51 w 283"/>
                <a:gd name="T39" fmla="*/ 224 h 330"/>
                <a:gd name="T40" fmla="*/ 95 w 283"/>
                <a:gd name="T41" fmla="*/ 32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330">
                  <a:moveTo>
                    <a:pt x="194" y="330"/>
                  </a:moveTo>
                  <a:cubicBezTo>
                    <a:pt x="89" y="330"/>
                    <a:pt x="89" y="330"/>
                    <a:pt x="89" y="330"/>
                  </a:cubicBezTo>
                  <a:cubicBezTo>
                    <a:pt x="87" y="330"/>
                    <a:pt x="85" y="328"/>
                    <a:pt x="85" y="325"/>
                  </a:cubicBezTo>
                  <a:cubicBezTo>
                    <a:pt x="85" y="324"/>
                    <a:pt x="85" y="323"/>
                    <a:pt x="86" y="322"/>
                  </a:cubicBezTo>
                  <a:cubicBezTo>
                    <a:pt x="85" y="287"/>
                    <a:pt x="64" y="258"/>
                    <a:pt x="43" y="229"/>
                  </a:cubicBezTo>
                  <a:cubicBezTo>
                    <a:pt x="22" y="200"/>
                    <a:pt x="0" y="169"/>
                    <a:pt x="0" y="132"/>
                  </a:cubicBezTo>
                  <a:cubicBezTo>
                    <a:pt x="0" y="68"/>
                    <a:pt x="54" y="0"/>
                    <a:pt x="142" y="0"/>
                  </a:cubicBezTo>
                  <a:cubicBezTo>
                    <a:pt x="177" y="0"/>
                    <a:pt x="213" y="14"/>
                    <a:pt x="240" y="40"/>
                  </a:cubicBezTo>
                  <a:cubicBezTo>
                    <a:pt x="267" y="65"/>
                    <a:pt x="283" y="99"/>
                    <a:pt x="283" y="132"/>
                  </a:cubicBezTo>
                  <a:cubicBezTo>
                    <a:pt x="283" y="169"/>
                    <a:pt x="261" y="200"/>
                    <a:pt x="240" y="229"/>
                  </a:cubicBezTo>
                  <a:cubicBezTo>
                    <a:pt x="219" y="258"/>
                    <a:pt x="199" y="287"/>
                    <a:pt x="197" y="322"/>
                  </a:cubicBezTo>
                  <a:cubicBezTo>
                    <a:pt x="198" y="323"/>
                    <a:pt x="199" y="324"/>
                    <a:pt x="199" y="325"/>
                  </a:cubicBezTo>
                  <a:cubicBezTo>
                    <a:pt x="199" y="328"/>
                    <a:pt x="197" y="330"/>
                    <a:pt x="194" y="330"/>
                  </a:cubicBezTo>
                  <a:close/>
                  <a:moveTo>
                    <a:pt x="95" y="320"/>
                  </a:moveTo>
                  <a:cubicBezTo>
                    <a:pt x="188" y="320"/>
                    <a:pt x="188" y="320"/>
                    <a:pt x="188" y="320"/>
                  </a:cubicBezTo>
                  <a:cubicBezTo>
                    <a:pt x="190" y="283"/>
                    <a:pt x="212" y="253"/>
                    <a:pt x="232" y="224"/>
                  </a:cubicBezTo>
                  <a:cubicBezTo>
                    <a:pt x="254" y="194"/>
                    <a:pt x="274" y="166"/>
                    <a:pt x="274" y="132"/>
                  </a:cubicBezTo>
                  <a:cubicBezTo>
                    <a:pt x="274" y="67"/>
                    <a:pt x="211" y="9"/>
                    <a:pt x="142" y="9"/>
                  </a:cubicBezTo>
                  <a:cubicBezTo>
                    <a:pt x="60" y="9"/>
                    <a:pt x="9" y="73"/>
                    <a:pt x="9" y="132"/>
                  </a:cubicBezTo>
                  <a:cubicBezTo>
                    <a:pt x="9" y="166"/>
                    <a:pt x="30" y="194"/>
                    <a:pt x="51" y="224"/>
                  </a:cubicBezTo>
                  <a:cubicBezTo>
                    <a:pt x="72" y="253"/>
                    <a:pt x="93" y="283"/>
                    <a:pt x="95" y="3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6640B7B9-7466-B9D9-2E7B-E7DDE504AD50}"/>
                </a:ext>
              </a:extLst>
            </p:cNvPr>
            <p:cNvSpPr>
              <a:spLocks/>
            </p:cNvSpPr>
            <p:nvPr/>
          </p:nvSpPr>
          <p:spPr bwMode="auto">
            <a:xfrm>
              <a:off x="8242301" y="3836988"/>
              <a:ext cx="257175" cy="96838"/>
            </a:xfrm>
            <a:custGeom>
              <a:avLst/>
              <a:gdLst>
                <a:gd name="T0" fmla="*/ 111 w 116"/>
                <a:gd name="T1" fmla="*/ 44 h 44"/>
                <a:gd name="T2" fmla="*/ 4 w 116"/>
                <a:gd name="T3" fmla="*/ 44 h 44"/>
                <a:gd name="T4" fmla="*/ 0 w 116"/>
                <a:gd name="T5" fmla="*/ 40 h 44"/>
                <a:gd name="T6" fmla="*/ 3 w 116"/>
                <a:gd name="T7" fmla="*/ 35 h 44"/>
                <a:gd name="T8" fmla="*/ 82 w 116"/>
                <a:gd name="T9" fmla="*/ 9 h 44"/>
                <a:gd name="T10" fmla="*/ 4 w 116"/>
                <a:gd name="T11" fmla="*/ 9 h 44"/>
                <a:gd name="T12" fmla="*/ 0 w 116"/>
                <a:gd name="T13" fmla="*/ 4 h 44"/>
                <a:gd name="T14" fmla="*/ 4 w 116"/>
                <a:gd name="T15" fmla="*/ 0 h 44"/>
                <a:gd name="T16" fmla="*/ 111 w 116"/>
                <a:gd name="T17" fmla="*/ 0 h 44"/>
                <a:gd name="T18" fmla="*/ 115 w 116"/>
                <a:gd name="T19" fmla="*/ 4 h 44"/>
                <a:gd name="T20" fmla="*/ 112 w 116"/>
                <a:gd name="T21" fmla="*/ 9 h 44"/>
                <a:gd name="T22" fmla="*/ 33 w 116"/>
                <a:gd name="T23" fmla="*/ 35 h 44"/>
                <a:gd name="T24" fmla="*/ 111 w 116"/>
                <a:gd name="T25" fmla="*/ 35 h 44"/>
                <a:gd name="T26" fmla="*/ 115 w 116"/>
                <a:gd name="T27" fmla="*/ 39 h 44"/>
                <a:gd name="T28" fmla="*/ 111 w 116"/>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44">
                  <a:moveTo>
                    <a:pt x="111" y="44"/>
                  </a:moveTo>
                  <a:cubicBezTo>
                    <a:pt x="4" y="44"/>
                    <a:pt x="4" y="44"/>
                    <a:pt x="4" y="44"/>
                  </a:cubicBezTo>
                  <a:cubicBezTo>
                    <a:pt x="2" y="44"/>
                    <a:pt x="0" y="42"/>
                    <a:pt x="0" y="40"/>
                  </a:cubicBezTo>
                  <a:cubicBezTo>
                    <a:pt x="0" y="38"/>
                    <a:pt x="1" y="36"/>
                    <a:pt x="3" y="35"/>
                  </a:cubicBezTo>
                  <a:cubicBezTo>
                    <a:pt x="82" y="9"/>
                    <a:pt x="82" y="9"/>
                    <a:pt x="82" y="9"/>
                  </a:cubicBezTo>
                  <a:cubicBezTo>
                    <a:pt x="4" y="9"/>
                    <a:pt x="4" y="9"/>
                    <a:pt x="4" y="9"/>
                  </a:cubicBezTo>
                  <a:cubicBezTo>
                    <a:pt x="2" y="9"/>
                    <a:pt x="0" y="7"/>
                    <a:pt x="0" y="4"/>
                  </a:cubicBezTo>
                  <a:cubicBezTo>
                    <a:pt x="0" y="2"/>
                    <a:pt x="2" y="0"/>
                    <a:pt x="4" y="0"/>
                  </a:cubicBezTo>
                  <a:cubicBezTo>
                    <a:pt x="111" y="0"/>
                    <a:pt x="111" y="0"/>
                    <a:pt x="111" y="0"/>
                  </a:cubicBezTo>
                  <a:cubicBezTo>
                    <a:pt x="113" y="0"/>
                    <a:pt x="115" y="1"/>
                    <a:pt x="115" y="4"/>
                  </a:cubicBezTo>
                  <a:cubicBezTo>
                    <a:pt x="116" y="6"/>
                    <a:pt x="114" y="8"/>
                    <a:pt x="112" y="9"/>
                  </a:cubicBezTo>
                  <a:cubicBezTo>
                    <a:pt x="33" y="35"/>
                    <a:pt x="33" y="35"/>
                    <a:pt x="33" y="35"/>
                  </a:cubicBezTo>
                  <a:cubicBezTo>
                    <a:pt x="111" y="35"/>
                    <a:pt x="111" y="35"/>
                    <a:pt x="111" y="35"/>
                  </a:cubicBezTo>
                  <a:cubicBezTo>
                    <a:pt x="113" y="35"/>
                    <a:pt x="115" y="37"/>
                    <a:pt x="115" y="39"/>
                  </a:cubicBezTo>
                  <a:cubicBezTo>
                    <a:pt x="115" y="42"/>
                    <a:pt x="113" y="44"/>
                    <a:pt x="111" y="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9CBE3BAA-24EC-8C21-0C26-95394D627CED}"/>
                </a:ext>
              </a:extLst>
            </p:cNvPr>
            <p:cNvSpPr>
              <a:spLocks/>
            </p:cNvSpPr>
            <p:nvPr/>
          </p:nvSpPr>
          <p:spPr bwMode="auto">
            <a:xfrm>
              <a:off x="8242301" y="3960813"/>
              <a:ext cx="254000" cy="19050"/>
            </a:xfrm>
            <a:custGeom>
              <a:avLst/>
              <a:gdLst>
                <a:gd name="T0" fmla="*/ 111 w 115"/>
                <a:gd name="T1" fmla="*/ 9 h 9"/>
                <a:gd name="T2" fmla="*/ 4 w 115"/>
                <a:gd name="T3" fmla="*/ 9 h 9"/>
                <a:gd name="T4" fmla="*/ 0 w 115"/>
                <a:gd name="T5" fmla="*/ 4 h 9"/>
                <a:gd name="T6" fmla="*/ 4 w 115"/>
                <a:gd name="T7" fmla="*/ 0 h 9"/>
                <a:gd name="T8" fmla="*/ 111 w 115"/>
                <a:gd name="T9" fmla="*/ 0 h 9"/>
                <a:gd name="T10" fmla="*/ 115 w 115"/>
                <a:gd name="T11" fmla="*/ 4 h 9"/>
                <a:gd name="T12" fmla="*/ 111 w 115"/>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5" h="9">
                  <a:moveTo>
                    <a:pt x="111" y="9"/>
                  </a:moveTo>
                  <a:cubicBezTo>
                    <a:pt x="4" y="9"/>
                    <a:pt x="4" y="9"/>
                    <a:pt x="4" y="9"/>
                  </a:cubicBezTo>
                  <a:cubicBezTo>
                    <a:pt x="2" y="9"/>
                    <a:pt x="0" y="7"/>
                    <a:pt x="0" y="4"/>
                  </a:cubicBezTo>
                  <a:cubicBezTo>
                    <a:pt x="0" y="2"/>
                    <a:pt x="2" y="0"/>
                    <a:pt x="4" y="0"/>
                  </a:cubicBezTo>
                  <a:cubicBezTo>
                    <a:pt x="111" y="0"/>
                    <a:pt x="111" y="0"/>
                    <a:pt x="111" y="0"/>
                  </a:cubicBezTo>
                  <a:cubicBezTo>
                    <a:pt x="113" y="0"/>
                    <a:pt x="115" y="2"/>
                    <a:pt x="115" y="4"/>
                  </a:cubicBezTo>
                  <a:cubicBezTo>
                    <a:pt x="115" y="7"/>
                    <a:pt x="113" y="9"/>
                    <a:pt x="111"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1EED8CC0-A10C-8465-1983-3644CE3E3378}"/>
                </a:ext>
              </a:extLst>
            </p:cNvPr>
            <p:cNvSpPr>
              <a:spLocks noEditPoints="1"/>
            </p:cNvSpPr>
            <p:nvPr/>
          </p:nvSpPr>
          <p:spPr bwMode="auto">
            <a:xfrm>
              <a:off x="8399463" y="3402013"/>
              <a:ext cx="147638" cy="112713"/>
            </a:xfrm>
            <a:custGeom>
              <a:avLst/>
              <a:gdLst>
                <a:gd name="T0" fmla="*/ 40 w 67"/>
                <a:gd name="T1" fmla="*/ 51 h 51"/>
                <a:gd name="T2" fmla="*/ 5 w 67"/>
                <a:gd name="T3" fmla="*/ 51 h 51"/>
                <a:gd name="T4" fmla="*/ 1 w 67"/>
                <a:gd name="T5" fmla="*/ 50 h 51"/>
                <a:gd name="T6" fmla="*/ 0 w 67"/>
                <a:gd name="T7" fmla="*/ 46 h 51"/>
                <a:gd name="T8" fmla="*/ 32 w 67"/>
                <a:gd name="T9" fmla="*/ 0 h 51"/>
                <a:gd name="T10" fmla="*/ 48 w 67"/>
                <a:gd name="T11" fmla="*/ 4 h 51"/>
                <a:gd name="T12" fmla="*/ 64 w 67"/>
                <a:gd name="T13" fmla="*/ 34 h 51"/>
                <a:gd name="T14" fmla="*/ 40 w 67"/>
                <a:gd name="T15" fmla="*/ 51 h 51"/>
                <a:gd name="T16" fmla="*/ 10 w 67"/>
                <a:gd name="T17" fmla="*/ 42 h 51"/>
                <a:gd name="T18" fmla="*/ 40 w 67"/>
                <a:gd name="T19" fmla="*/ 42 h 51"/>
                <a:gd name="T20" fmla="*/ 55 w 67"/>
                <a:gd name="T21" fmla="*/ 32 h 51"/>
                <a:gd name="T22" fmla="*/ 44 w 67"/>
                <a:gd name="T23" fmla="*/ 12 h 51"/>
                <a:gd name="T24" fmla="*/ 32 w 67"/>
                <a:gd name="T25" fmla="*/ 9 h 51"/>
                <a:gd name="T26" fmla="*/ 10 w 67"/>
                <a:gd name="T2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51">
                  <a:moveTo>
                    <a:pt x="40" y="51"/>
                  </a:moveTo>
                  <a:cubicBezTo>
                    <a:pt x="5" y="51"/>
                    <a:pt x="5" y="51"/>
                    <a:pt x="5" y="51"/>
                  </a:cubicBezTo>
                  <a:cubicBezTo>
                    <a:pt x="4" y="51"/>
                    <a:pt x="2" y="51"/>
                    <a:pt x="1" y="50"/>
                  </a:cubicBezTo>
                  <a:cubicBezTo>
                    <a:pt x="1" y="49"/>
                    <a:pt x="0" y="47"/>
                    <a:pt x="0" y="46"/>
                  </a:cubicBezTo>
                  <a:cubicBezTo>
                    <a:pt x="6" y="8"/>
                    <a:pt x="21" y="0"/>
                    <a:pt x="32" y="0"/>
                  </a:cubicBezTo>
                  <a:cubicBezTo>
                    <a:pt x="37" y="0"/>
                    <a:pt x="42" y="1"/>
                    <a:pt x="48" y="4"/>
                  </a:cubicBezTo>
                  <a:cubicBezTo>
                    <a:pt x="60" y="11"/>
                    <a:pt x="67" y="23"/>
                    <a:pt x="64" y="34"/>
                  </a:cubicBezTo>
                  <a:cubicBezTo>
                    <a:pt x="61" y="44"/>
                    <a:pt x="52" y="51"/>
                    <a:pt x="40" y="51"/>
                  </a:cubicBezTo>
                  <a:close/>
                  <a:moveTo>
                    <a:pt x="10" y="42"/>
                  </a:moveTo>
                  <a:cubicBezTo>
                    <a:pt x="40" y="42"/>
                    <a:pt x="40" y="42"/>
                    <a:pt x="40" y="42"/>
                  </a:cubicBezTo>
                  <a:cubicBezTo>
                    <a:pt x="48" y="42"/>
                    <a:pt x="53" y="38"/>
                    <a:pt x="55" y="32"/>
                  </a:cubicBezTo>
                  <a:cubicBezTo>
                    <a:pt x="56" y="26"/>
                    <a:pt x="54" y="18"/>
                    <a:pt x="44" y="12"/>
                  </a:cubicBezTo>
                  <a:cubicBezTo>
                    <a:pt x="39" y="10"/>
                    <a:pt x="35" y="9"/>
                    <a:pt x="32" y="9"/>
                  </a:cubicBezTo>
                  <a:cubicBezTo>
                    <a:pt x="19" y="9"/>
                    <a:pt x="13" y="28"/>
                    <a:pt x="10"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id="{C083C896-CE80-A396-910C-E7CE292357B8}"/>
                </a:ext>
              </a:extLst>
            </p:cNvPr>
            <p:cNvSpPr>
              <a:spLocks noEditPoints="1"/>
            </p:cNvSpPr>
            <p:nvPr/>
          </p:nvSpPr>
          <p:spPr bwMode="auto">
            <a:xfrm>
              <a:off x="8193088" y="3402013"/>
              <a:ext cx="146050" cy="112713"/>
            </a:xfrm>
            <a:custGeom>
              <a:avLst/>
              <a:gdLst>
                <a:gd name="T0" fmla="*/ 61 w 66"/>
                <a:gd name="T1" fmla="*/ 51 h 51"/>
                <a:gd name="T2" fmla="*/ 26 w 66"/>
                <a:gd name="T3" fmla="*/ 51 h 51"/>
                <a:gd name="T4" fmla="*/ 3 w 66"/>
                <a:gd name="T5" fmla="*/ 34 h 51"/>
                <a:gd name="T6" fmla="*/ 18 w 66"/>
                <a:gd name="T7" fmla="*/ 4 h 51"/>
                <a:gd name="T8" fmla="*/ 34 w 66"/>
                <a:gd name="T9" fmla="*/ 0 h 51"/>
                <a:gd name="T10" fmla="*/ 66 w 66"/>
                <a:gd name="T11" fmla="*/ 46 h 51"/>
                <a:gd name="T12" fmla="*/ 65 w 66"/>
                <a:gd name="T13" fmla="*/ 50 h 51"/>
                <a:gd name="T14" fmla="*/ 61 w 66"/>
                <a:gd name="T15" fmla="*/ 51 h 51"/>
                <a:gd name="T16" fmla="*/ 34 w 66"/>
                <a:gd name="T17" fmla="*/ 9 h 51"/>
                <a:gd name="T18" fmla="*/ 22 w 66"/>
                <a:gd name="T19" fmla="*/ 12 h 51"/>
                <a:gd name="T20" fmla="*/ 11 w 66"/>
                <a:gd name="T21" fmla="*/ 32 h 51"/>
                <a:gd name="T22" fmla="*/ 26 w 66"/>
                <a:gd name="T23" fmla="*/ 42 h 51"/>
                <a:gd name="T24" fmla="*/ 56 w 66"/>
                <a:gd name="T25" fmla="*/ 42 h 51"/>
                <a:gd name="T26" fmla="*/ 34 w 66"/>
                <a:gd name="T27"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51">
                  <a:moveTo>
                    <a:pt x="61" y="51"/>
                  </a:moveTo>
                  <a:cubicBezTo>
                    <a:pt x="26" y="51"/>
                    <a:pt x="26" y="51"/>
                    <a:pt x="26" y="51"/>
                  </a:cubicBezTo>
                  <a:cubicBezTo>
                    <a:pt x="15" y="51"/>
                    <a:pt x="5" y="44"/>
                    <a:pt x="3" y="34"/>
                  </a:cubicBezTo>
                  <a:cubicBezTo>
                    <a:pt x="0" y="23"/>
                    <a:pt x="6" y="11"/>
                    <a:pt x="18" y="4"/>
                  </a:cubicBezTo>
                  <a:cubicBezTo>
                    <a:pt x="24" y="1"/>
                    <a:pt x="29" y="0"/>
                    <a:pt x="34" y="0"/>
                  </a:cubicBezTo>
                  <a:cubicBezTo>
                    <a:pt x="46" y="0"/>
                    <a:pt x="60" y="8"/>
                    <a:pt x="66" y="46"/>
                  </a:cubicBezTo>
                  <a:cubicBezTo>
                    <a:pt x="66" y="47"/>
                    <a:pt x="66" y="49"/>
                    <a:pt x="65" y="50"/>
                  </a:cubicBezTo>
                  <a:cubicBezTo>
                    <a:pt x="64" y="51"/>
                    <a:pt x="63" y="51"/>
                    <a:pt x="61" y="51"/>
                  </a:cubicBezTo>
                  <a:close/>
                  <a:moveTo>
                    <a:pt x="34" y="9"/>
                  </a:moveTo>
                  <a:cubicBezTo>
                    <a:pt x="31" y="9"/>
                    <a:pt x="27" y="10"/>
                    <a:pt x="22" y="12"/>
                  </a:cubicBezTo>
                  <a:cubicBezTo>
                    <a:pt x="12" y="18"/>
                    <a:pt x="10" y="26"/>
                    <a:pt x="11" y="32"/>
                  </a:cubicBezTo>
                  <a:cubicBezTo>
                    <a:pt x="13" y="38"/>
                    <a:pt x="19" y="42"/>
                    <a:pt x="26" y="42"/>
                  </a:cubicBezTo>
                  <a:cubicBezTo>
                    <a:pt x="56" y="42"/>
                    <a:pt x="56" y="42"/>
                    <a:pt x="56" y="42"/>
                  </a:cubicBezTo>
                  <a:cubicBezTo>
                    <a:pt x="53" y="28"/>
                    <a:pt x="47" y="9"/>
                    <a:pt x="34" y="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B51B7F15-CFE7-CAD7-C18B-73BD56694AB2}"/>
                </a:ext>
              </a:extLst>
            </p:cNvPr>
            <p:cNvSpPr>
              <a:spLocks noEditPoints="1"/>
            </p:cNvSpPr>
            <p:nvPr/>
          </p:nvSpPr>
          <p:spPr bwMode="auto">
            <a:xfrm>
              <a:off x="8320088" y="3495675"/>
              <a:ext cx="101600" cy="314325"/>
            </a:xfrm>
            <a:custGeom>
              <a:avLst/>
              <a:gdLst>
                <a:gd name="T0" fmla="*/ 39 w 46"/>
                <a:gd name="T1" fmla="*/ 142 h 142"/>
                <a:gd name="T2" fmla="*/ 6 w 46"/>
                <a:gd name="T3" fmla="*/ 142 h 142"/>
                <a:gd name="T4" fmla="*/ 2 w 46"/>
                <a:gd name="T5" fmla="*/ 137 h 142"/>
                <a:gd name="T6" fmla="*/ 2 w 46"/>
                <a:gd name="T7" fmla="*/ 30 h 142"/>
                <a:gd name="T8" fmla="*/ 0 w 46"/>
                <a:gd name="T9" fmla="*/ 5 h 142"/>
                <a:gd name="T10" fmla="*/ 1 w 46"/>
                <a:gd name="T11" fmla="*/ 2 h 142"/>
                <a:gd name="T12" fmla="*/ 4 w 46"/>
                <a:gd name="T13" fmla="*/ 0 h 142"/>
                <a:gd name="T14" fmla="*/ 41 w 46"/>
                <a:gd name="T15" fmla="*/ 0 h 142"/>
                <a:gd name="T16" fmla="*/ 44 w 46"/>
                <a:gd name="T17" fmla="*/ 2 h 142"/>
                <a:gd name="T18" fmla="*/ 45 w 46"/>
                <a:gd name="T19" fmla="*/ 5 h 142"/>
                <a:gd name="T20" fmla="*/ 44 w 46"/>
                <a:gd name="T21" fmla="*/ 30 h 142"/>
                <a:gd name="T22" fmla="*/ 44 w 46"/>
                <a:gd name="T23" fmla="*/ 137 h 142"/>
                <a:gd name="T24" fmla="*/ 39 w 46"/>
                <a:gd name="T25" fmla="*/ 142 h 142"/>
                <a:gd name="T26" fmla="*/ 11 w 46"/>
                <a:gd name="T27" fmla="*/ 133 h 142"/>
                <a:gd name="T28" fmla="*/ 35 w 46"/>
                <a:gd name="T29" fmla="*/ 133 h 142"/>
                <a:gd name="T30" fmla="*/ 35 w 46"/>
                <a:gd name="T31" fmla="*/ 30 h 142"/>
                <a:gd name="T32" fmla="*/ 36 w 46"/>
                <a:gd name="T33" fmla="*/ 9 h 142"/>
                <a:gd name="T34" fmla="*/ 10 w 46"/>
                <a:gd name="T35" fmla="*/ 9 h 142"/>
                <a:gd name="T36" fmla="*/ 11 w 46"/>
                <a:gd name="T37" fmla="*/ 31 h 142"/>
                <a:gd name="T38" fmla="*/ 11 w 46"/>
                <a:gd name="T39"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42">
                  <a:moveTo>
                    <a:pt x="39" y="142"/>
                  </a:moveTo>
                  <a:cubicBezTo>
                    <a:pt x="6" y="142"/>
                    <a:pt x="6" y="142"/>
                    <a:pt x="6" y="142"/>
                  </a:cubicBezTo>
                  <a:cubicBezTo>
                    <a:pt x="4" y="142"/>
                    <a:pt x="2" y="140"/>
                    <a:pt x="2" y="137"/>
                  </a:cubicBezTo>
                  <a:cubicBezTo>
                    <a:pt x="2" y="30"/>
                    <a:pt x="2" y="30"/>
                    <a:pt x="2" y="30"/>
                  </a:cubicBezTo>
                  <a:cubicBezTo>
                    <a:pt x="2" y="30"/>
                    <a:pt x="2" y="19"/>
                    <a:pt x="0" y="5"/>
                  </a:cubicBezTo>
                  <a:cubicBezTo>
                    <a:pt x="0" y="4"/>
                    <a:pt x="0" y="3"/>
                    <a:pt x="1" y="2"/>
                  </a:cubicBezTo>
                  <a:cubicBezTo>
                    <a:pt x="2" y="1"/>
                    <a:pt x="3" y="0"/>
                    <a:pt x="4" y="0"/>
                  </a:cubicBezTo>
                  <a:cubicBezTo>
                    <a:pt x="41" y="0"/>
                    <a:pt x="41" y="0"/>
                    <a:pt x="41" y="0"/>
                  </a:cubicBezTo>
                  <a:cubicBezTo>
                    <a:pt x="42" y="0"/>
                    <a:pt x="43" y="1"/>
                    <a:pt x="44" y="2"/>
                  </a:cubicBezTo>
                  <a:cubicBezTo>
                    <a:pt x="45" y="3"/>
                    <a:pt x="46" y="4"/>
                    <a:pt x="45" y="5"/>
                  </a:cubicBezTo>
                  <a:cubicBezTo>
                    <a:pt x="43" y="19"/>
                    <a:pt x="44" y="30"/>
                    <a:pt x="44" y="30"/>
                  </a:cubicBezTo>
                  <a:cubicBezTo>
                    <a:pt x="44" y="137"/>
                    <a:pt x="44" y="137"/>
                    <a:pt x="44" y="137"/>
                  </a:cubicBezTo>
                  <a:cubicBezTo>
                    <a:pt x="44" y="140"/>
                    <a:pt x="42" y="142"/>
                    <a:pt x="39" y="142"/>
                  </a:cubicBezTo>
                  <a:close/>
                  <a:moveTo>
                    <a:pt x="11" y="133"/>
                  </a:moveTo>
                  <a:cubicBezTo>
                    <a:pt x="35" y="133"/>
                    <a:pt x="35" y="133"/>
                    <a:pt x="35" y="133"/>
                  </a:cubicBezTo>
                  <a:cubicBezTo>
                    <a:pt x="35" y="30"/>
                    <a:pt x="35" y="30"/>
                    <a:pt x="35" y="30"/>
                  </a:cubicBezTo>
                  <a:cubicBezTo>
                    <a:pt x="35" y="30"/>
                    <a:pt x="34" y="21"/>
                    <a:pt x="36" y="9"/>
                  </a:cubicBezTo>
                  <a:cubicBezTo>
                    <a:pt x="10" y="9"/>
                    <a:pt x="10" y="9"/>
                    <a:pt x="10" y="9"/>
                  </a:cubicBezTo>
                  <a:cubicBezTo>
                    <a:pt x="11" y="21"/>
                    <a:pt x="11" y="30"/>
                    <a:pt x="11" y="31"/>
                  </a:cubicBezTo>
                  <a:lnTo>
                    <a:pt x="11" y="13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FA049CFC-2A30-9463-0280-36EF3C01DEE8}"/>
                </a:ext>
              </a:extLst>
            </p:cNvPr>
            <p:cNvSpPr>
              <a:spLocks/>
            </p:cNvSpPr>
            <p:nvPr/>
          </p:nvSpPr>
          <p:spPr bwMode="auto">
            <a:xfrm>
              <a:off x="5411788" y="3960813"/>
              <a:ext cx="2959100" cy="2897188"/>
            </a:xfrm>
            <a:custGeom>
              <a:avLst/>
              <a:gdLst>
                <a:gd name="T0" fmla="*/ 1335 w 1335"/>
                <a:gd name="T1" fmla="*/ 0 h 1309"/>
                <a:gd name="T2" fmla="*/ 1335 w 1335"/>
                <a:gd name="T3" fmla="*/ 578 h 1309"/>
                <a:gd name="T4" fmla="*/ 1215 w 1335"/>
                <a:gd name="T5" fmla="*/ 697 h 1309"/>
                <a:gd name="T6" fmla="*/ 119 w 1335"/>
                <a:gd name="T7" fmla="*/ 697 h 1309"/>
                <a:gd name="T8" fmla="*/ 0 w 1335"/>
                <a:gd name="T9" fmla="*/ 817 h 1309"/>
                <a:gd name="T10" fmla="*/ 0 w 1335"/>
                <a:gd name="T11" fmla="*/ 1309 h 1309"/>
              </a:gdLst>
              <a:ahLst/>
              <a:cxnLst>
                <a:cxn ang="0">
                  <a:pos x="T0" y="T1"/>
                </a:cxn>
                <a:cxn ang="0">
                  <a:pos x="T2" y="T3"/>
                </a:cxn>
                <a:cxn ang="0">
                  <a:pos x="T4" y="T5"/>
                </a:cxn>
                <a:cxn ang="0">
                  <a:pos x="T6" y="T7"/>
                </a:cxn>
                <a:cxn ang="0">
                  <a:pos x="T8" y="T9"/>
                </a:cxn>
                <a:cxn ang="0">
                  <a:pos x="T10" y="T11"/>
                </a:cxn>
              </a:cxnLst>
              <a:rect l="0" t="0" r="r" b="b"/>
              <a:pathLst>
                <a:path w="1335" h="1309">
                  <a:moveTo>
                    <a:pt x="1335" y="0"/>
                  </a:moveTo>
                  <a:cubicBezTo>
                    <a:pt x="1335" y="578"/>
                    <a:pt x="1335" y="578"/>
                    <a:pt x="1335" y="578"/>
                  </a:cubicBezTo>
                  <a:cubicBezTo>
                    <a:pt x="1335" y="644"/>
                    <a:pt x="1281" y="697"/>
                    <a:pt x="1215" y="697"/>
                  </a:cubicBezTo>
                  <a:cubicBezTo>
                    <a:pt x="119" y="697"/>
                    <a:pt x="119" y="697"/>
                    <a:pt x="119" y="697"/>
                  </a:cubicBezTo>
                  <a:cubicBezTo>
                    <a:pt x="53" y="697"/>
                    <a:pt x="0" y="751"/>
                    <a:pt x="0" y="817"/>
                  </a:cubicBezTo>
                  <a:cubicBezTo>
                    <a:pt x="0" y="1309"/>
                    <a:pt x="0" y="1309"/>
                    <a:pt x="0" y="1309"/>
                  </a:cubicBezTo>
                </a:path>
              </a:pathLst>
            </a:custGeom>
            <a:noFill/>
            <a:ln w="349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D3602D86-4639-B7C0-87F5-650D64017397}"/>
                </a:ext>
              </a:extLst>
            </p:cNvPr>
            <p:cNvSpPr>
              <a:spLocks/>
            </p:cNvSpPr>
            <p:nvPr/>
          </p:nvSpPr>
          <p:spPr bwMode="auto">
            <a:xfrm>
              <a:off x="6429376" y="2733675"/>
              <a:ext cx="1182688" cy="4124325"/>
            </a:xfrm>
            <a:custGeom>
              <a:avLst/>
              <a:gdLst>
                <a:gd name="T0" fmla="*/ 534 w 534"/>
                <a:gd name="T1" fmla="*/ 0 h 1863"/>
                <a:gd name="T2" fmla="*/ 534 w 534"/>
                <a:gd name="T3" fmla="*/ 275 h 1863"/>
                <a:gd name="T4" fmla="*/ 413 w 534"/>
                <a:gd name="T5" fmla="*/ 395 h 1863"/>
                <a:gd name="T6" fmla="*/ 134 w 534"/>
                <a:gd name="T7" fmla="*/ 395 h 1863"/>
                <a:gd name="T8" fmla="*/ 0 w 534"/>
                <a:gd name="T9" fmla="*/ 530 h 1863"/>
                <a:gd name="T10" fmla="*/ 0 w 534"/>
                <a:gd name="T11" fmla="*/ 1863 h 1863"/>
              </a:gdLst>
              <a:ahLst/>
              <a:cxnLst>
                <a:cxn ang="0">
                  <a:pos x="T0" y="T1"/>
                </a:cxn>
                <a:cxn ang="0">
                  <a:pos x="T2" y="T3"/>
                </a:cxn>
                <a:cxn ang="0">
                  <a:pos x="T4" y="T5"/>
                </a:cxn>
                <a:cxn ang="0">
                  <a:pos x="T6" y="T7"/>
                </a:cxn>
                <a:cxn ang="0">
                  <a:pos x="T8" y="T9"/>
                </a:cxn>
                <a:cxn ang="0">
                  <a:pos x="T10" y="T11"/>
                </a:cxn>
              </a:cxnLst>
              <a:rect l="0" t="0" r="r" b="b"/>
              <a:pathLst>
                <a:path w="534" h="1863">
                  <a:moveTo>
                    <a:pt x="534" y="0"/>
                  </a:moveTo>
                  <a:cubicBezTo>
                    <a:pt x="534" y="275"/>
                    <a:pt x="534" y="275"/>
                    <a:pt x="534" y="275"/>
                  </a:cubicBezTo>
                  <a:cubicBezTo>
                    <a:pt x="534" y="341"/>
                    <a:pt x="480" y="395"/>
                    <a:pt x="413" y="395"/>
                  </a:cubicBezTo>
                  <a:cubicBezTo>
                    <a:pt x="134" y="395"/>
                    <a:pt x="134" y="395"/>
                    <a:pt x="134" y="395"/>
                  </a:cubicBezTo>
                  <a:cubicBezTo>
                    <a:pt x="60" y="395"/>
                    <a:pt x="0" y="455"/>
                    <a:pt x="0" y="530"/>
                  </a:cubicBezTo>
                  <a:cubicBezTo>
                    <a:pt x="0" y="1863"/>
                    <a:pt x="0" y="1863"/>
                    <a:pt x="0" y="1863"/>
                  </a:cubicBezTo>
                </a:path>
              </a:pathLst>
            </a:custGeom>
            <a:noFill/>
            <a:ln w="61913" cap="flat">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a:extLst>
                <a:ext uri="{FF2B5EF4-FFF2-40B4-BE49-F238E27FC236}">
                  <a16:creationId xmlns:a16="http://schemas.microsoft.com/office/drawing/2014/main" id="{486F2B91-EF3C-DD23-158F-C3A1BD5B2DE1}"/>
                </a:ext>
              </a:extLst>
            </p:cNvPr>
            <p:cNvSpPr>
              <a:spLocks noEditPoints="1"/>
            </p:cNvSpPr>
            <p:nvPr/>
          </p:nvSpPr>
          <p:spPr bwMode="auto">
            <a:xfrm>
              <a:off x="7477126" y="2546350"/>
              <a:ext cx="260350" cy="157163"/>
            </a:xfrm>
            <a:custGeom>
              <a:avLst/>
              <a:gdLst>
                <a:gd name="T0" fmla="*/ 107 w 117"/>
                <a:gd name="T1" fmla="*/ 0 h 71"/>
                <a:gd name="T2" fmla="*/ 10 w 117"/>
                <a:gd name="T3" fmla="*/ 0 h 71"/>
                <a:gd name="T4" fmla="*/ 0 w 117"/>
                <a:gd name="T5" fmla="*/ 10 h 71"/>
                <a:gd name="T6" fmla="*/ 0 w 117"/>
                <a:gd name="T7" fmla="*/ 61 h 71"/>
                <a:gd name="T8" fmla="*/ 10 w 117"/>
                <a:gd name="T9" fmla="*/ 71 h 71"/>
                <a:gd name="T10" fmla="*/ 107 w 117"/>
                <a:gd name="T11" fmla="*/ 71 h 71"/>
                <a:gd name="T12" fmla="*/ 117 w 117"/>
                <a:gd name="T13" fmla="*/ 61 h 71"/>
                <a:gd name="T14" fmla="*/ 117 w 117"/>
                <a:gd name="T15" fmla="*/ 10 h 71"/>
                <a:gd name="T16" fmla="*/ 107 w 117"/>
                <a:gd name="T17" fmla="*/ 0 h 71"/>
                <a:gd name="T18" fmla="*/ 102 w 117"/>
                <a:gd name="T19" fmla="*/ 49 h 71"/>
                <a:gd name="T20" fmla="*/ 105 w 117"/>
                <a:gd name="T21" fmla="*/ 55 h 71"/>
                <a:gd name="T22" fmla="*/ 100 w 117"/>
                <a:gd name="T23" fmla="*/ 59 h 71"/>
                <a:gd name="T24" fmla="*/ 17 w 117"/>
                <a:gd name="T25" fmla="*/ 59 h 71"/>
                <a:gd name="T26" fmla="*/ 12 w 117"/>
                <a:gd name="T27" fmla="*/ 54 h 71"/>
                <a:gd name="T28" fmla="*/ 17 w 117"/>
                <a:gd name="T29" fmla="*/ 49 h 71"/>
                <a:gd name="T30" fmla="*/ 74 w 117"/>
                <a:gd name="T31" fmla="*/ 49 h 71"/>
                <a:gd name="T32" fmla="*/ 15 w 117"/>
                <a:gd name="T33" fmla="*/ 24 h 71"/>
                <a:gd name="T34" fmla="*/ 12 w 117"/>
                <a:gd name="T35" fmla="*/ 18 h 71"/>
                <a:gd name="T36" fmla="*/ 17 w 117"/>
                <a:gd name="T37" fmla="*/ 14 h 71"/>
                <a:gd name="T38" fmla="*/ 100 w 117"/>
                <a:gd name="T39" fmla="*/ 14 h 71"/>
                <a:gd name="T40" fmla="*/ 105 w 117"/>
                <a:gd name="T41" fmla="*/ 19 h 71"/>
                <a:gd name="T42" fmla="*/ 100 w 117"/>
                <a:gd name="T43" fmla="*/ 24 h 71"/>
                <a:gd name="T44" fmla="*/ 43 w 117"/>
                <a:gd name="T45" fmla="*/ 24 h 71"/>
                <a:gd name="T46" fmla="*/ 102 w 117"/>
                <a:gd name="T47"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1">
                  <a:moveTo>
                    <a:pt x="107" y="0"/>
                  </a:moveTo>
                  <a:cubicBezTo>
                    <a:pt x="10" y="0"/>
                    <a:pt x="10" y="0"/>
                    <a:pt x="10" y="0"/>
                  </a:cubicBezTo>
                  <a:cubicBezTo>
                    <a:pt x="5" y="0"/>
                    <a:pt x="0" y="5"/>
                    <a:pt x="0" y="10"/>
                  </a:cubicBezTo>
                  <a:cubicBezTo>
                    <a:pt x="0" y="61"/>
                    <a:pt x="0" y="61"/>
                    <a:pt x="0" y="61"/>
                  </a:cubicBezTo>
                  <a:cubicBezTo>
                    <a:pt x="0" y="67"/>
                    <a:pt x="5" y="71"/>
                    <a:pt x="10" y="71"/>
                  </a:cubicBezTo>
                  <a:cubicBezTo>
                    <a:pt x="107" y="71"/>
                    <a:pt x="107" y="71"/>
                    <a:pt x="107" y="71"/>
                  </a:cubicBezTo>
                  <a:cubicBezTo>
                    <a:pt x="112" y="71"/>
                    <a:pt x="117" y="67"/>
                    <a:pt x="117" y="61"/>
                  </a:cubicBezTo>
                  <a:cubicBezTo>
                    <a:pt x="117" y="10"/>
                    <a:pt x="117" y="10"/>
                    <a:pt x="117" y="10"/>
                  </a:cubicBezTo>
                  <a:cubicBezTo>
                    <a:pt x="117" y="5"/>
                    <a:pt x="112" y="0"/>
                    <a:pt x="107" y="0"/>
                  </a:cubicBezTo>
                  <a:close/>
                  <a:moveTo>
                    <a:pt x="102" y="49"/>
                  </a:moveTo>
                  <a:cubicBezTo>
                    <a:pt x="104" y="50"/>
                    <a:pt x="106" y="53"/>
                    <a:pt x="105" y="55"/>
                  </a:cubicBezTo>
                  <a:cubicBezTo>
                    <a:pt x="105" y="58"/>
                    <a:pt x="102" y="59"/>
                    <a:pt x="100" y="59"/>
                  </a:cubicBezTo>
                  <a:cubicBezTo>
                    <a:pt x="17" y="59"/>
                    <a:pt x="17" y="59"/>
                    <a:pt x="17" y="59"/>
                  </a:cubicBezTo>
                  <a:cubicBezTo>
                    <a:pt x="14" y="59"/>
                    <a:pt x="12" y="57"/>
                    <a:pt x="12" y="54"/>
                  </a:cubicBezTo>
                  <a:cubicBezTo>
                    <a:pt x="12" y="51"/>
                    <a:pt x="14" y="49"/>
                    <a:pt x="17" y="49"/>
                  </a:cubicBezTo>
                  <a:cubicBezTo>
                    <a:pt x="74" y="49"/>
                    <a:pt x="74" y="49"/>
                    <a:pt x="74" y="49"/>
                  </a:cubicBezTo>
                  <a:cubicBezTo>
                    <a:pt x="15" y="24"/>
                    <a:pt x="15" y="24"/>
                    <a:pt x="15" y="24"/>
                  </a:cubicBezTo>
                  <a:cubicBezTo>
                    <a:pt x="13" y="23"/>
                    <a:pt x="11" y="20"/>
                    <a:pt x="12" y="18"/>
                  </a:cubicBezTo>
                  <a:cubicBezTo>
                    <a:pt x="12" y="16"/>
                    <a:pt x="15" y="14"/>
                    <a:pt x="17" y="14"/>
                  </a:cubicBezTo>
                  <a:cubicBezTo>
                    <a:pt x="100" y="14"/>
                    <a:pt x="100" y="14"/>
                    <a:pt x="100" y="14"/>
                  </a:cubicBezTo>
                  <a:cubicBezTo>
                    <a:pt x="103" y="14"/>
                    <a:pt x="105" y="16"/>
                    <a:pt x="105" y="19"/>
                  </a:cubicBezTo>
                  <a:cubicBezTo>
                    <a:pt x="105" y="22"/>
                    <a:pt x="103" y="24"/>
                    <a:pt x="100" y="24"/>
                  </a:cubicBezTo>
                  <a:cubicBezTo>
                    <a:pt x="43" y="24"/>
                    <a:pt x="43" y="24"/>
                    <a:pt x="43" y="24"/>
                  </a:cubicBezTo>
                  <a:lnTo>
                    <a:pt x="102" y="4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9E853ED1-D5F2-A210-77EC-2BD0A0A67D84}"/>
                </a:ext>
              </a:extLst>
            </p:cNvPr>
            <p:cNvSpPr>
              <a:spLocks/>
            </p:cNvSpPr>
            <p:nvPr/>
          </p:nvSpPr>
          <p:spPr bwMode="auto">
            <a:xfrm>
              <a:off x="7543801" y="2722563"/>
              <a:ext cx="127000" cy="28575"/>
            </a:xfrm>
            <a:custGeom>
              <a:avLst/>
              <a:gdLst>
                <a:gd name="T0" fmla="*/ 0 w 57"/>
                <a:gd name="T1" fmla="*/ 0 h 13"/>
                <a:gd name="T2" fmla="*/ 29 w 57"/>
                <a:gd name="T3" fmla="*/ 13 h 13"/>
                <a:gd name="T4" fmla="*/ 57 w 57"/>
                <a:gd name="T5" fmla="*/ 0 h 13"/>
                <a:gd name="T6" fmla="*/ 0 w 57"/>
                <a:gd name="T7" fmla="*/ 0 h 13"/>
              </a:gdLst>
              <a:ahLst/>
              <a:cxnLst>
                <a:cxn ang="0">
                  <a:pos x="T0" y="T1"/>
                </a:cxn>
                <a:cxn ang="0">
                  <a:pos x="T2" y="T3"/>
                </a:cxn>
                <a:cxn ang="0">
                  <a:pos x="T4" y="T5"/>
                </a:cxn>
                <a:cxn ang="0">
                  <a:pos x="T6" y="T7"/>
                </a:cxn>
              </a:cxnLst>
              <a:rect l="0" t="0" r="r" b="b"/>
              <a:pathLst>
                <a:path w="57" h="13">
                  <a:moveTo>
                    <a:pt x="0" y="0"/>
                  </a:moveTo>
                  <a:cubicBezTo>
                    <a:pt x="7" y="8"/>
                    <a:pt x="17" y="13"/>
                    <a:pt x="29" y="13"/>
                  </a:cubicBezTo>
                  <a:cubicBezTo>
                    <a:pt x="40" y="13"/>
                    <a:pt x="50" y="8"/>
                    <a:pt x="57" y="0"/>
                  </a:cubicBez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0">
              <a:extLst>
                <a:ext uri="{FF2B5EF4-FFF2-40B4-BE49-F238E27FC236}">
                  <a16:creationId xmlns:a16="http://schemas.microsoft.com/office/drawing/2014/main" id="{E8E3FA95-7C6E-14A3-9D38-DCB311567CF6}"/>
                </a:ext>
              </a:extLst>
            </p:cNvPr>
            <p:cNvSpPr>
              <a:spLocks noEditPoints="1"/>
            </p:cNvSpPr>
            <p:nvPr/>
          </p:nvSpPr>
          <p:spPr bwMode="auto">
            <a:xfrm>
              <a:off x="7258051" y="1735138"/>
              <a:ext cx="698500" cy="788988"/>
            </a:xfrm>
            <a:custGeom>
              <a:avLst/>
              <a:gdLst>
                <a:gd name="T0" fmla="*/ 158 w 315"/>
                <a:gd name="T1" fmla="*/ 0 h 356"/>
                <a:gd name="T2" fmla="*/ 0 w 315"/>
                <a:gd name="T3" fmla="*/ 158 h 356"/>
                <a:gd name="T4" fmla="*/ 99 w 315"/>
                <a:gd name="T5" fmla="*/ 305 h 356"/>
                <a:gd name="T6" fmla="*/ 99 w 315"/>
                <a:gd name="T7" fmla="*/ 346 h 356"/>
                <a:gd name="T8" fmla="*/ 109 w 315"/>
                <a:gd name="T9" fmla="*/ 356 h 356"/>
                <a:gd name="T10" fmla="*/ 206 w 315"/>
                <a:gd name="T11" fmla="*/ 356 h 356"/>
                <a:gd name="T12" fmla="*/ 216 w 315"/>
                <a:gd name="T13" fmla="*/ 346 h 356"/>
                <a:gd name="T14" fmla="*/ 216 w 315"/>
                <a:gd name="T15" fmla="*/ 305 h 356"/>
                <a:gd name="T16" fmla="*/ 315 w 315"/>
                <a:gd name="T17" fmla="*/ 158 h 356"/>
                <a:gd name="T18" fmla="*/ 158 w 315"/>
                <a:gd name="T19" fmla="*/ 0 h 356"/>
                <a:gd name="T20" fmla="*/ 149 w 315"/>
                <a:gd name="T21" fmla="*/ 250 h 356"/>
                <a:gd name="T22" fmla="*/ 149 w 315"/>
                <a:gd name="T23" fmla="*/ 182 h 356"/>
                <a:gd name="T24" fmla="*/ 128 w 315"/>
                <a:gd name="T25" fmla="*/ 182 h 356"/>
                <a:gd name="T26" fmla="*/ 166 w 315"/>
                <a:gd name="T27" fmla="*/ 91 h 356"/>
                <a:gd name="T28" fmla="*/ 166 w 315"/>
                <a:gd name="T29" fmla="*/ 159 h 356"/>
                <a:gd name="T30" fmla="*/ 187 w 315"/>
                <a:gd name="T31" fmla="*/ 159 h 356"/>
                <a:gd name="T32" fmla="*/ 149 w 315"/>
                <a:gd name="T33" fmla="*/ 25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5" h="356">
                  <a:moveTo>
                    <a:pt x="158" y="0"/>
                  </a:moveTo>
                  <a:cubicBezTo>
                    <a:pt x="70" y="0"/>
                    <a:pt x="0" y="70"/>
                    <a:pt x="0" y="158"/>
                  </a:cubicBezTo>
                  <a:cubicBezTo>
                    <a:pt x="0" y="224"/>
                    <a:pt x="41" y="281"/>
                    <a:pt x="99" y="305"/>
                  </a:cubicBezTo>
                  <a:cubicBezTo>
                    <a:pt x="99" y="346"/>
                    <a:pt x="99" y="346"/>
                    <a:pt x="99" y="346"/>
                  </a:cubicBezTo>
                  <a:cubicBezTo>
                    <a:pt x="99" y="352"/>
                    <a:pt x="104" y="356"/>
                    <a:pt x="109" y="356"/>
                  </a:cubicBezTo>
                  <a:cubicBezTo>
                    <a:pt x="206" y="356"/>
                    <a:pt x="206" y="356"/>
                    <a:pt x="206" y="356"/>
                  </a:cubicBezTo>
                  <a:cubicBezTo>
                    <a:pt x="212" y="356"/>
                    <a:pt x="216" y="352"/>
                    <a:pt x="216" y="346"/>
                  </a:cubicBezTo>
                  <a:cubicBezTo>
                    <a:pt x="216" y="305"/>
                    <a:pt x="216" y="305"/>
                    <a:pt x="216" y="305"/>
                  </a:cubicBezTo>
                  <a:cubicBezTo>
                    <a:pt x="274" y="281"/>
                    <a:pt x="315" y="224"/>
                    <a:pt x="315" y="158"/>
                  </a:cubicBezTo>
                  <a:cubicBezTo>
                    <a:pt x="315" y="70"/>
                    <a:pt x="245" y="0"/>
                    <a:pt x="158" y="0"/>
                  </a:cubicBezTo>
                  <a:close/>
                  <a:moveTo>
                    <a:pt x="149" y="250"/>
                  </a:moveTo>
                  <a:cubicBezTo>
                    <a:pt x="149" y="182"/>
                    <a:pt x="149" y="182"/>
                    <a:pt x="149" y="182"/>
                  </a:cubicBezTo>
                  <a:cubicBezTo>
                    <a:pt x="128" y="182"/>
                    <a:pt x="128" y="182"/>
                    <a:pt x="128" y="182"/>
                  </a:cubicBezTo>
                  <a:cubicBezTo>
                    <a:pt x="166" y="91"/>
                    <a:pt x="166" y="91"/>
                    <a:pt x="166" y="91"/>
                  </a:cubicBezTo>
                  <a:cubicBezTo>
                    <a:pt x="166" y="159"/>
                    <a:pt x="166" y="159"/>
                    <a:pt x="166" y="159"/>
                  </a:cubicBezTo>
                  <a:cubicBezTo>
                    <a:pt x="187" y="159"/>
                    <a:pt x="187" y="159"/>
                    <a:pt x="187" y="159"/>
                  </a:cubicBezTo>
                  <a:lnTo>
                    <a:pt x="149" y="25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A133C200-C71F-6F26-E10C-F6E88009D79A}"/>
                </a:ext>
              </a:extLst>
            </p:cNvPr>
            <p:cNvSpPr>
              <a:spLocks noChangeShapeType="1"/>
            </p:cNvSpPr>
            <p:nvPr/>
          </p:nvSpPr>
          <p:spPr bwMode="auto">
            <a:xfrm>
              <a:off x="6724651" y="6858000"/>
              <a:ext cx="0" cy="0"/>
            </a:xfrm>
            <a:prstGeom prst="line">
              <a:avLst/>
            </a:prstGeom>
            <a:noFill/>
            <a:ln w="46038" cap="flat">
              <a:solidFill>
                <a:srgbClr val="00BCD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92FB7382-78CA-98F6-CCFC-68F75264E09C}"/>
                </a:ext>
              </a:extLst>
            </p:cNvPr>
            <p:cNvSpPr>
              <a:spLocks/>
            </p:cNvSpPr>
            <p:nvPr/>
          </p:nvSpPr>
          <p:spPr bwMode="auto">
            <a:xfrm>
              <a:off x="3665538" y="3743325"/>
              <a:ext cx="228600" cy="31750"/>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3">
              <a:extLst>
                <a:ext uri="{FF2B5EF4-FFF2-40B4-BE49-F238E27FC236}">
                  <a16:creationId xmlns:a16="http://schemas.microsoft.com/office/drawing/2014/main" id="{29E72970-619C-2301-F6E7-04CED2AC8F0D}"/>
                </a:ext>
              </a:extLst>
            </p:cNvPr>
            <p:cNvSpPr>
              <a:spLocks/>
            </p:cNvSpPr>
            <p:nvPr/>
          </p:nvSpPr>
          <p:spPr bwMode="auto">
            <a:xfrm>
              <a:off x="3703638" y="3786188"/>
              <a:ext cx="153988" cy="28575"/>
            </a:xfrm>
            <a:custGeom>
              <a:avLst/>
              <a:gdLst>
                <a:gd name="T0" fmla="*/ 63 w 69"/>
                <a:gd name="T1" fmla="*/ 13 h 13"/>
                <a:gd name="T2" fmla="*/ 6 w 69"/>
                <a:gd name="T3" fmla="*/ 13 h 13"/>
                <a:gd name="T4" fmla="*/ 0 w 69"/>
                <a:gd name="T5" fmla="*/ 8 h 13"/>
                <a:gd name="T6" fmla="*/ 0 w 69"/>
                <a:gd name="T7" fmla="*/ 5 h 13"/>
                <a:gd name="T8" fmla="*/ 6 w 69"/>
                <a:gd name="T9" fmla="*/ 0 h 13"/>
                <a:gd name="T10" fmla="*/ 63 w 69"/>
                <a:gd name="T11" fmla="*/ 0 h 13"/>
                <a:gd name="T12" fmla="*/ 69 w 69"/>
                <a:gd name="T13" fmla="*/ 5 h 13"/>
                <a:gd name="T14" fmla="*/ 69 w 69"/>
                <a:gd name="T15" fmla="*/ 8 h 13"/>
                <a:gd name="T16" fmla="*/ 63 w 69"/>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3">
                  <a:moveTo>
                    <a:pt x="63" y="13"/>
                  </a:moveTo>
                  <a:cubicBezTo>
                    <a:pt x="6" y="13"/>
                    <a:pt x="6" y="13"/>
                    <a:pt x="6" y="13"/>
                  </a:cubicBezTo>
                  <a:cubicBezTo>
                    <a:pt x="3" y="13"/>
                    <a:pt x="0" y="11"/>
                    <a:pt x="0" y="8"/>
                  </a:cubicBezTo>
                  <a:cubicBezTo>
                    <a:pt x="0" y="5"/>
                    <a:pt x="0" y="5"/>
                    <a:pt x="0" y="5"/>
                  </a:cubicBezTo>
                  <a:cubicBezTo>
                    <a:pt x="0" y="2"/>
                    <a:pt x="3" y="0"/>
                    <a:pt x="6" y="0"/>
                  </a:cubicBezTo>
                  <a:cubicBezTo>
                    <a:pt x="63" y="0"/>
                    <a:pt x="63" y="0"/>
                    <a:pt x="63" y="0"/>
                  </a:cubicBezTo>
                  <a:cubicBezTo>
                    <a:pt x="67" y="0"/>
                    <a:pt x="69" y="2"/>
                    <a:pt x="69" y="5"/>
                  </a:cubicBezTo>
                  <a:cubicBezTo>
                    <a:pt x="69" y="8"/>
                    <a:pt x="69" y="8"/>
                    <a:pt x="69" y="8"/>
                  </a:cubicBezTo>
                  <a:cubicBezTo>
                    <a:pt x="69" y="11"/>
                    <a:pt x="67" y="13"/>
                    <a:pt x="63" y="1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4">
              <a:extLst>
                <a:ext uri="{FF2B5EF4-FFF2-40B4-BE49-F238E27FC236}">
                  <a16:creationId xmlns:a16="http://schemas.microsoft.com/office/drawing/2014/main" id="{9DC93537-E96F-3995-7424-084C1BE6BCD9}"/>
                </a:ext>
              </a:extLst>
            </p:cNvPr>
            <p:cNvSpPr>
              <a:spLocks/>
            </p:cNvSpPr>
            <p:nvPr/>
          </p:nvSpPr>
          <p:spPr bwMode="auto">
            <a:xfrm>
              <a:off x="3665538" y="3702050"/>
              <a:ext cx="228600" cy="30163"/>
            </a:xfrm>
            <a:custGeom>
              <a:avLst/>
              <a:gdLst>
                <a:gd name="T0" fmla="*/ 97 w 103"/>
                <a:gd name="T1" fmla="*/ 14 h 14"/>
                <a:gd name="T2" fmla="*/ 7 w 103"/>
                <a:gd name="T3" fmla="*/ 14 h 14"/>
                <a:gd name="T4" fmla="*/ 0 w 103"/>
                <a:gd name="T5" fmla="*/ 7 h 14"/>
                <a:gd name="T6" fmla="*/ 0 w 103"/>
                <a:gd name="T7" fmla="*/ 7 h 14"/>
                <a:gd name="T8" fmla="*/ 7 w 103"/>
                <a:gd name="T9" fmla="*/ 0 h 14"/>
                <a:gd name="T10" fmla="*/ 97 w 103"/>
                <a:gd name="T11" fmla="*/ 0 h 14"/>
                <a:gd name="T12" fmla="*/ 103 w 103"/>
                <a:gd name="T13" fmla="*/ 7 h 14"/>
                <a:gd name="T14" fmla="*/ 103 w 103"/>
                <a:gd name="T15" fmla="*/ 7 h 14"/>
                <a:gd name="T16" fmla="*/ 97 w 10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4">
                  <a:moveTo>
                    <a:pt x="97" y="14"/>
                  </a:moveTo>
                  <a:cubicBezTo>
                    <a:pt x="7" y="14"/>
                    <a:pt x="7" y="14"/>
                    <a:pt x="7" y="14"/>
                  </a:cubicBezTo>
                  <a:cubicBezTo>
                    <a:pt x="3" y="14"/>
                    <a:pt x="0" y="11"/>
                    <a:pt x="0" y="7"/>
                  </a:cubicBezTo>
                  <a:cubicBezTo>
                    <a:pt x="0" y="7"/>
                    <a:pt x="0" y="7"/>
                    <a:pt x="0" y="7"/>
                  </a:cubicBezTo>
                  <a:cubicBezTo>
                    <a:pt x="0" y="3"/>
                    <a:pt x="3" y="0"/>
                    <a:pt x="7" y="0"/>
                  </a:cubicBezTo>
                  <a:cubicBezTo>
                    <a:pt x="97" y="0"/>
                    <a:pt x="97" y="0"/>
                    <a:pt x="97" y="0"/>
                  </a:cubicBezTo>
                  <a:cubicBezTo>
                    <a:pt x="100" y="0"/>
                    <a:pt x="103" y="3"/>
                    <a:pt x="103" y="7"/>
                  </a:cubicBezTo>
                  <a:cubicBezTo>
                    <a:pt x="103" y="7"/>
                    <a:pt x="103" y="7"/>
                    <a:pt x="103" y="7"/>
                  </a:cubicBezTo>
                  <a:cubicBezTo>
                    <a:pt x="103" y="11"/>
                    <a:pt x="100" y="14"/>
                    <a:pt x="97" y="1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5">
              <a:extLst>
                <a:ext uri="{FF2B5EF4-FFF2-40B4-BE49-F238E27FC236}">
                  <a16:creationId xmlns:a16="http://schemas.microsoft.com/office/drawing/2014/main" id="{CABA1153-596C-0E98-E4D2-9214AE634FD2}"/>
                </a:ext>
              </a:extLst>
            </p:cNvPr>
            <p:cNvSpPr>
              <a:spLocks/>
            </p:cNvSpPr>
            <p:nvPr/>
          </p:nvSpPr>
          <p:spPr bwMode="auto">
            <a:xfrm>
              <a:off x="3692526" y="3433763"/>
              <a:ext cx="177800" cy="247650"/>
            </a:xfrm>
            <a:custGeom>
              <a:avLst/>
              <a:gdLst>
                <a:gd name="T0" fmla="*/ 50 w 80"/>
                <a:gd name="T1" fmla="*/ 112 h 112"/>
                <a:gd name="T2" fmla="*/ 46 w 80"/>
                <a:gd name="T3" fmla="*/ 108 h 112"/>
                <a:gd name="T4" fmla="*/ 46 w 80"/>
                <a:gd name="T5" fmla="*/ 53 h 112"/>
                <a:gd name="T6" fmla="*/ 46 w 80"/>
                <a:gd name="T7" fmla="*/ 51 h 112"/>
                <a:gd name="T8" fmla="*/ 69 w 80"/>
                <a:gd name="T9" fmla="*/ 8 h 112"/>
                <a:gd name="T10" fmla="*/ 11 w 80"/>
                <a:gd name="T11" fmla="*/ 8 h 112"/>
                <a:gd name="T12" fmla="*/ 33 w 80"/>
                <a:gd name="T13" fmla="*/ 51 h 112"/>
                <a:gd name="T14" fmla="*/ 34 w 80"/>
                <a:gd name="T15" fmla="*/ 53 h 112"/>
                <a:gd name="T16" fmla="*/ 34 w 80"/>
                <a:gd name="T17" fmla="*/ 108 h 112"/>
                <a:gd name="T18" fmla="*/ 29 w 80"/>
                <a:gd name="T19" fmla="*/ 112 h 112"/>
                <a:gd name="T20" fmla="*/ 25 w 80"/>
                <a:gd name="T21" fmla="*/ 108 h 112"/>
                <a:gd name="T22" fmla="*/ 25 w 80"/>
                <a:gd name="T23" fmla="*/ 54 h 112"/>
                <a:gd name="T24" fmla="*/ 0 w 80"/>
                <a:gd name="T25" fmla="*/ 6 h 112"/>
                <a:gd name="T26" fmla="*/ 0 w 80"/>
                <a:gd name="T27" fmla="*/ 2 h 112"/>
                <a:gd name="T28" fmla="*/ 4 w 80"/>
                <a:gd name="T29" fmla="*/ 0 h 112"/>
                <a:gd name="T30" fmla="*/ 75 w 80"/>
                <a:gd name="T31" fmla="*/ 0 h 112"/>
                <a:gd name="T32" fmla="*/ 79 w 80"/>
                <a:gd name="T33" fmla="*/ 2 h 112"/>
                <a:gd name="T34" fmla="*/ 79 w 80"/>
                <a:gd name="T35" fmla="*/ 6 h 112"/>
                <a:gd name="T36" fmla="*/ 54 w 80"/>
                <a:gd name="T37" fmla="*/ 54 h 112"/>
                <a:gd name="T38" fmla="*/ 54 w 80"/>
                <a:gd name="T39" fmla="*/ 108 h 112"/>
                <a:gd name="T40" fmla="*/ 50 w 80"/>
                <a:gd name="T4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12">
                  <a:moveTo>
                    <a:pt x="50" y="112"/>
                  </a:moveTo>
                  <a:cubicBezTo>
                    <a:pt x="48" y="112"/>
                    <a:pt x="46" y="110"/>
                    <a:pt x="46" y="108"/>
                  </a:cubicBezTo>
                  <a:cubicBezTo>
                    <a:pt x="46" y="53"/>
                    <a:pt x="46" y="53"/>
                    <a:pt x="46" y="53"/>
                  </a:cubicBezTo>
                  <a:cubicBezTo>
                    <a:pt x="46" y="52"/>
                    <a:pt x="46" y="51"/>
                    <a:pt x="46" y="51"/>
                  </a:cubicBezTo>
                  <a:cubicBezTo>
                    <a:pt x="69" y="8"/>
                    <a:pt x="69" y="8"/>
                    <a:pt x="69" y="8"/>
                  </a:cubicBezTo>
                  <a:cubicBezTo>
                    <a:pt x="11" y="8"/>
                    <a:pt x="11" y="8"/>
                    <a:pt x="11" y="8"/>
                  </a:cubicBezTo>
                  <a:cubicBezTo>
                    <a:pt x="33" y="51"/>
                    <a:pt x="33" y="51"/>
                    <a:pt x="33" y="51"/>
                  </a:cubicBezTo>
                  <a:cubicBezTo>
                    <a:pt x="33" y="51"/>
                    <a:pt x="34" y="52"/>
                    <a:pt x="34" y="53"/>
                  </a:cubicBezTo>
                  <a:cubicBezTo>
                    <a:pt x="34" y="108"/>
                    <a:pt x="34" y="108"/>
                    <a:pt x="34" y="108"/>
                  </a:cubicBezTo>
                  <a:cubicBezTo>
                    <a:pt x="34" y="110"/>
                    <a:pt x="32" y="112"/>
                    <a:pt x="29" y="112"/>
                  </a:cubicBezTo>
                  <a:cubicBezTo>
                    <a:pt x="27" y="112"/>
                    <a:pt x="25" y="110"/>
                    <a:pt x="25" y="108"/>
                  </a:cubicBezTo>
                  <a:cubicBezTo>
                    <a:pt x="25" y="54"/>
                    <a:pt x="25" y="54"/>
                    <a:pt x="25" y="54"/>
                  </a:cubicBezTo>
                  <a:cubicBezTo>
                    <a:pt x="0" y="6"/>
                    <a:pt x="0" y="6"/>
                    <a:pt x="0" y="6"/>
                  </a:cubicBezTo>
                  <a:cubicBezTo>
                    <a:pt x="0" y="5"/>
                    <a:pt x="0" y="3"/>
                    <a:pt x="0" y="2"/>
                  </a:cubicBezTo>
                  <a:cubicBezTo>
                    <a:pt x="1" y="1"/>
                    <a:pt x="3" y="0"/>
                    <a:pt x="4" y="0"/>
                  </a:cubicBezTo>
                  <a:cubicBezTo>
                    <a:pt x="75" y="0"/>
                    <a:pt x="75" y="0"/>
                    <a:pt x="75" y="0"/>
                  </a:cubicBezTo>
                  <a:cubicBezTo>
                    <a:pt x="77" y="0"/>
                    <a:pt x="78" y="1"/>
                    <a:pt x="79" y="2"/>
                  </a:cubicBezTo>
                  <a:cubicBezTo>
                    <a:pt x="80" y="3"/>
                    <a:pt x="80" y="5"/>
                    <a:pt x="79" y="6"/>
                  </a:cubicBezTo>
                  <a:cubicBezTo>
                    <a:pt x="54" y="54"/>
                    <a:pt x="54" y="54"/>
                    <a:pt x="54" y="54"/>
                  </a:cubicBezTo>
                  <a:cubicBezTo>
                    <a:pt x="54" y="108"/>
                    <a:pt x="54" y="108"/>
                    <a:pt x="54" y="108"/>
                  </a:cubicBezTo>
                  <a:cubicBezTo>
                    <a:pt x="54" y="110"/>
                    <a:pt x="52" y="112"/>
                    <a:pt x="50" y="112"/>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a:extLst>
                <a:ext uri="{FF2B5EF4-FFF2-40B4-BE49-F238E27FC236}">
                  <a16:creationId xmlns:a16="http://schemas.microsoft.com/office/drawing/2014/main" id="{FE0F1302-BDFC-566F-0E42-E9C8D8B8E4AF}"/>
                </a:ext>
              </a:extLst>
            </p:cNvPr>
            <p:cNvSpPr>
              <a:spLocks noEditPoints="1"/>
            </p:cNvSpPr>
            <p:nvPr/>
          </p:nvSpPr>
          <p:spPr bwMode="auto">
            <a:xfrm>
              <a:off x="3506788" y="3014663"/>
              <a:ext cx="547688" cy="666750"/>
            </a:xfrm>
            <a:custGeom>
              <a:avLst/>
              <a:gdLst>
                <a:gd name="T0" fmla="*/ 166 w 247"/>
                <a:gd name="T1" fmla="*/ 301 h 301"/>
                <a:gd name="T2" fmla="*/ 81 w 247"/>
                <a:gd name="T3" fmla="*/ 301 h 301"/>
                <a:gd name="T4" fmla="*/ 70 w 247"/>
                <a:gd name="T5" fmla="*/ 290 h 301"/>
                <a:gd name="T6" fmla="*/ 35 w 247"/>
                <a:gd name="T7" fmla="*/ 205 h 301"/>
                <a:gd name="T8" fmla="*/ 0 w 247"/>
                <a:gd name="T9" fmla="*/ 112 h 301"/>
                <a:gd name="T10" fmla="*/ 124 w 247"/>
                <a:gd name="T11" fmla="*/ 0 h 301"/>
                <a:gd name="T12" fmla="*/ 247 w 247"/>
                <a:gd name="T13" fmla="*/ 112 h 301"/>
                <a:gd name="T14" fmla="*/ 212 w 247"/>
                <a:gd name="T15" fmla="*/ 205 h 301"/>
                <a:gd name="T16" fmla="*/ 178 w 247"/>
                <a:gd name="T17" fmla="*/ 290 h 301"/>
                <a:gd name="T18" fmla="*/ 166 w 247"/>
                <a:gd name="T19" fmla="*/ 301 h 301"/>
                <a:gd name="T20" fmla="*/ 124 w 247"/>
                <a:gd name="T21" fmla="*/ 8 h 301"/>
                <a:gd name="T22" fmla="*/ 9 w 247"/>
                <a:gd name="T23" fmla="*/ 112 h 301"/>
                <a:gd name="T24" fmla="*/ 42 w 247"/>
                <a:gd name="T25" fmla="*/ 201 h 301"/>
                <a:gd name="T26" fmla="*/ 78 w 247"/>
                <a:gd name="T27" fmla="*/ 290 h 301"/>
                <a:gd name="T28" fmla="*/ 81 w 247"/>
                <a:gd name="T29" fmla="*/ 293 h 301"/>
                <a:gd name="T30" fmla="*/ 166 w 247"/>
                <a:gd name="T31" fmla="*/ 293 h 301"/>
                <a:gd name="T32" fmla="*/ 170 w 247"/>
                <a:gd name="T33" fmla="*/ 290 h 301"/>
                <a:gd name="T34" fmla="*/ 205 w 247"/>
                <a:gd name="T35" fmla="*/ 201 h 301"/>
                <a:gd name="T36" fmla="*/ 239 w 247"/>
                <a:gd name="T37" fmla="*/ 112 h 301"/>
                <a:gd name="T38" fmla="*/ 124 w 247"/>
                <a:gd name="T39" fmla="*/ 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301">
                  <a:moveTo>
                    <a:pt x="166" y="301"/>
                  </a:moveTo>
                  <a:cubicBezTo>
                    <a:pt x="81" y="301"/>
                    <a:pt x="81" y="301"/>
                    <a:pt x="81" y="301"/>
                  </a:cubicBezTo>
                  <a:cubicBezTo>
                    <a:pt x="75" y="301"/>
                    <a:pt x="70" y="296"/>
                    <a:pt x="70" y="290"/>
                  </a:cubicBezTo>
                  <a:cubicBezTo>
                    <a:pt x="68" y="258"/>
                    <a:pt x="51" y="231"/>
                    <a:pt x="35" y="205"/>
                  </a:cubicBezTo>
                  <a:cubicBezTo>
                    <a:pt x="18" y="177"/>
                    <a:pt x="0" y="148"/>
                    <a:pt x="0" y="112"/>
                  </a:cubicBezTo>
                  <a:cubicBezTo>
                    <a:pt x="0" y="58"/>
                    <a:pt x="43" y="0"/>
                    <a:pt x="124" y="0"/>
                  </a:cubicBezTo>
                  <a:cubicBezTo>
                    <a:pt x="194" y="0"/>
                    <a:pt x="247" y="59"/>
                    <a:pt x="247" y="112"/>
                  </a:cubicBezTo>
                  <a:cubicBezTo>
                    <a:pt x="247" y="148"/>
                    <a:pt x="230" y="177"/>
                    <a:pt x="212" y="205"/>
                  </a:cubicBezTo>
                  <a:cubicBezTo>
                    <a:pt x="196" y="231"/>
                    <a:pt x="180" y="258"/>
                    <a:pt x="178" y="290"/>
                  </a:cubicBezTo>
                  <a:cubicBezTo>
                    <a:pt x="177" y="296"/>
                    <a:pt x="172" y="301"/>
                    <a:pt x="166" y="301"/>
                  </a:cubicBezTo>
                  <a:close/>
                  <a:moveTo>
                    <a:pt x="124" y="8"/>
                  </a:moveTo>
                  <a:cubicBezTo>
                    <a:pt x="49" y="8"/>
                    <a:pt x="9" y="62"/>
                    <a:pt x="9" y="112"/>
                  </a:cubicBezTo>
                  <a:cubicBezTo>
                    <a:pt x="9" y="145"/>
                    <a:pt x="25" y="172"/>
                    <a:pt x="42" y="201"/>
                  </a:cubicBezTo>
                  <a:cubicBezTo>
                    <a:pt x="59" y="228"/>
                    <a:pt x="76" y="256"/>
                    <a:pt x="78" y="290"/>
                  </a:cubicBezTo>
                  <a:cubicBezTo>
                    <a:pt x="78" y="292"/>
                    <a:pt x="80" y="293"/>
                    <a:pt x="81" y="293"/>
                  </a:cubicBezTo>
                  <a:cubicBezTo>
                    <a:pt x="166" y="293"/>
                    <a:pt x="166" y="293"/>
                    <a:pt x="166" y="293"/>
                  </a:cubicBezTo>
                  <a:cubicBezTo>
                    <a:pt x="168" y="293"/>
                    <a:pt x="169" y="292"/>
                    <a:pt x="170" y="290"/>
                  </a:cubicBezTo>
                  <a:cubicBezTo>
                    <a:pt x="172" y="256"/>
                    <a:pt x="189" y="228"/>
                    <a:pt x="205" y="201"/>
                  </a:cubicBezTo>
                  <a:cubicBezTo>
                    <a:pt x="223" y="172"/>
                    <a:pt x="239" y="145"/>
                    <a:pt x="239" y="112"/>
                  </a:cubicBezTo>
                  <a:cubicBezTo>
                    <a:pt x="239" y="63"/>
                    <a:pt x="190" y="8"/>
                    <a:pt x="124" y="8"/>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7">
              <a:extLst>
                <a:ext uri="{FF2B5EF4-FFF2-40B4-BE49-F238E27FC236}">
                  <a16:creationId xmlns:a16="http://schemas.microsoft.com/office/drawing/2014/main" id="{439AF144-4438-927E-F84E-50162E207426}"/>
                </a:ext>
              </a:extLst>
            </p:cNvPr>
            <p:cNvSpPr>
              <a:spLocks/>
            </p:cNvSpPr>
            <p:nvPr/>
          </p:nvSpPr>
          <p:spPr bwMode="auto">
            <a:xfrm>
              <a:off x="3781426" y="3803650"/>
              <a:ext cx="2071688" cy="3054350"/>
            </a:xfrm>
            <a:custGeom>
              <a:avLst/>
              <a:gdLst>
                <a:gd name="T0" fmla="*/ 0 w 935"/>
                <a:gd name="T1" fmla="*/ 0 h 1380"/>
                <a:gd name="T2" fmla="*/ 0 w 935"/>
                <a:gd name="T3" fmla="*/ 104 h 1380"/>
                <a:gd name="T4" fmla="*/ 80 w 935"/>
                <a:gd name="T5" fmla="*/ 183 h 1380"/>
                <a:gd name="T6" fmla="*/ 855 w 935"/>
                <a:gd name="T7" fmla="*/ 183 h 1380"/>
                <a:gd name="T8" fmla="*/ 935 w 935"/>
                <a:gd name="T9" fmla="*/ 263 h 1380"/>
                <a:gd name="T10" fmla="*/ 935 w 935"/>
                <a:gd name="T11" fmla="*/ 1380 h 1380"/>
              </a:gdLst>
              <a:ahLst/>
              <a:cxnLst>
                <a:cxn ang="0">
                  <a:pos x="T0" y="T1"/>
                </a:cxn>
                <a:cxn ang="0">
                  <a:pos x="T2" y="T3"/>
                </a:cxn>
                <a:cxn ang="0">
                  <a:pos x="T4" y="T5"/>
                </a:cxn>
                <a:cxn ang="0">
                  <a:pos x="T6" y="T7"/>
                </a:cxn>
                <a:cxn ang="0">
                  <a:pos x="T8" y="T9"/>
                </a:cxn>
                <a:cxn ang="0">
                  <a:pos x="T10" y="T11"/>
                </a:cxn>
              </a:cxnLst>
              <a:rect l="0" t="0" r="r" b="b"/>
              <a:pathLst>
                <a:path w="935" h="1380">
                  <a:moveTo>
                    <a:pt x="0" y="0"/>
                  </a:moveTo>
                  <a:cubicBezTo>
                    <a:pt x="0" y="104"/>
                    <a:pt x="0" y="104"/>
                    <a:pt x="0" y="104"/>
                  </a:cubicBezTo>
                  <a:cubicBezTo>
                    <a:pt x="0" y="148"/>
                    <a:pt x="35" y="183"/>
                    <a:pt x="80" y="183"/>
                  </a:cubicBezTo>
                  <a:cubicBezTo>
                    <a:pt x="855" y="183"/>
                    <a:pt x="855" y="183"/>
                    <a:pt x="855" y="183"/>
                  </a:cubicBezTo>
                  <a:cubicBezTo>
                    <a:pt x="899" y="183"/>
                    <a:pt x="935" y="219"/>
                    <a:pt x="935" y="263"/>
                  </a:cubicBezTo>
                  <a:cubicBezTo>
                    <a:pt x="935" y="1380"/>
                    <a:pt x="935" y="1380"/>
                    <a:pt x="935" y="1380"/>
                  </a:cubicBezTo>
                </a:path>
              </a:pathLst>
            </a:custGeom>
            <a:noFill/>
            <a:ln w="3492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a:extLst>
                <a:ext uri="{FF2B5EF4-FFF2-40B4-BE49-F238E27FC236}">
                  <a16:creationId xmlns:a16="http://schemas.microsoft.com/office/drawing/2014/main" id="{5BF665F3-DA07-E942-48E4-935C406073E5}"/>
                </a:ext>
              </a:extLst>
            </p:cNvPr>
            <p:cNvSpPr>
              <a:spLocks/>
            </p:cNvSpPr>
            <p:nvPr/>
          </p:nvSpPr>
          <p:spPr bwMode="auto">
            <a:xfrm>
              <a:off x="5218113" y="3910013"/>
              <a:ext cx="219075" cy="44450"/>
            </a:xfrm>
            <a:custGeom>
              <a:avLst/>
              <a:gdLst>
                <a:gd name="T0" fmla="*/ 99 w 99"/>
                <a:gd name="T1" fmla="*/ 20 h 20"/>
                <a:gd name="T2" fmla="*/ 99 w 99"/>
                <a:gd name="T3" fmla="*/ 8 h 20"/>
                <a:gd name="T4" fmla="*/ 91 w 99"/>
                <a:gd name="T5" fmla="*/ 0 h 20"/>
                <a:gd name="T6" fmla="*/ 8 w 99"/>
                <a:gd name="T7" fmla="*/ 0 h 20"/>
                <a:gd name="T8" fmla="*/ 0 w 99"/>
                <a:gd name="T9" fmla="*/ 8 h 20"/>
                <a:gd name="T10" fmla="*/ 0 w 99"/>
                <a:gd name="T11" fmla="*/ 20 h 20"/>
                <a:gd name="T12" fmla="*/ 99 w 9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99" y="20"/>
                  </a:moveTo>
                  <a:cubicBezTo>
                    <a:pt x="99" y="8"/>
                    <a:pt x="99" y="8"/>
                    <a:pt x="99" y="8"/>
                  </a:cubicBezTo>
                  <a:cubicBezTo>
                    <a:pt x="99" y="4"/>
                    <a:pt x="95" y="0"/>
                    <a:pt x="91" y="0"/>
                  </a:cubicBezTo>
                  <a:cubicBezTo>
                    <a:pt x="8" y="0"/>
                    <a:pt x="8" y="0"/>
                    <a:pt x="8" y="0"/>
                  </a:cubicBezTo>
                  <a:cubicBezTo>
                    <a:pt x="3" y="0"/>
                    <a:pt x="0" y="4"/>
                    <a:pt x="0" y="8"/>
                  </a:cubicBezTo>
                  <a:cubicBezTo>
                    <a:pt x="0" y="20"/>
                    <a:pt x="0" y="20"/>
                    <a:pt x="0" y="20"/>
                  </a:cubicBezTo>
                  <a:lnTo>
                    <a:pt x="99" y="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29">
              <a:extLst>
                <a:ext uri="{FF2B5EF4-FFF2-40B4-BE49-F238E27FC236}">
                  <a16:creationId xmlns:a16="http://schemas.microsoft.com/office/drawing/2014/main" id="{B34B6B7D-6D10-0DF3-C815-A3C676708057}"/>
                </a:ext>
              </a:extLst>
            </p:cNvPr>
            <p:cNvSpPr>
              <a:spLocks noChangeArrowheads="1"/>
            </p:cNvSpPr>
            <p:nvPr/>
          </p:nvSpPr>
          <p:spPr bwMode="auto">
            <a:xfrm>
              <a:off x="5218113" y="3973513"/>
              <a:ext cx="219075" cy="28575"/>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0">
              <a:extLst>
                <a:ext uri="{FF2B5EF4-FFF2-40B4-BE49-F238E27FC236}">
                  <a16:creationId xmlns:a16="http://schemas.microsoft.com/office/drawing/2014/main" id="{097F5E26-1B7D-3F98-A0BC-65EBAE90747E}"/>
                </a:ext>
              </a:extLst>
            </p:cNvPr>
            <p:cNvSpPr>
              <a:spLocks/>
            </p:cNvSpPr>
            <p:nvPr/>
          </p:nvSpPr>
          <p:spPr bwMode="auto">
            <a:xfrm>
              <a:off x="5218113" y="4022725"/>
              <a:ext cx="219075" cy="44450"/>
            </a:xfrm>
            <a:custGeom>
              <a:avLst/>
              <a:gdLst>
                <a:gd name="T0" fmla="*/ 0 w 99"/>
                <a:gd name="T1" fmla="*/ 0 h 20"/>
                <a:gd name="T2" fmla="*/ 0 w 99"/>
                <a:gd name="T3" fmla="*/ 12 h 20"/>
                <a:gd name="T4" fmla="*/ 8 w 99"/>
                <a:gd name="T5" fmla="*/ 20 h 20"/>
                <a:gd name="T6" fmla="*/ 91 w 99"/>
                <a:gd name="T7" fmla="*/ 20 h 20"/>
                <a:gd name="T8" fmla="*/ 99 w 99"/>
                <a:gd name="T9" fmla="*/ 12 h 20"/>
                <a:gd name="T10" fmla="*/ 99 w 99"/>
                <a:gd name="T11" fmla="*/ 0 h 20"/>
                <a:gd name="T12" fmla="*/ 0 w 9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99" h="20">
                  <a:moveTo>
                    <a:pt x="0" y="0"/>
                  </a:moveTo>
                  <a:cubicBezTo>
                    <a:pt x="0" y="12"/>
                    <a:pt x="0" y="12"/>
                    <a:pt x="0" y="12"/>
                  </a:cubicBezTo>
                  <a:cubicBezTo>
                    <a:pt x="0" y="16"/>
                    <a:pt x="3" y="20"/>
                    <a:pt x="8" y="20"/>
                  </a:cubicBezTo>
                  <a:cubicBezTo>
                    <a:pt x="91" y="20"/>
                    <a:pt x="91" y="20"/>
                    <a:pt x="91" y="20"/>
                  </a:cubicBezTo>
                  <a:cubicBezTo>
                    <a:pt x="95" y="20"/>
                    <a:pt x="99" y="16"/>
                    <a:pt x="99" y="12"/>
                  </a:cubicBezTo>
                  <a:cubicBezTo>
                    <a:pt x="99" y="0"/>
                    <a:pt x="99" y="0"/>
                    <a:pt x="99"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1">
              <a:extLst>
                <a:ext uri="{FF2B5EF4-FFF2-40B4-BE49-F238E27FC236}">
                  <a16:creationId xmlns:a16="http://schemas.microsoft.com/office/drawing/2014/main" id="{78FA647E-1E7D-D24F-CEA9-E1CDD138652D}"/>
                </a:ext>
              </a:extLst>
            </p:cNvPr>
            <p:cNvSpPr>
              <a:spLocks noEditPoints="1"/>
            </p:cNvSpPr>
            <p:nvPr/>
          </p:nvSpPr>
          <p:spPr bwMode="auto">
            <a:xfrm>
              <a:off x="5046663" y="3181350"/>
              <a:ext cx="560388" cy="700088"/>
            </a:xfrm>
            <a:custGeom>
              <a:avLst/>
              <a:gdLst>
                <a:gd name="T0" fmla="*/ 126 w 253"/>
                <a:gd name="T1" fmla="*/ 0 h 316"/>
                <a:gd name="T2" fmla="*/ 0 w 253"/>
                <a:gd name="T3" fmla="*/ 111 h 316"/>
                <a:gd name="T4" fmla="*/ 70 w 253"/>
                <a:gd name="T5" fmla="*/ 305 h 316"/>
                <a:gd name="T6" fmla="*/ 83 w 253"/>
                <a:gd name="T7" fmla="*/ 316 h 316"/>
                <a:gd name="T8" fmla="*/ 169 w 253"/>
                <a:gd name="T9" fmla="*/ 316 h 316"/>
                <a:gd name="T10" fmla="*/ 182 w 253"/>
                <a:gd name="T11" fmla="*/ 305 h 316"/>
                <a:gd name="T12" fmla="*/ 253 w 253"/>
                <a:gd name="T13" fmla="*/ 111 h 316"/>
                <a:gd name="T14" fmla="*/ 126 w 253"/>
                <a:gd name="T15" fmla="*/ 0 h 316"/>
                <a:gd name="T16" fmla="*/ 113 w 253"/>
                <a:gd name="T17" fmla="*/ 285 h 316"/>
                <a:gd name="T18" fmla="*/ 111 w 253"/>
                <a:gd name="T19" fmla="*/ 285 h 316"/>
                <a:gd name="T20" fmla="*/ 107 w 253"/>
                <a:gd name="T21" fmla="*/ 283 h 316"/>
                <a:gd name="T22" fmla="*/ 66 w 253"/>
                <a:gd name="T23" fmla="*/ 176 h 316"/>
                <a:gd name="T24" fmla="*/ 65 w 253"/>
                <a:gd name="T25" fmla="*/ 176 h 316"/>
                <a:gd name="T26" fmla="*/ 49 w 253"/>
                <a:gd name="T27" fmla="*/ 160 h 316"/>
                <a:gd name="T28" fmla="*/ 65 w 253"/>
                <a:gd name="T29" fmla="*/ 144 h 316"/>
                <a:gd name="T30" fmla="*/ 80 w 253"/>
                <a:gd name="T31" fmla="*/ 160 h 316"/>
                <a:gd name="T32" fmla="*/ 74 w 253"/>
                <a:gd name="T33" fmla="*/ 173 h 316"/>
                <a:gd name="T34" fmla="*/ 115 w 253"/>
                <a:gd name="T35" fmla="*/ 279 h 316"/>
                <a:gd name="T36" fmla="*/ 113 w 253"/>
                <a:gd name="T37" fmla="*/ 285 h 316"/>
                <a:gd name="T38" fmla="*/ 188 w 253"/>
                <a:gd name="T39" fmla="*/ 176 h 316"/>
                <a:gd name="T40" fmla="*/ 187 w 253"/>
                <a:gd name="T41" fmla="*/ 176 h 316"/>
                <a:gd name="T42" fmla="*/ 145 w 253"/>
                <a:gd name="T43" fmla="*/ 283 h 316"/>
                <a:gd name="T44" fmla="*/ 141 w 253"/>
                <a:gd name="T45" fmla="*/ 285 h 316"/>
                <a:gd name="T46" fmla="*/ 140 w 253"/>
                <a:gd name="T47" fmla="*/ 285 h 316"/>
                <a:gd name="T48" fmla="*/ 137 w 253"/>
                <a:gd name="T49" fmla="*/ 279 h 316"/>
                <a:gd name="T50" fmla="*/ 178 w 253"/>
                <a:gd name="T51" fmla="*/ 173 h 316"/>
                <a:gd name="T52" fmla="*/ 172 w 253"/>
                <a:gd name="T53" fmla="*/ 160 h 316"/>
                <a:gd name="T54" fmla="*/ 188 w 253"/>
                <a:gd name="T55" fmla="*/ 144 h 316"/>
                <a:gd name="T56" fmla="*/ 204 w 253"/>
                <a:gd name="T57" fmla="*/ 160 h 316"/>
                <a:gd name="T58" fmla="*/ 188 w 253"/>
                <a:gd name="T59" fmla="*/ 17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3" h="316">
                  <a:moveTo>
                    <a:pt x="126" y="0"/>
                  </a:moveTo>
                  <a:cubicBezTo>
                    <a:pt x="41" y="0"/>
                    <a:pt x="0" y="51"/>
                    <a:pt x="0" y="111"/>
                  </a:cubicBezTo>
                  <a:cubicBezTo>
                    <a:pt x="0" y="184"/>
                    <a:pt x="55" y="235"/>
                    <a:pt x="70" y="305"/>
                  </a:cubicBezTo>
                  <a:cubicBezTo>
                    <a:pt x="71" y="311"/>
                    <a:pt x="77" y="316"/>
                    <a:pt x="83" y="316"/>
                  </a:cubicBezTo>
                  <a:cubicBezTo>
                    <a:pt x="169" y="316"/>
                    <a:pt x="169" y="316"/>
                    <a:pt x="169" y="316"/>
                  </a:cubicBezTo>
                  <a:cubicBezTo>
                    <a:pt x="176" y="316"/>
                    <a:pt x="181" y="311"/>
                    <a:pt x="182" y="305"/>
                  </a:cubicBezTo>
                  <a:cubicBezTo>
                    <a:pt x="197" y="235"/>
                    <a:pt x="253" y="184"/>
                    <a:pt x="253" y="111"/>
                  </a:cubicBezTo>
                  <a:cubicBezTo>
                    <a:pt x="253" y="51"/>
                    <a:pt x="201" y="0"/>
                    <a:pt x="126" y="0"/>
                  </a:cubicBezTo>
                  <a:close/>
                  <a:moveTo>
                    <a:pt x="113" y="285"/>
                  </a:moveTo>
                  <a:cubicBezTo>
                    <a:pt x="112" y="285"/>
                    <a:pt x="112" y="285"/>
                    <a:pt x="111" y="285"/>
                  </a:cubicBezTo>
                  <a:cubicBezTo>
                    <a:pt x="109" y="285"/>
                    <a:pt x="108" y="284"/>
                    <a:pt x="107" y="283"/>
                  </a:cubicBezTo>
                  <a:cubicBezTo>
                    <a:pt x="66" y="176"/>
                    <a:pt x="66" y="176"/>
                    <a:pt x="66" y="176"/>
                  </a:cubicBezTo>
                  <a:cubicBezTo>
                    <a:pt x="65" y="176"/>
                    <a:pt x="65" y="176"/>
                    <a:pt x="65" y="176"/>
                  </a:cubicBezTo>
                  <a:cubicBezTo>
                    <a:pt x="56" y="176"/>
                    <a:pt x="49" y="169"/>
                    <a:pt x="49" y="160"/>
                  </a:cubicBezTo>
                  <a:cubicBezTo>
                    <a:pt x="49" y="151"/>
                    <a:pt x="56" y="144"/>
                    <a:pt x="65" y="144"/>
                  </a:cubicBezTo>
                  <a:cubicBezTo>
                    <a:pt x="73" y="144"/>
                    <a:pt x="80" y="151"/>
                    <a:pt x="80" y="160"/>
                  </a:cubicBezTo>
                  <a:cubicBezTo>
                    <a:pt x="80" y="165"/>
                    <a:pt x="78" y="170"/>
                    <a:pt x="74" y="173"/>
                  </a:cubicBezTo>
                  <a:cubicBezTo>
                    <a:pt x="115" y="279"/>
                    <a:pt x="115" y="279"/>
                    <a:pt x="115" y="279"/>
                  </a:cubicBezTo>
                  <a:cubicBezTo>
                    <a:pt x="116" y="282"/>
                    <a:pt x="115" y="284"/>
                    <a:pt x="113" y="285"/>
                  </a:cubicBezTo>
                  <a:close/>
                  <a:moveTo>
                    <a:pt x="188" y="176"/>
                  </a:moveTo>
                  <a:cubicBezTo>
                    <a:pt x="187" y="176"/>
                    <a:pt x="187" y="176"/>
                    <a:pt x="187" y="176"/>
                  </a:cubicBezTo>
                  <a:cubicBezTo>
                    <a:pt x="145" y="283"/>
                    <a:pt x="145" y="283"/>
                    <a:pt x="145" y="283"/>
                  </a:cubicBezTo>
                  <a:cubicBezTo>
                    <a:pt x="145" y="284"/>
                    <a:pt x="143" y="285"/>
                    <a:pt x="141" y="285"/>
                  </a:cubicBezTo>
                  <a:cubicBezTo>
                    <a:pt x="141" y="285"/>
                    <a:pt x="140" y="285"/>
                    <a:pt x="140" y="285"/>
                  </a:cubicBezTo>
                  <a:cubicBezTo>
                    <a:pt x="137" y="284"/>
                    <a:pt x="136" y="282"/>
                    <a:pt x="137" y="279"/>
                  </a:cubicBezTo>
                  <a:cubicBezTo>
                    <a:pt x="178" y="173"/>
                    <a:pt x="178" y="173"/>
                    <a:pt x="178" y="173"/>
                  </a:cubicBezTo>
                  <a:cubicBezTo>
                    <a:pt x="174" y="170"/>
                    <a:pt x="172" y="165"/>
                    <a:pt x="172" y="160"/>
                  </a:cubicBezTo>
                  <a:cubicBezTo>
                    <a:pt x="172" y="151"/>
                    <a:pt x="179" y="144"/>
                    <a:pt x="188" y="144"/>
                  </a:cubicBezTo>
                  <a:cubicBezTo>
                    <a:pt x="197" y="144"/>
                    <a:pt x="204" y="151"/>
                    <a:pt x="204" y="160"/>
                  </a:cubicBezTo>
                  <a:cubicBezTo>
                    <a:pt x="204" y="169"/>
                    <a:pt x="197" y="176"/>
                    <a:pt x="188" y="1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2">
              <a:extLst>
                <a:ext uri="{FF2B5EF4-FFF2-40B4-BE49-F238E27FC236}">
                  <a16:creationId xmlns:a16="http://schemas.microsoft.com/office/drawing/2014/main" id="{0E9F5CC7-4274-EDB3-A402-BFE268EB3B5F}"/>
                </a:ext>
              </a:extLst>
            </p:cNvPr>
            <p:cNvSpPr>
              <a:spLocks/>
            </p:cNvSpPr>
            <p:nvPr/>
          </p:nvSpPr>
          <p:spPr bwMode="auto">
            <a:xfrm>
              <a:off x="5327651" y="4040188"/>
              <a:ext cx="230188" cy="2817813"/>
            </a:xfrm>
            <a:custGeom>
              <a:avLst/>
              <a:gdLst>
                <a:gd name="T0" fmla="*/ 0 w 104"/>
                <a:gd name="T1" fmla="*/ 0 h 1273"/>
                <a:gd name="T2" fmla="*/ 0 w 104"/>
                <a:gd name="T3" fmla="*/ 408 h 1273"/>
                <a:gd name="T4" fmla="*/ 52 w 104"/>
                <a:gd name="T5" fmla="*/ 460 h 1273"/>
                <a:gd name="T6" fmla="*/ 52 w 104"/>
                <a:gd name="T7" fmla="*/ 460 h 1273"/>
                <a:gd name="T8" fmla="*/ 104 w 104"/>
                <a:gd name="T9" fmla="*/ 512 h 1273"/>
                <a:gd name="T10" fmla="*/ 104 w 104"/>
                <a:gd name="T11" fmla="*/ 1273 h 1273"/>
              </a:gdLst>
              <a:ahLst/>
              <a:cxnLst>
                <a:cxn ang="0">
                  <a:pos x="T0" y="T1"/>
                </a:cxn>
                <a:cxn ang="0">
                  <a:pos x="T2" y="T3"/>
                </a:cxn>
                <a:cxn ang="0">
                  <a:pos x="T4" y="T5"/>
                </a:cxn>
                <a:cxn ang="0">
                  <a:pos x="T6" y="T7"/>
                </a:cxn>
                <a:cxn ang="0">
                  <a:pos x="T8" y="T9"/>
                </a:cxn>
                <a:cxn ang="0">
                  <a:pos x="T10" y="T11"/>
                </a:cxn>
              </a:cxnLst>
              <a:rect l="0" t="0" r="r" b="b"/>
              <a:pathLst>
                <a:path w="104" h="1273">
                  <a:moveTo>
                    <a:pt x="0" y="0"/>
                  </a:moveTo>
                  <a:cubicBezTo>
                    <a:pt x="0" y="408"/>
                    <a:pt x="0" y="408"/>
                    <a:pt x="0" y="408"/>
                  </a:cubicBezTo>
                  <a:cubicBezTo>
                    <a:pt x="0" y="437"/>
                    <a:pt x="23" y="460"/>
                    <a:pt x="52" y="460"/>
                  </a:cubicBezTo>
                  <a:cubicBezTo>
                    <a:pt x="52" y="460"/>
                    <a:pt x="52" y="460"/>
                    <a:pt x="52" y="460"/>
                  </a:cubicBezTo>
                  <a:cubicBezTo>
                    <a:pt x="81" y="460"/>
                    <a:pt x="104" y="483"/>
                    <a:pt x="104" y="512"/>
                  </a:cubicBezTo>
                  <a:cubicBezTo>
                    <a:pt x="104" y="1273"/>
                    <a:pt x="104" y="1273"/>
                    <a:pt x="104" y="1273"/>
                  </a:cubicBezTo>
                </a:path>
              </a:pathLst>
            </a:custGeom>
            <a:noFill/>
            <a:ln w="106363"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a:extLst>
                <a:ext uri="{FF2B5EF4-FFF2-40B4-BE49-F238E27FC236}">
                  <a16:creationId xmlns:a16="http://schemas.microsoft.com/office/drawing/2014/main" id="{6623E87E-4631-6A65-C151-64BA5B34ADE1}"/>
                </a:ext>
              </a:extLst>
            </p:cNvPr>
            <p:cNvSpPr>
              <a:spLocks/>
            </p:cNvSpPr>
            <p:nvPr/>
          </p:nvSpPr>
          <p:spPr bwMode="auto">
            <a:xfrm>
              <a:off x="4681538" y="3109913"/>
              <a:ext cx="2043113" cy="3748088"/>
            </a:xfrm>
            <a:custGeom>
              <a:avLst/>
              <a:gdLst>
                <a:gd name="T0" fmla="*/ 0 w 922"/>
                <a:gd name="T1" fmla="*/ 0 h 1693"/>
                <a:gd name="T2" fmla="*/ 0 w 922"/>
                <a:gd name="T3" fmla="*/ 587 h 1693"/>
                <a:gd name="T4" fmla="*/ 77 w 922"/>
                <a:gd name="T5" fmla="*/ 663 h 1693"/>
                <a:gd name="T6" fmla="*/ 845 w 922"/>
                <a:gd name="T7" fmla="*/ 663 h 1693"/>
                <a:gd name="T8" fmla="*/ 922 w 922"/>
                <a:gd name="T9" fmla="*/ 740 h 1693"/>
                <a:gd name="T10" fmla="*/ 922 w 922"/>
                <a:gd name="T11" fmla="*/ 1693 h 1693"/>
              </a:gdLst>
              <a:ahLst/>
              <a:cxnLst>
                <a:cxn ang="0">
                  <a:pos x="T0" y="T1"/>
                </a:cxn>
                <a:cxn ang="0">
                  <a:pos x="T2" y="T3"/>
                </a:cxn>
                <a:cxn ang="0">
                  <a:pos x="T4" y="T5"/>
                </a:cxn>
                <a:cxn ang="0">
                  <a:pos x="T6" y="T7"/>
                </a:cxn>
                <a:cxn ang="0">
                  <a:pos x="T8" y="T9"/>
                </a:cxn>
                <a:cxn ang="0">
                  <a:pos x="T10" y="T11"/>
                </a:cxn>
              </a:cxnLst>
              <a:rect l="0" t="0" r="r" b="b"/>
              <a:pathLst>
                <a:path w="922" h="1693">
                  <a:moveTo>
                    <a:pt x="0" y="0"/>
                  </a:moveTo>
                  <a:cubicBezTo>
                    <a:pt x="0" y="587"/>
                    <a:pt x="0" y="587"/>
                    <a:pt x="0" y="587"/>
                  </a:cubicBezTo>
                  <a:cubicBezTo>
                    <a:pt x="0" y="629"/>
                    <a:pt x="35" y="663"/>
                    <a:pt x="77" y="663"/>
                  </a:cubicBezTo>
                  <a:cubicBezTo>
                    <a:pt x="845" y="663"/>
                    <a:pt x="845" y="663"/>
                    <a:pt x="845" y="663"/>
                  </a:cubicBezTo>
                  <a:cubicBezTo>
                    <a:pt x="887" y="663"/>
                    <a:pt x="922" y="698"/>
                    <a:pt x="922" y="740"/>
                  </a:cubicBezTo>
                  <a:cubicBezTo>
                    <a:pt x="922" y="1693"/>
                    <a:pt x="922" y="1693"/>
                    <a:pt x="922" y="1693"/>
                  </a:cubicBezTo>
                </a:path>
              </a:pathLst>
            </a:custGeom>
            <a:noFill/>
            <a:ln w="4603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4">
              <a:extLst>
                <a:ext uri="{FF2B5EF4-FFF2-40B4-BE49-F238E27FC236}">
                  <a16:creationId xmlns:a16="http://schemas.microsoft.com/office/drawing/2014/main" id="{F4D883DB-B1A7-4317-06C2-5208A6BA3289}"/>
                </a:ext>
              </a:extLst>
            </p:cNvPr>
            <p:cNvSpPr>
              <a:spLocks noEditPoints="1"/>
            </p:cNvSpPr>
            <p:nvPr/>
          </p:nvSpPr>
          <p:spPr bwMode="auto">
            <a:xfrm>
              <a:off x="4437063" y="2339975"/>
              <a:ext cx="492125" cy="606425"/>
            </a:xfrm>
            <a:custGeom>
              <a:avLst/>
              <a:gdLst>
                <a:gd name="T0" fmla="*/ 147 w 222"/>
                <a:gd name="T1" fmla="*/ 274 h 274"/>
                <a:gd name="T2" fmla="*/ 74 w 222"/>
                <a:gd name="T3" fmla="*/ 274 h 274"/>
                <a:gd name="T4" fmla="*/ 60 w 222"/>
                <a:gd name="T5" fmla="*/ 262 h 274"/>
                <a:gd name="T6" fmla="*/ 31 w 222"/>
                <a:gd name="T7" fmla="*/ 193 h 274"/>
                <a:gd name="T8" fmla="*/ 0 w 222"/>
                <a:gd name="T9" fmla="*/ 97 h 274"/>
                <a:gd name="T10" fmla="*/ 111 w 222"/>
                <a:gd name="T11" fmla="*/ 0 h 274"/>
                <a:gd name="T12" fmla="*/ 222 w 222"/>
                <a:gd name="T13" fmla="*/ 97 h 274"/>
                <a:gd name="T14" fmla="*/ 191 w 222"/>
                <a:gd name="T15" fmla="*/ 193 h 274"/>
                <a:gd name="T16" fmla="*/ 162 w 222"/>
                <a:gd name="T17" fmla="*/ 262 h 274"/>
                <a:gd name="T18" fmla="*/ 147 w 222"/>
                <a:gd name="T19" fmla="*/ 274 h 274"/>
                <a:gd name="T20" fmla="*/ 111 w 222"/>
                <a:gd name="T21" fmla="*/ 8 h 274"/>
                <a:gd name="T22" fmla="*/ 8 w 222"/>
                <a:gd name="T23" fmla="*/ 97 h 274"/>
                <a:gd name="T24" fmla="*/ 38 w 222"/>
                <a:gd name="T25" fmla="*/ 189 h 274"/>
                <a:gd name="T26" fmla="*/ 67 w 222"/>
                <a:gd name="T27" fmla="*/ 260 h 274"/>
                <a:gd name="T28" fmla="*/ 74 w 222"/>
                <a:gd name="T29" fmla="*/ 266 h 274"/>
                <a:gd name="T30" fmla="*/ 147 w 222"/>
                <a:gd name="T31" fmla="*/ 266 h 274"/>
                <a:gd name="T32" fmla="*/ 154 w 222"/>
                <a:gd name="T33" fmla="*/ 260 h 274"/>
                <a:gd name="T34" fmla="*/ 184 w 222"/>
                <a:gd name="T35" fmla="*/ 189 h 274"/>
                <a:gd name="T36" fmla="*/ 214 w 222"/>
                <a:gd name="T37" fmla="*/ 97 h 274"/>
                <a:gd name="T38" fmla="*/ 111 w 222"/>
                <a:gd name="T39" fmla="*/ 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2" h="274">
                  <a:moveTo>
                    <a:pt x="147" y="274"/>
                  </a:moveTo>
                  <a:cubicBezTo>
                    <a:pt x="74" y="274"/>
                    <a:pt x="74" y="274"/>
                    <a:pt x="74" y="274"/>
                  </a:cubicBezTo>
                  <a:cubicBezTo>
                    <a:pt x="67" y="274"/>
                    <a:pt x="61" y="269"/>
                    <a:pt x="60" y="262"/>
                  </a:cubicBezTo>
                  <a:cubicBezTo>
                    <a:pt x="54" y="237"/>
                    <a:pt x="43" y="215"/>
                    <a:pt x="31" y="193"/>
                  </a:cubicBezTo>
                  <a:cubicBezTo>
                    <a:pt x="16" y="164"/>
                    <a:pt x="0" y="133"/>
                    <a:pt x="0" y="97"/>
                  </a:cubicBezTo>
                  <a:cubicBezTo>
                    <a:pt x="0" y="38"/>
                    <a:pt x="44" y="0"/>
                    <a:pt x="111" y="0"/>
                  </a:cubicBezTo>
                  <a:cubicBezTo>
                    <a:pt x="174" y="0"/>
                    <a:pt x="222" y="41"/>
                    <a:pt x="222" y="97"/>
                  </a:cubicBezTo>
                  <a:cubicBezTo>
                    <a:pt x="222" y="133"/>
                    <a:pt x="206" y="164"/>
                    <a:pt x="191" y="193"/>
                  </a:cubicBezTo>
                  <a:cubicBezTo>
                    <a:pt x="179" y="215"/>
                    <a:pt x="167" y="237"/>
                    <a:pt x="162" y="262"/>
                  </a:cubicBezTo>
                  <a:cubicBezTo>
                    <a:pt x="161" y="269"/>
                    <a:pt x="155" y="274"/>
                    <a:pt x="147" y="274"/>
                  </a:cubicBezTo>
                  <a:close/>
                  <a:moveTo>
                    <a:pt x="111" y="8"/>
                  </a:moveTo>
                  <a:cubicBezTo>
                    <a:pt x="35" y="8"/>
                    <a:pt x="8" y="54"/>
                    <a:pt x="8" y="97"/>
                  </a:cubicBezTo>
                  <a:cubicBezTo>
                    <a:pt x="8" y="131"/>
                    <a:pt x="23" y="159"/>
                    <a:pt x="38" y="189"/>
                  </a:cubicBezTo>
                  <a:cubicBezTo>
                    <a:pt x="50" y="211"/>
                    <a:pt x="62" y="234"/>
                    <a:pt x="67" y="260"/>
                  </a:cubicBezTo>
                  <a:cubicBezTo>
                    <a:pt x="68" y="264"/>
                    <a:pt x="71" y="266"/>
                    <a:pt x="74" y="266"/>
                  </a:cubicBezTo>
                  <a:cubicBezTo>
                    <a:pt x="147" y="266"/>
                    <a:pt x="147" y="266"/>
                    <a:pt x="147" y="266"/>
                  </a:cubicBezTo>
                  <a:cubicBezTo>
                    <a:pt x="151" y="266"/>
                    <a:pt x="154" y="264"/>
                    <a:pt x="154" y="260"/>
                  </a:cubicBezTo>
                  <a:cubicBezTo>
                    <a:pt x="160" y="234"/>
                    <a:pt x="172" y="211"/>
                    <a:pt x="184" y="189"/>
                  </a:cubicBezTo>
                  <a:cubicBezTo>
                    <a:pt x="199" y="159"/>
                    <a:pt x="214" y="131"/>
                    <a:pt x="214" y="97"/>
                  </a:cubicBezTo>
                  <a:cubicBezTo>
                    <a:pt x="214" y="46"/>
                    <a:pt x="170" y="8"/>
                    <a:pt x="111" y="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a:extLst>
                <a:ext uri="{FF2B5EF4-FFF2-40B4-BE49-F238E27FC236}">
                  <a16:creationId xmlns:a16="http://schemas.microsoft.com/office/drawing/2014/main" id="{360B2AEA-774C-1F47-7EDA-CF3E88654AEB}"/>
                </a:ext>
              </a:extLst>
            </p:cNvPr>
            <p:cNvSpPr>
              <a:spLocks/>
            </p:cNvSpPr>
            <p:nvPr/>
          </p:nvSpPr>
          <p:spPr bwMode="auto">
            <a:xfrm>
              <a:off x="4581526" y="2967038"/>
              <a:ext cx="203200" cy="61913"/>
            </a:xfrm>
            <a:custGeom>
              <a:avLst/>
              <a:gdLst>
                <a:gd name="T0" fmla="*/ 88 w 92"/>
                <a:gd name="T1" fmla="*/ 28 h 28"/>
                <a:gd name="T2" fmla="*/ 84 w 92"/>
                <a:gd name="T3" fmla="*/ 24 h 28"/>
                <a:gd name="T4" fmla="*/ 84 w 92"/>
                <a:gd name="T5" fmla="*/ 13 h 28"/>
                <a:gd name="T6" fmla="*/ 78 w 92"/>
                <a:gd name="T7" fmla="*/ 8 h 28"/>
                <a:gd name="T8" fmla="*/ 14 w 92"/>
                <a:gd name="T9" fmla="*/ 8 h 28"/>
                <a:gd name="T10" fmla="*/ 8 w 92"/>
                <a:gd name="T11" fmla="*/ 13 h 28"/>
                <a:gd name="T12" fmla="*/ 8 w 92"/>
                <a:gd name="T13" fmla="*/ 24 h 28"/>
                <a:gd name="T14" fmla="*/ 4 w 92"/>
                <a:gd name="T15" fmla="*/ 28 h 28"/>
                <a:gd name="T16" fmla="*/ 0 w 92"/>
                <a:gd name="T17" fmla="*/ 24 h 28"/>
                <a:gd name="T18" fmla="*/ 0 w 92"/>
                <a:gd name="T19" fmla="*/ 13 h 28"/>
                <a:gd name="T20" fmla="*/ 14 w 92"/>
                <a:gd name="T21" fmla="*/ 0 h 28"/>
                <a:gd name="T22" fmla="*/ 78 w 92"/>
                <a:gd name="T23" fmla="*/ 0 h 28"/>
                <a:gd name="T24" fmla="*/ 92 w 92"/>
                <a:gd name="T25" fmla="*/ 13 h 28"/>
                <a:gd name="T26" fmla="*/ 92 w 92"/>
                <a:gd name="T27" fmla="*/ 24 h 28"/>
                <a:gd name="T28" fmla="*/ 88 w 92"/>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28">
                  <a:moveTo>
                    <a:pt x="88" y="28"/>
                  </a:moveTo>
                  <a:cubicBezTo>
                    <a:pt x="86" y="28"/>
                    <a:pt x="84" y="26"/>
                    <a:pt x="84" y="24"/>
                  </a:cubicBezTo>
                  <a:cubicBezTo>
                    <a:pt x="84" y="13"/>
                    <a:pt x="84" y="13"/>
                    <a:pt x="84" y="13"/>
                  </a:cubicBezTo>
                  <a:cubicBezTo>
                    <a:pt x="84" y="10"/>
                    <a:pt x="81" y="8"/>
                    <a:pt x="78" y="8"/>
                  </a:cubicBezTo>
                  <a:cubicBezTo>
                    <a:pt x="14" y="8"/>
                    <a:pt x="14" y="8"/>
                    <a:pt x="14" y="8"/>
                  </a:cubicBezTo>
                  <a:cubicBezTo>
                    <a:pt x="10" y="8"/>
                    <a:pt x="8" y="10"/>
                    <a:pt x="8" y="13"/>
                  </a:cubicBezTo>
                  <a:cubicBezTo>
                    <a:pt x="8" y="24"/>
                    <a:pt x="8" y="24"/>
                    <a:pt x="8" y="24"/>
                  </a:cubicBezTo>
                  <a:cubicBezTo>
                    <a:pt x="8" y="26"/>
                    <a:pt x="6" y="28"/>
                    <a:pt x="4" y="28"/>
                  </a:cubicBezTo>
                  <a:cubicBezTo>
                    <a:pt x="2" y="28"/>
                    <a:pt x="0" y="26"/>
                    <a:pt x="0" y="24"/>
                  </a:cubicBezTo>
                  <a:cubicBezTo>
                    <a:pt x="0" y="13"/>
                    <a:pt x="0" y="13"/>
                    <a:pt x="0" y="13"/>
                  </a:cubicBezTo>
                  <a:cubicBezTo>
                    <a:pt x="0" y="6"/>
                    <a:pt x="6" y="0"/>
                    <a:pt x="14" y="0"/>
                  </a:cubicBezTo>
                  <a:cubicBezTo>
                    <a:pt x="78" y="0"/>
                    <a:pt x="78" y="0"/>
                    <a:pt x="78" y="0"/>
                  </a:cubicBezTo>
                  <a:cubicBezTo>
                    <a:pt x="86" y="0"/>
                    <a:pt x="92" y="6"/>
                    <a:pt x="92" y="13"/>
                  </a:cubicBezTo>
                  <a:cubicBezTo>
                    <a:pt x="92" y="24"/>
                    <a:pt x="92" y="24"/>
                    <a:pt x="92" y="24"/>
                  </a:cubicBezTo>
                  <a:cubicBezTo>
                    <a:pt x="92" y="26"/>
                    <a:pt x="90" y="28"/>
                    <a:pt x="88" y="28"/>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a:extLst>
                <a:ext uri="{FF2B5EF4-FFF2-40B4-BE49-F238E27FC236}">
                  <a16:creationId xmlns:a16="http://schemas.microsoft.com/office/drawing/2014/main" id="{4B109D61-8F5E-F451-4DAE-198948D31874}"/>
                </a:ext>
              </a:extLst>
            </p:cNvPr>
            <p:cNvSpPr>
              <a:spLocks noEditPoints="1"/>
            </p:cNvSpPr>
            <p:nvPr/>
          </p:nvSpPr>
          <p:spPr bwMode="auto">
            <a:xfrm>
              <a:off x="4581526" y="3011488"/>
              <a:ext cx="203200" cy="103188"/>
            </a:xfrm>
            <a:custGeom>
              <a:avLst/>
              <a:gdLst>
                <a:gd name="T0" fmla="*/ 79 w 92"/>
                <a:gd name="T1" fmla="*/ 47 h 47"/>
                <a:gd name="T2" fmla="*/ 12 w 92"/>
                <a:gd name="T3" fmla="*/ 47 h 47"/>
                <a:gd name="T4" fmla="*/ 0 w 92"/>
                <a:gd name="T5" fmla="*/ 35 h 47"/>
                <a:gd name="T6" fmla="*/ 0 w 92"/>
                <a:gd name="T7" fmla="*/ 4 h 47"/>
                <a:gd name="T8" fmla="*/ 4 w 92"/>
                <a:gd name="T9" fmla="*/ 0 h 47"/>
                <a:gd name="T10" fmla="*/ 88 w 92"/>
                <a:gd name="T11" fmla="*/ 0 h 47"/>
                <a:gd name="T12" fmla="*/ 92 w 92"/>
                <a:gd name="T13" fmla="*/ 4 h 47"/>
                <a:gd name="T14" fmla="*/ 92 w 92"/>
                <a:gd name="T15" fmla="*/ 35 h 47"/>
                <a:gd name="T16" fmla="*/ 79 w 92"/>
                <a:gd name="T17" fmla="*/ 47 h 47"/>
                <a:gd name="T18" fmla="*/ 8 w 92"/>
                <a:gd name="T19" fmla="*/ 8 h 47"/>
                <a:gd name="T20" fmla="*/ 8 w 92"/>
                <a:gd name="T21" fmla="*/ 35 h 47"/>
                <a:gd name="T22" fmla="*/ 12 w 92"/>
                <a:gd name="T23" fmla="*/ 39 h 47"/>
                <a:gd name="T24" fmla="*/ 79 w 92"/>
                <a:gd name="T25" fmla="*/ 39 h 47"/>
                <a:gd name="T26" fmla="*/ 84 w 92"/>
                <a:gd name="T27" fmla="*/ 35 h 47"/>
                <a:gd name="T28" fmla="*/ 84 w 92"/>
                <a:gd name="T29" fmla="*/ 8 h 47"/>
                <a:gd name="T30" fmla="*/ 8 w 92"/>
                <a:gd name="T31"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47">
                  <a:moveTo>
                    <a:pt x="79" y="47"/>
                  </a:moveTo>
                  <a:cubicBezTo>
                    <a:pt x="12" y="47"/>
                    <a:pt x="12" y="47"/>
                    <a:pt x="12" y="47"/>
                  </a:cubicBezTo>
                  <a:cubicBezTo>
                    <a:pt x="6" y="47"/>
                    <a:pt x="0" y="41"/>
                    <a:pt x="0" y="35"/>
                  </a:cubicBezTo>
                  <a:cubicBezTo>
                    <a:pt x="0" y="4"/>
                    <a:pt x="0" y="4"/>
                    <a:pt x="0" y="4"/>
                  </a:cubicBezTo>
                  <a:cubicBezTo>
                    <a:pt x="0" y="1"/>
                    <a:pt x="2" y="0"/>
                    <a:pt x="4" y="0"/>
                  </a:cubicBezTo>
                  <a:cubicBezTo>
                    <a:pt x="88" y="0"/>
                    <a:pt x="88" y="0"/>
                    <a:pt x="88" y="0"/>
                  </a:cubicBezTo>
                  <a:cubicBezTo>
                    <a:pt x="90" y="0"/>
                    <a:pt x="92" y="1"/>
                    <a:pt x="92" y="4"/>
                  </a:cubicBezTo>
                  <a:cubicBezTo>
                    <a:pt x="92" y="35"/>
                    <a:pt x="92" y="35"/>
                    <a:pt x="92" y="35"/>
                  </a:cubicBezTo>
                  <a:cubicBezTo>
                    <a:pt x="92" y="41"/>
                    <a:pt x="86" y="47"/>
                    <a:pt x="79" y="47"/>
                  </a:cubicBezTo>
                  <a:close/>
                  <a:moveTo>
                    <a:pt x="8" y="8"/>
                  </a:moveTo>
                  <a:cubicBezTo>
                    <a:pt x="8" y="35"/>
                    <a:pt x="8" y="35"/>
                    <a:pt x="8" y="35"/>
                  </a:cubicBezTo>
                  <a:cubicBezTo>
                    <a:pt x="8" y="37"/>
                    <a:pt x="10" y="39"/>
                    <a:pt x="12" y="39"/>
                  </a:cubicBezTo>
                  <a:cubicBezTo>
                    <a:pt x="79" y="39"/>
                    <a:pt x="79" y="39"/>
                    <a:pt x="79" y="39"/>
                  </a:cubicBezTo>
                  <a:cubicBezTo>
                    <a:pt x="82" y="39"/>
                    <a:pt x="84" y="37"/>
                    <a:pt x="84" y="35"/>
                  </a:cubicBezTo>
                  <a:cubicBezTo>
                    <a:pt x="84" y="8"/>
                    <a:pt x="84" y="8"/>
                    <a:pt x="84" y="8"/>
                  </a:cubicBezTo>
                  <a:lnTo>
                    <a:pt x="8" y="8"/>
                  </a:ln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a:extLst>
                <a:ext uri="{FF2B5EF4-FFF2-40B4-BE49-F238E27FC236}">
                  <a16:creationId xmlns:a16="http://schemas.microsoft.com/office/drawing/2014/main" id="{93B571C8-76BD-94E1-A1A7-6A80146967D3}"/>
                </a:ext>
              </a:extLst>
            </p:cNvPr>
            <p:cNvSpPr>
              <a:spLocks/>
            </p:cNvSpPr>
            <p:nvPr/>
          </p:nvSpPr>
          <p:spPr bwMode="auto">
            <a:xfrm>
              <a:off x="4586288" y="3051175"/>
              <a:ext cx="195263" cy="17463"/>
            </a:xfrm>
            <a:custGeom>
              <a:avLst/>
              <a:gdLst>
                <a:gd name="T0" fmla="*/ 84 w 88"/>
                <a:gd name="T1" fmla="*/ 8 h 8"/>
                <a:gd name="T2" fmla="*/ 4 w 88"/>
                <a:gd name="T3" fmla="*/ 8 h 8"/>
                <a:gd name="T4" fmla="*/ 0 w 88"/>
                <a:gd name="T5" fmla="*/ 4 h 8"/>
                <a:gd name="T6" fmla="*/ 4 w 88"/>
                <a:gd name="T7" fmla="*/ 0 h 8"/>
                <a:gd name="T8" fmla="*/ 84 w 88"/>
                <a:gd name="T9" fmla="*/ 0 h 8"/>
                <a:gd name="T10" fmla="*/ 88 w 88"/>
                <a:gd name="T11" fmla="*/ 4 h 8"/>
                <a:gd name="T12" fmla="*/ 84 w 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8" h="8">
                  <a:moveTo>
                    <a:pt x="84" y="8"/>
                  </a:moveTo>
                  <a:cubicBezTo>
                    <a:pt x="4" y="8"/>
                    <a:pt x="4" y="8"/>
                    <a:pt x="4" y="8"/>
                  </a:cubicBezTo>
                  <a:cubicBezTo>
                    <a:pt x="2" y="8"/>
                    <a:pt x="0" y="6"/>
                    <a:pt x="0" y="4"/>
                  </a:cubicBezTo>
                  <a:cubicBezTo>
                    <a:pt x="0" y="2"/>
                    <a:pt x="2" y="0"/>
                    <a:pt x="4" y="0"/>
                  </a:cubicBezTo>
                  <a:cubicBezTo>
                    <a:pt x="84" y="0"/>
                    <a:pt x="84" y="0"/>
                    <a:pt x="84" y="0"/>
                  </a:cubicBezTo>
                  <a:cubicBezTo>
                    <a:pt x="86" y="0"/>
                    <a:pt x="88" y="2"/>
                    <a:pt x="88" y="4"/>
                  </a:cubicBezTo>
                  <a:cubicBezTo>
                    <a:pt x="88" y="6"/>
                    <a:pt x="86" y="8"/>
                    <a:pt x="84" y="8"/>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a:extLst>
                <a:ext uri="{FF2B5EF4-FFF2-40B4-BE49-F238E27FC236}">
                  <a16:creationId xmlns:a16="http://schemas.microsoft.com/office/drawing/2014/main" id="{638BDD4B-430C-DF16-EFB8-DA2C7FD4084A}"/>
                </a:ext>
              </a:extLst>
            </p:cNvPr>
            <p:cNvSpPr>
              <a:spLocks/>
            </p:cNvSpPr>
            <p:nvPr/>
          </p:nvSpPr>
          <p:spPr bwMode="auto">
            <a:xfrm>
              <a:off x="4700588" y="2636838"/>
              <a:ext cx="106363" cy="246063"/>
            </a:xfrm>
            <a:custGeom>
              <a:avLst/>
              <a:gdLst>
                <a:gd name="T0" fmla="*/ 5 w 48"/>
                <a:gd name="T1" fmla="*/ 111 h 111"/>
                <a:gd name="T2" fmla="*/ 3 w 48"/>
                <a:gd name="T3" fmla="*/ 110 h 111"/>
                <a:gd name="T4" fmla="*/ 1 w 48"/>
                <a:gd name="T5" fmla="*/ 105 h 111"/>
                <a:gd name="T6" fmla="*/ 40 w 48"/>
                <a:gd name="T7" fmla="*/ 3 h 111"/>
                <a:gd name="T8" fmla="*/ 45 w 48"/>
                <a:gd name="T9" fmla="*/ 1 h 111"/>
                <a:gd name="T10" fmla="*/ 48 w 48"/>
                <a:gd name="T11" fmla="*/ 6 h 111"/>
                <a:gd name="T12" fmla="*/ 8 w 48"/>
                <a:gd name="T13" fmla="*/ 108 h 111"/>
                <a:gd name="T14" fmla="*/ 5 w 48"/>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1">
                  <a:moveTo>
                    <a:pt x="5" y="111"/>
                  </a:moveTo>
                  <a:cubicBezTo>
                    <a:pt x="4" y="111"/>
                    <a:pt x="4" y="111"/>
                    <a:pt x="3" y="110"/>
                  </a:cubicBezTo>
                  <a:cubicBezTo>
                    <a:pt x="1" y="110"/>
                    <a:pt x="0" y="107"/>
                    <a:pt x="1" y="105"/>
                  </a:cubicBezTo>
                  <a:cubicBezTo>
                    <a:pt x="40" y="3"/>
                    <a:pt x="40" y="3"/>
                    <a:pt x="40" y="3"/>
                  </a:cubicBezTo>
                  <a:cubicBezTo>
                    <a:pt x="41" y="1"/>
                    <a:pt x="43" y="0"/>
                    <a:pt x="45" y="1"/>
                  </a:cubicBezTo>
                  <a:cubicBezTo>
                    <a:pt x="47" y="2"/>
                    <a:pt x="48" y="4"/>
                    <a:pt x="48" y="6"/>
                  </a:cubicBezTo>
                  <a:cubicBezTo>
                    <a:pt x="8" y="108"/>
                    <a:pt x="8" y="108"/>
                    <a:pt x="8" y="108"/>
                  </a:cubicBezTo>
                  <a:cubicBezTo>
                    <a:pt x="8" y="110"/>
                    <a:pt x="6" y="111"/>
                    <a:pt x="5" y="111"/>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a:extLst>
                <a:ext uri="{FF2B5EF4-FFF2-40B4-BE49-F238E27FC236}">
                  <a16:creationId xmlns:a16="http://schemas.microsoft.com/office/drawing/2014/main" id="{4F4F3C33-69D9-C307-FE01-0402DEE0D4E0}"/>
                </a:ext>
              </a:extLst>
            </p:cNvPr>
            <p:cNvSpPr>
              <a:spLocks/>
            </p:cNvSpPr>
            <p:nvPr/>
          </p:nvSpPr>
          <p:spPr bwMode="auto">
            <a:xfrm>
              <a:off x="4557713" y="2636838"/>
              <a:ext cx="107950" cy="246063"/>
            </a:xfrm>
            <a:custGeom>
              <a:avLst/>
              <a:gdLst>
                <a:gd name="T0" fmla="*/ 44 w 49"/>
                <a:gd name="T1" fmla="*/ 111 h 111"/>
                <a:gd name="T2" fmla="*/ 41 w 49"/>
                <a:gd name="T3" fmla="*/ 108 h 111"/>
                <a:gd name="T4" fmla="*/ 1 w 49"/>
                <a:gd name="T5" fmla="*/ 6 h 111"/>
                <a:gd name="T6" fmla="*/ 3 w 49"/>
                <a:gd name="T7" fmla="*/ 1 h 111"/>
                <a:gd name="T8" fmla="*/ 9 w 49"/>
                <a:gd name="T9" fmla="*/ 3 h 111"/>
                <a:gd name="T10" fmla="*/ 48 w 49"/>
                <a:gd name="T11" fmla="*/ 105 h 111"/>
                <a:gd name="T12" fmla="*/ 46 w 49"/>
                <a:gd name="T13" fmla="*/ 110 h 111"/>
                <a:gd name="T14" fmla="*/ 44 w 49"/>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11">
                  <a:moveTo>
                    <a:pt x="44" y="111"/>
                  </a:moveTo>
                  <a:cubicBezTo>
                    <a:pt x="43" y="111"/>
                    <a:pt x="41" y="110"/>
                    <a:pt x="41" y="108"/>
                  </a:cubicBezTo>
                  <a:cubicBezTo>
                    <a:pt x="1" y="6"/>
                    <a:pt x="1" y="6"/>
                    <a:pt x="1" y="6"/>
                  </a:cubicBezTo>
                  <a:cubicBezTo>
                    <a:pt x="0" y="4"/>
                    <a:pt x="1" y="2"/>
                    <a:pt x="3" y="1"/>
                  </a:cubicBezTo>
                  <a:cubicBezTo>
                    <a:pt x="5" y="0"/>
                    <a:pt x="8" y="1"/>
                    <a:pt x="9" y="3"/>
                  </a:cubicBezTo>
                  <a:cubicBezTo>
                    <a:pt x="48" y="105"/>
                    <a:pt x="48" y="105"/>
                    <a:pt x="48" y="105"/>
                  </a:cubicBezTo>
                  <a:cubicBezTo>
                    <a:pt x="49" y="107"/>
                    <a:pt x="48" y="110"/>
                    <a:pt x="46" y="110"/>
                  </a:cubicBezTo>
                  <a:cubicBezTo>
                    <a:pt x="45" y="111"/>
                    <a:pt x="45" y="111"/>
                    <a:pt x="44" y="111"/>
                  </a:cubicBezTo>
                  <a:close/>
                </a:path>
              </a:pathLst>
            </a:cu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0">
              <a:extLst>
                <a:ext uri="{FF2B5EF4-FFF2-40B4-BE49-F238E27FC236}">
                  <a16:creationId xmlns:a16="http://schemas.microsoft.com/office/drawing/2014/main" id="{6A11839F-7958-B04A-2F58-036D4AF13B19}"/>
                </a:ext>
              </a:extLst>
            </p:cNvPr>
            <p:cNvSpPr>
              <a:spLocks noChangeArrowheads="1"/>
            </p:cNvSpPr>
            <p:nvPr/>
          </p:nvSpPr>
          <p:spPr bwMode="auto">
            <a:xfrm>
              <a:off x="4770438" y="2616200"/>
              <a:ext cx="57150" cy="60325"/>
            </a:xfrm>
            <a:prstGeom prst="ellipse">
              <a:avLst/>
            </a:pr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1">
              <a:extLst>
                <a:ext uri="{FF2B5EF4-FFF2-40B4-BE49-F238E27FC236}">
                  <a16:creationId xmlns:a16="http://schemas.microsoft.com/office/drawing/2014/main" id="{A0DD818E-5D08-7F7E-710F-099BE9CE8A84}"/>
                </a:ext>
              </a:extLst>
            </p:cNvPr>
            <p:cNvSpPr>
              <a:spLocks noChangeArrowheads="1"/>
            </p:cNvSpPr>
            <p:nvPr/>
          </p:nvSpPr>
          <p:spPr bwMode="auto">
            <a:xfrm>
              <a:off x="4537076" y="2616200"/>
              <a:ext cx="60325" cy="60325"/>
            </a:xfrm>
            <a:prstGeom prst="ellipse">
              <a:avLst/>
            </a:prstGeom>
            <a:solidFill>
              <a:srgbClr val="00BCD4"/>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a:extLst>
                <a:ext uri="{FF2B5EF4-FFF2-40B4-BE49-F238E27FC236}">
                  <a16:creationId xmlns:a16="http://schemas.microsoft.com/office/drawing/2014/main" id="{82DB1D0D-F76C-8E6B-A733-07CD872A6C9E}"/>
                </a:ext>
              </a:extLst>
            </p:cNvPr>
            <p:cNvSpPr>
              <a:spLocks/>
            </p:cNvSpPr>
            <p:nvPr/>
          </p:nvSpPr>
          <p:spPr bwMode="auto">
            <a:xfrm>
              <a:off x="7542213" y="5167313"/>
              <a:ext cx="365125" cy="47625"/>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3">
              <a:extLst>
                <a:ext uri="{FF2B5EF4-FFF2-40B4-BE49-F238E27FC236}">
                  <a16:creationId xmlns:a16="http://schemas.microsoft.com/office/drawing/2014/main" id="{58AB3D72-FC15-4759-7F9F-06C0D91CAA3C}"/>
                </a:ext>
              </a:extLst>
            </p:cNvPr>
            <p:cNvSpPr>
              <a:spLocks/>
            </p:cNvSpPr>
            <p:nvPr/>
          </p:nvSpPr>
          <p:spPr bwMode="auto">
            <a:xfrm>
              <a:off x="7600951" y="5235575"/>
              <a:ext cx="246063" cy="49213"/>
            </a:xfrm>
            <a:custGeom>
              <a:avLst/>
              <a:gdLst>
                <a:gd name="T0" fmla="*/ 102 w 111"/>
                <a:gd name="T1" fmla="*/ 22 h 22"/>
                <a:gd name="T2" fmla="*/ 9 w 111"/>
                <a:gd name="T3" fmla="*/ 22 h 22"/>
                <a:gd name="T4" fmla="*/ 0 w 111"/>
                <a:gd name="T5" fmla="*/ 13 h 22"/>
                <a:gd name="T6" fmla="*/ 0 w 111"/>
                <a:gd name="T7" fmla="*/ 9 h 22"/>
                <a:gd name="T8" fmla="*/ 9 w 111"/>
                <a:gd name="T9" fmla="*/ 0 h 22"/>
                <a:gd name="T10" fmla="*/ 102 w 111"/>
                <a:gd name="T11" fmla="*/ 0 h 22"/>
                <a:gd name="T12" fmla="*/ 111 w 111"/>
                <a:gd name="T13" fmla="*/ 9 h 22"/>
                <a:gd name="T14" fmla="*/ 111 w 111"/>
                <a:gd name="T15" fmla="*/ 13 h 22"/>
                <a:gd name="T16" fmla="*/ 102 w 11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2">
                  <a:moveTo>
                    <a:pt x="102" y="22"/>
                  </a:moveTo>
                  <a:cubicBezTo>
                    <a:pt x="9" y="22"/>
                    <a:pt x="9" y="22"/>
                    <a:pt x="9" y="22"/>
                  </a:cubicBezTo>
                  <a:cubicBezTo>
                    <a:pt x="4" y="22"/>
                    <a:pt x="0" y="18"/>
                    <a:pt x="0" y="13"/>
                  </a:cubicBezTo>
                  <a:cubicBezTo>
                    <a:pt x="0" y="9"/>
                    <a:pt x="0" y="9"/>
                    <a:pt x="0" y="9"/>
                  </a:cubicBezTo>
                  <a:cubicBezTo>
                    <a:pt x="0" y="4"/>
                    <a:pt x="4" y="0"/>
                    <a:pt x="9" y="0"/>
                  </a:cubicBezTo>
                  <a:cubicBezTo>
                    <a:pt x="102" y="0"/>
                    <a:pt x="102" y="0"/>
                    <a:pt x="102" y="0"/>
                  </a:cubicBezTo>
                  <a:cubicBezTo>
                    <a:pt x="107" y="0"/>
                    <a:pt x="111" y="4"/>
                    <a:pt x="111" y="9"/>
                  </a:cubicBezTo>
                  <a:cubicBezTo>
                    <a:pt x="111" y="13"/>
                    <a:pt x="111" y="13"/>
                    <a:pt x="111" y="13"/>
                  </a:cubicBezTo>
                  <a:cubicBezTo>
                    <a:pt x="111" y="18"/>
                    <a:pt x="107" y="22"/>
                    <a:pt x="102"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4">
              <a:extLst>
                <a:ext uri="{FF2B5EF4-FFF2-40B4-BE49-F238E27FC236}">
                  <a16:creationId xmlns:a16="http://schemas.microsoft.com/office/drawing/2014/main" id="{54C41C44-70C8-A948-8034-78F3E5737C50}"/>
                </a:ext>
              </a:extLst>
            </p:cNvPr>
            <p:cNvSpPr>
              <a:spLocks/>
            </p:cNvSpPr>
            <p:nvPr/>
          </p:nvSpPr>
          <p:spPr bwMode="auto">
            <a:xfrm>
              <a:off x="7542213" y="5100638"/>
              <a:ext cx="365125" cy="49213"/>
            </a:xfrm>
            <a:custGeom>
              <a:avLst/>
              <a:gdLst>
                <a:gd name="T0" fmla="*/ 154 w 165"/>
                <a:gd name="T1" fmla="*/ 22 h 22"/>
                <a:gd name="T2" fmla="*/ 11 w 165"/>
                <a:gd name="T3" fmla="*/ 22 h 22"/>
                <a:gd name="T4" fmla="*/ 0 w 165"/>
                <a:gd name="T5" fmla="*/ 11 h 22"/>
                <a:gd name="T6" fmla="*/ 0 w 165"/>
                <a:gd name="T7" fmla="*/ 11 h 22"/>
                <a:gd name="T8" fmla="*/ 11 w 165"/>
                <a:gd name="T9" fmla="*/ 0 h 22"/>
                <a:gd name="T10" fmla="*/ 154 w 165"/>
                <a:gd name="T11" fmla="*/ 0 h 22"/>
                <a:gd name="T12" fmla="*/ 165 w 165"/>
                <a:gd name="T13" fmla="*/ 11 h 22"/>
                <a:gd name="T14" fmla="*/ 165 w 165"/>
                <a:gd name="T15" fmla="*/ 11 h 22"/>
                <a:gd name="T16" fmla="*/ 154 w 16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2">
                  <a:moveTo>
                    <a:pt x="154" y="22"/>
                  </a:moveTo>
                  <a:cubicBezTo>
                    <a:pt x="11" y="22"/>
                    <a:pt x="11" y="22"/>
                    <a:pt x="11" y="22"/>
                  </a:cubicBezTo>
                  <a:cubicBezTo>
                    <a:pt x="5" y="22"/>
                    <a:pt x="0" y="17"/>
                    <a:pt x="0" y="11"/>
                  </a:cubicBezTo>
                  <a:cubicBezTo>
                    <a:pt x="0" y="11"/>
                    <a:pt x="0" y="11"/>
                    <a:pt x="0" y="11"/>
                  </a:cubicBezTo>
                  <a:cubicBezTo>
                    <a:pt x="0" y="5"/>
                    <a:pt x="5" y="0"/>
                    <a:pt x="11" y="0"/>
                  </a:cubicBezTo>
                  <a:cubicBezTo>
                    <a:pt x="154" y="0"/>
                    <a:pt x="154" y="0"/>
                    <a:pt x="154" y="0"/>
                  </a:cubicBezTo>
                  <a:cubicBezTo>
                    <a:pt x="160" y="0"/>
                    <a:pt x="165" y="5"/>
                    <a:pt x="165" y="11"/>
                  </a:cubicBezTo>
                  <a:cubicBezTo>
                    <a:pt x="165" y="11"/>
                    <a:pt x="165" y="11"/>
                    <a:pt x="165" y="11"/>
                  </a:cubicBezTo>
                  <a:cubicBezTo>
                    <a:pt x="165" y="17"/>
                    <a:pt x="160" y="22"/>
                    <a:pt x="154" y="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5">
              <a:extLst>
                <a:ext uri="{FF2B5EF4-FFF2-40B4-BE49-F238E27FC236}">
                  <a16:creationId xmlns:a16="http://schemas.microsoft.com/office/drawing/2014/main" id="{E2039368-D7F1-DB16-CBE1-61962B4971AA}"/>
                </a:ext>
              </a:extLst>
            </p:cNvPr>
            <p:cNvSpPr>
              <a:spLocks noEditPoints="1"/>
            </p:cNvSpPr>
            <p:nvPr/>
          </p:nvSpPr>
          <p:spPr bwMode="auto">
            <a:xfrm>
              <a:off x="7300913" y="3971925"/>
              <a:ext cx="847725" cy="1108075"/>
            </a:xfrm>
            <a:custGeom>
              <a:avLst/>
              <a:gdLst>
                <a:gd name="T0" fmla="*/ 273 w 383"/>
                <a:gd name="T1" fmla="*/ 479 h 501"/>
                <a:gd name="T2" fmla="*/ 271 w 383"/>
                <a:gd name="T3" fmla="*/ 479 h 501"/>
                <a:gd name="T4" fmla="*/ 383 w 383"/>
                <a:gd name="T5" fmla="*/ 177 h 501"/>
                <a:gd name="T6" fmla="*/ 192 w 383"/>
                <a:gd name="T7" fmla="*/ 0 h 501"/>
                <a:gd name="T8" fmla="*/ 0 w 383"/>
                <a:gd name="T9" fmla="*/ 177 h 501"/>
                <a:gd name="T10" fmla="*/ 112 w 383"/>
                <a:gd name="T11" fmla="*/ 479 h 501"/>
                <a:gd name="T12" fmla="*/ 110 w 383"/>
                <a:gd name="T13" fmla="*/ 479 h 501"/>
                <a:gd name="T14" fmla="*/ 97 w 383"/>
                <a:gd name="T15" fmla="*/ 490 h 501"/>
                <a:gd name="T16" fmla="*/ 110 w 383"/>
                <a:gd name="T17" fmla="*/ 501 h 501"/>
                <a:gd name="T18" fmla="*/ 273 w 383"/>
                <a:gd name="T19" fmla="*/ 501 h 501"/>
                <a:gd name="T20" fmla="*/ 286 w 383"/>
                <a:gd name="T21" fmla="*/ 490 h 501"/>
                <a:gd name="T22" fmla="*/ 273 w 383"/>
                <a:gd name="T23" fmla="*/ 479 h 501"/>
                <a:gd name="T24" fmla="*/ 255 w 383"/>
                <a:gd name="T25" fmla="*/ 303 h 501"/>
                <a:gd name="T26" fmla="*/ 215 w 383"/>
                <a:gd name="T27" fmla="*/ 381 h 501"/>
                <a:gd name="T28" fmla="*/ 215 w 383"/>
                <a:gd name="T29" fmla="*/ 470 h 501"/>
                <a:gd name="T30" fmla="*/ 208 w 383"/>
                <a:gd name="T31" fmla="*/ 476 h 501"/>
                <a:gd name="T32" fmla="*/ 201 w 383"/>
                <a:gd name="T33" fmla="*/ 470 h 501"/>
                <a:gd name="T34" fmla="*/ 201 w 383"/>
                <a:gd name="T35" fmla="*/ 380 h 501"/>
                <a:gd name="T36" fmla="*/ 202 w 383"/>
                <a:gd name="T37" fmla="*/ 377 h 501"/>
                <a:gd name="T38" fmla="*/ 238 w 383"/>
                <a:gd name="T39" fmla="*/ 307 h 501"/>
                <a:gd name="T40" fmla="*/ 145 w 383"/>
                <a:gd name="T41" fmla="*/ 307 h 501"/>
                <a:gd name="T42" fmla="*/ 181 w 383"/>
                <a:gd name="T43" fmla="*/ 377 h 501"/>
                <a:gd name="T44" fmla="*/ 182 w 383"/>
                <a:gd name="T45" fmla="*/ 380 h 501"/>
                <a:gd name="T46" fmla="*/ 182 w 383"/>
                <a:gd name="T47" fmla="*/ 470 h 501"/>
                <a:gd name="T48" fmla="*/ 175 w 383"/>
                <a:gd name="T49" fmla="*/ 476 h 501"/>
                <a:gd name="T50" fmla="*/ 168 w 383"/>
                <a:gd name="T51" fmla="*/ 470 h 501"/>
                <a:gd name="T52" fmla="*/ 168 w 383"/>
                <a:gd name="T53" fmla="*/ 381 h 501"/>
                <a:gd name="T54" fmla="*/ 128 w 383"/>
                <a:gd name="T55" fmla="*/ 303 h 501"/>
                <a:gd name="T56" fmla="*/ 128 w 383"/>
                <a:gd name="T57" fmla="*/ 297 h 501"/>
                <a:gd name="T58" fmla="*/ 134 w 383"/>
                <a:gd name="T59" fmla="*/ 294 h 501"/>
                <a:gd name="T60" fmla="*/ 249 w 383"/>
                <a:gd name="T61" fmla="*/ 294 h 501"/>
                <a:gd name="T62" fmla="*/ 255 w 383"/>
                <a:gd name="T63" fmla="*/ 297 h 501"/>
                <a:gd name="T64" fmla="*/ 255 w 383"/>
                <a:gd name="T65" fmla="*/ 303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3" h="501">
                  <a:moveTo>
                    <a:pt x="273" y="479"/>
                  </a:moveTo>
                  <a:cubicBezTo>
                    <a:pt x="271" y="479"/>
                    <a:pt x="271" y="479"/>
                    <a:pt x="271" y="479"/>
                  </a:cubicBezTo>
                  <a:cubicBezTo>
                    <a:pt x="271" y="363"/>
                    <a:pt x="383" y="290"/>
                    <a:pt x="383" y="177"/>
                  </a:cubicBezTo>
                  <a:cubicBezTo>
                    <a:pt x="383" y="97"/>
                    <a:pt x="305" y="0"/>
                    <a:pt x="192" y="0"/>
                  </a:cubicBezTo>
                  <a:cubicBezTo>
                    <a:pt x="62" y="0"/>
                    <a:pt x="0" y="97"/>
                    <a:pt x="0" y="177"/>
                  </a:cubicBezTo>
                  <a:cubicBezTo>
                    <a:pt x="0" y="290"/>
                    <a:pt x="112" y="363"/>
                    <a:pt x="112" y="479"/>
                  </a:cubicBezTo>
                  <a:cubicBezTo>
                    <a:pt x="110" y="479"/>
                    <a:pt x="110" y="479"/>
                    <a:pt x="110" y="479"/>
                  </a:cubicBezTo>
                  <a:cubicBezTo>
                    <a:pt x="103" y="479"/>
                    <a:pt x="97" y="484"/>
                    <a:pt x="97" y="490"/>
                  </a:cubicBezTo>
                  <a:cubicBezTo>
                    <a:pt x="97" y="496"/>
                    <a:pt x="103" y="501"/>
                    <a:pt x="110" y="501"/>
                  </a:cubicBezTo>
                  <a:cubicBezTo>
                    <a:pt x="273" y="501"/>
                    <a:pt x="273" y="501"/>
                    <a:pt x="273" y="501"/>
                  </a:cubicBezTo>
                  <a:cubicBezTo>
                    <a:pt x="280" y="501"/>
                    <a:pt x="286" y="496"/>
                    <a:pt x="286" y="490"/>
                  </a:cubicBezTo>
                  <a:cubicBezTo>
                    <a:pt x="286" y="484"/>
                    <a:pt x="280" y="479"/>
                    <a:pt x="273" y="479"/>
                  </a:cubicBezTo>
                  <a:close/>
                  <a:moveTo>
                    <a:pt x="255" y="303"/>
                  </a:moveTo>
                  <a:cubicBezTo>
                    <a:pt x="215" y="381"/>
                    <a:pt x="215" y="381"/>
                    <a:pt x="215" y="381"/>
                  </a:cubicBezTo>
                  <a:cubicBezTo>
                    <a:pt x="215" y="470"/>
                    <a:pt x="215" y="470"/>
                    <a:pt x="215" y="470"/>
                  </a:cubicBezTo>
                  <a:cubicBezTo>
                    <a:pt x="215" y="473"/>
                    <a:pt x="212" y="476"/>
                    <a:pt x="208" y="476"/>
                  </a:cubicBezTo>
                  <a:cubicBezTo>
                    <a:pt x="204" y="476"/>
                    <a:pt x="201" y="473"/>
                    <a:pt x="201" y="470"/>
                  </a:cubicBezTo>
                  <a:cubicBezTo>
                    <a:pt x="201" y="380"/>
                    <a:pt x="201" y="380"/>
                    <a:pt x="201" y="380"/>
                  </a:cubicBezTo>
                  <a:cubicBezTo>
                    <a:pt x="201" y="379"/>
                    <a:pt x="202" y="377"/>
                    <a:pt x="202" y="377"/>
                  </a:cubicBezTo>
                  <a:cubicBezTo>
                    <a:pt x="238" y="307"/>
                    <a:pt x="238" y="307"/>
                    <a:pt x="238" y="307"/>
                  </a:cubicBezTo>
                  <a:cubicBezTo>
                    <a:pt x="145" y="307"/>
                    <a:pt x="145" y="307"/>
                    <a:pt x="145" y="307"/>
                  </a:cubicBezTo>
                  <a:cubicBezTo>
                    <a:pt x="181" y="377"/>
                    <a:pt x="181" y="377"/>
                    <a:pt x="181" y="377"/>
                  </a:cubicBezTo>
                  <a:cubicBezTo>
                    <a:pt x="181" y="377"/>
                    <a:pt x="182" y="379"/>
                    <a:pt x="182" y="380"/>
                  </a:cubicBezTo>
                  <a:cubicBezTo>
                    <a:pt x="182" y="470"/>
                    <a:pt x="182" y="470"/>
                    <a:pt x="182" y="470"/>
                  </a:cubicBezTo>
                  <a:cubicBezTo>
                    <a:pt x="182" y="473"/>
                    <a:pt x="179" y="476"/>
                    <a:pt x="175" y="476"/>
                  </a:cubicBezTo>
                  <a:cubicBezTo>
                    <a:pt x="171" y="476"/>
                    <a:pt x="168" y="473"/>
                    <a:pt x="168" y="470"/>
                  </a:cubicBezTo>
                  <a:cubicBezTo>
                    <a:pt x="168" y="381"/>
                    <a:pt x="168" y="381"/>
                    <a:pt x="168" y="381"/>
                  </a:cubicBezTo>
                  <a:cubicBezTo>
                    <a:pt x="128" y="303"/>
                    <a:pt x="128" y="303"/>
                    <a:pt x="128" y="303"/>
                  </a:cubicBezTo>
                  <a:cubicBezTo>
                    <a:pt x="127" y="301"/>
                    <a:pt x="127" y="299"/>
                    <a:pt x="128" y="297"/>
                  </a:cubicBezTo>
                  <a:cubicBezTo>
                    <a:pt x="130" y="295"/>
                    <a:pt x="132" y="294"/>
                    <a:pt x="134" y="294"/>
                  </a:cubicBezTo>
                  <a:cubicBezTo>
                    <a:pt x="249" y="294"/>
                    <a:pt x="249" y="294"/>
                    <a:pt x="249" y="294"/>
                  </a:cubicBezTo>
                  <a:cubicBezTo>
                    <a:pt x="251" y="294"/>
                    <a:pt x="253" y="295"/>
                    <a:pt x="255" y="297"/>
                  </a:cubicBezTo>
                  <a:cubicBezTo>
                    <a:pt x="256" y="299"/>
                    <a:pt x="256" y="301"/>
                    <a:pt x="255" y="30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6">
              <a:extLst>
                <a:ext uri="{FF2B5EF4-FFF2-40B4-BE49-F238E27FC236}">
                  <a16:creationId xmlns:a16="http://schemas.microsoft.com/office/drawing/2014/main" id="{1F261AF9-A227-0BCF-4476-3254488CB243}"/>
                </a:ext>
              </a:extLst>
            </p:cNvPr>
            <p:cNvSpPr>
              <a:spLocks/>
            </p:cNvSpPr>
            <p:nvPr/>
          </p:nvSpPr>
          <p:spPr bwMode="auto">
            <a:xfrm>
              <a:off x="6278563" y="5275263"/>
              <a:ext cx="1447800" cy="1582738"/>
            </a:xfrm>
            <a:custGeom>
              <a:avLst/>
              <a:gdLst>
                <a:gd name="T0" fmla="*/ 653 w 653"/>
                <a:gd name="T1" fmla="*/ 0 h 715"/>
                <a:gd name="T2" fmla="*/ 653 w 653"/>
                <a:gd name="T3" fmla="*/ 180 h 715"/>
                <a:gd name="T4" fmla="*/ 512 w 653"/>
                <a:gd name="T5" fmla="*/ 320 h 715"/>
                <a:gd name="T6" fmla="*/ 141 w 653"/>
                <a:gd name="T7" fmla="*/ 320 h 715"/>
                <a:gd name="T8" fmla="*/ 0 w 653"/>
                <a:gd name="T9" fmla="*/ 460 h 715"/>
                <a:gd name="T10" fmla="*/ 0 w 653"/>
                <a:gd name="T11" fmla="*/ 715 h 715"/>
              </a:gdLst>
              <a:ahLst/>
              <a:cxnLst>
                <a:cxn ang="0">
                  <a:pos x="T0" y="T1"/>
                </a:cxn>
                <a:cxn ang="0">
                  <a:pos x="T2" y="T3"/>
                </a:cxn>
                <a:cxn ang="0">
                  <a:pos x="T4" y="T5"/>
                </a:cxn>
                <a:cxn ang="0">
                  <a:pos x="T6" y="T7"/>
                </a:cxn>
                <a:cxn ang="0">
                  <a:pos x="T8" y="T9"/>
                </a:cxn>
                <a:cxn ang="0">
                  <a:pos x="T10" y="T11"/>
                </a:cxn>
              </a:cxnLst>
              <a:rect l="0" t="0" r="r" b="b"/>
              <a:pathLst>
                <a:path w="653" h="715">
                  <a:moveTo>
                    <a:pt x="653" y="0"/>
                  </a:moveTo>
                  <a:cubicBezTo>
                    <a:pt x="653" y="180"/>
                    <a:pt x="653" y="180"/>
                    <a:pt x="653" y="180"/>
                  </a:cubicBezTo>
                  <a:cubicBezTo>
                    <a:pt x="653" y="257"/>
                    <a:pt x="590" y="320"/>
                    <a:pt x="512" y="320"/>
                  </a:cubicBezTo>
                  <a:cubicBezTo>
                    <a:pt x="141" y="320"/>
                    <a:pt x="141" y="320"/>
                    <a:pt x="141" y="320"/>
                  </a:cubicBezTo>
                  <a:cubicBezTo>
                    <a:pt x="63" y="320"/>
                    <a:pt x="0" y="383"/>
                    <a:pt x="0" y="460"/>
                  </a:cubicBezTo>
                  <a:cubicBezTo>
                    <a:pt x="0" y="715"/>
                    <a:pt x="0" y="715"/>
                    <a:pt x="0" y="715"/>
                  </a:cubicBezTo>
                </a:path>
              </a:pathLst>
            </a:custGeom>
            <a:noFill/>
            <a:ln w="8890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a16="http://schemas.microsoft.com/office/drawing/2014/main" id="{5561DBE2-8A66-2EDD-5483-332C9D4A70C2}"/>
                </a:ext>
              </a:extLst>
            </p:cNvPr>
            <p:cNvSpPr>
              <a:spLocks/>
            </p:cNvSpPr>
            <p:nvPr/>
          </p:nvSpPr>
          <p:spPr bwMode="auto">
            <a:xfrm>
              <a:off x="6910388" y="4354513"/>
              <a:ext cx="196850" cy="38100"/>
            </a:xfrm>
            <a:custGeom>
              <a:avLst/>
              <a:gdLst>
                <a:gd name="T0" fmla="*/ 0 w 89"/>
                <a:gd name="T1" fmla="*/ 17 h 17"/>
                <a:gd name="T2" fmla="*/ 89 w 89"/>
                <a:gd name="T3" fmla="*/ 17 h 17"/>
                <a:gd name="T4" fmla="*/ 89 w 89"/>
                <a:gd name="T5" fmla="*/ 17 h 17"/>
                <a:gd name="T6" fmla="*/ 89 w 89"/>
                <a:gd name="T7" fmla="*/ 10 h 17"/>
                <a:gd name="T8" fmla="*/ 79 w 89"/>
                <a:gd name="T9" fmla="*/ 0 h 17"/>
                <a:gd name="T10" fmla="*/ 10 w 89"/>
                <a:gd name="T11" fmla="*/ 0 h 17"/>
                <a:gd name="T12" fmla="*/ 0 w 89"/>
                <a:gd name="T13" fmla="*/ 10 h 17"/>
                <a:gd name="T14" fmla="*/ 0 w 8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7">
                  <a:moveTo>
                    <a:pt x="0" y="17"/>
                  </a:moveTo>
                  <a:cubicBezTo>
                    <a:pt x="89" y="17"/>
                    <a:pt x="89" y="17"/>
                    <a:pt x="89" y="17"/>
                  </a:cubicBezTo>
                  <a:cubicBezTo>
                    <a:pt x="89" y="17"/>
                    <a:pt x="89" y="17"/>
                    <a:pt x="89" y="17"/>
                  </a:cubicBezTo>
                  <a:cubicBezTo>
                    <a:pt x="89" y="10"/>
                    <a:pt x="89" y="10"/>
                    <a:pt x="89" y="10"/>
                  </a:cubicBezTo>
                  <a:cubicBezTo>
                    <a:pt x="89" y="4"/>
                    <a:pt x="84" y="0"/>
                    <a:pt x="79" y="0"/>
                  </a:cubicBezTo>
                  <a:cubicBezTo>
                    <a:pt x="10" y="0"/>
                    <a:pt x="10" y="0"/>
                    <a:pt x="10" y="0"/>
                  </a:cubicBezTo>
                  <a:cubicBezTo>
                    <a:pt x="5" y="0"/>
                    <a:pt x="0" y="4"/>
                    <a:pt x="0" y="10"/>
                  </a:cubicBezTo>
                  <a:cubicBezTo>
                    <a:pt x="0" y="17"/>
                    <a:pt x="0" y="17"/>
                    <a:pt x="0" y="1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8">
              <a:extLst>
                <a:ext uri="{FF2B5EF4-FFF2-40B4-BE49-F238E27FC236}">
                  <a16:creationId xmlns:a16="http://schemas.microsoft.com/office/drawing/2014/main" id="{26AE1F35-1D06-AFE3-4E6E-E8A50C83C43F}"/>
                </a:ext>
              </a:extLst>
            </p:cNvPr>
            <p:cNvSpPr>
              <a:spLocks/>
            </p:cNvSpPr>
            <p:nvPr/>
          </p:nvSpPr>
          <p:spPr bwMode="auto">
            <a:xfrm>
              <a:off x="6911976" y="4410075"/>
              <a:ext cx="193675" cy="26988"/>
            </a:xfrm>
            <a:custGeom>
              <a:avLst/>
              <a:gdLst>
                <a:gd name="T0" fmla="*/ 87 w 87"/>
                <a:gd name="T1" fmla="*/ 0 h 12"/>
                <a:gd name="T2" fmla="*/ 0 w 87"/>
                <a:gd name="T3" fmla="*/ 0 h 12"/>
                <a:gd name="T4" fmla="*/ 2 w 87"/>
                <a:gd name="T5" fmla="*/ 12 h 12"/>
                <a:gd name="T6" fmla="*/ 85 w 87"/>
                <a:gd name="T7" fmla="*/ 12 h 12"/>
                <a:gd name="T8" fmla="*/ 87 w 87"/>
                <a:gd name="T9" fmla="*/ 0 h 12"/>
              </a:gdLst>
              <a:ahLst/>
              <a:cxnLst>
                <a:cxn ang="0">
                  <a:pos x="T0" y="T1"/>
                </a:cxn>
                <a:cxn ang="0">
                  <a:pos x="T2" y="T3"/>
                </a:cxn>
                <a:cxn ang="0">
                  <a:pos x="T4" y="T5"/>
                </a:cxn>
                <a:cxn ang="0">
                  <a:pos x="T6" y="T7"/>
                </a:cxn>
                <a:cxn ang="0">
                  <a:pos x="T8" y="T9"/>
                </a:cxn>
              </a:cxnLst>
              <a:rect l="0" t="0" r="r" b="b"/>
              <a:pathLst>
                <a:path w="87" h="12">
                  <a:moveTo>
                    <a:pt x="87" y="0"/>
                  </a:moveTo>
                  <a:cubicBezTo>
                    <a:pt x="0" y="0"/>
                    <a:pt x="0" y="0"/>
                    <a:pt x="0" y="0"/>
                  </a:cubicBezTo>
                  <a:cubicBezTo>
                    <a:pt x="0" y="4"/>
                    <a:pt x="1" y="8"/>
                    <a:pt x="2" y="12"/>
                  </a:cubicBezTo>
                  <a:cubicBezTo>
                    <a:pt x="85" y="12"/>
                    <a:pt x="85" y="12"/>
                    <a:pt x="85" y="12"/>
                  </a:cubicBezTo>
                  <a:cubicBezTo>
                    <a:pt x="86" y="8"/>
                    <a:pt x="87" y="4"/>
                    <a:pt x="87"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9">
              <a:extLst>
                <a:ext uri="{FF2B5EF4-FFF2-40B4-BE49-F238E27FC236}">
                  <a16:creationId xmlns:a16="http://schemas.microsoft.com/office/drawing/2014/main" id="{AB9FD4B1-FFCE-1382-ED65-8D47461209F2}"/>
                </a:ext>
              </a:extLst>
            </p:cNvPr>
            <p:cNvSpPr>
              <a:spLocks/>
            </p:cNvSpPr>
            <p:nvPr/>
          </p:nvSpPr>
          <p:spPr bwMode="auto">
            <a:xfrm>
              <a:off x="6926263" y="4451350"/>
              <a:ext cx="165100" cy="47625"/>
            </a:xfrm>
            <a:custGeom>
              <a:avLst/>
              <a:gdLst>
                <a:gd name="T0" fmla="*/ 0 w 75"/>
                <a:gd name="T1" fmla="*/ 0 h 21"/>
                <a:gd name="T2" fmla="*/ 38 w 75"/>
                <a:gd name="T3" fmla="*/ 21 h 21"/>
                <a:gd name="T4" fmla="*/ 38 w 75"/>
                <a:gd name="T5" fmla="*/ 21 h 21"/>
                <a:gd name="T6" fmla="*/ 75 w 75"/>
                <a:gd name="T7" fmla="*/ 0 h 21"/>
                <a:gd name="T8" fmla="*/ 0 w 75"/>
                <a:gd name="T9" fmla="*/ 0 h 21"/>
              </a:gdLst>
              <a:ahLst/>
              <a:cxnLst>
                <a:cxn ang="0">
                  <a:pos x="T0" y="T1"/>
                </a:cxn>
                <a:cxn ang="0">
                  <a:pos x="T2" y="T3"/>
                </a:cxn>
                <a:cxn ang="0">
                  <a:pos x="T4" y="T5"/>
                </a:cxn>
                <a:cxn ang="0">
                  <a:pos x="T6" y="T7"/>
                </a:cxn>
                <a:cxn ang="0">
                  <a:pos x="T8" y="T9"/>
                </a:cxn>
              </a:cxnLst>
              <a:rect l="0" t="0" r="r" b="b"/>
              <a:pathLst>
                <a:path w="75" h="21">
                  <a:moveTo>
                    <a:pt x="0" y="0"/>
                  </a:moveTo>
                  <a:cubicBezTo>
                    <a:pt x="8" y="13"/>
                    <a:pt x="22" y="21"/>
                    <a:pt x="38" y="21"/>
                  </a:cubicBezTo>
                  <a:cubicBezTo>
                    <a:pt x="38" y="21"/>
                    <a:pt x="38" y="21"/>
                    <a:pt x="38" y="21"/>
                  </a:cubicBezTo>
                  <a:cubicBezTo>
                    <a:pt x="53" y="21"/>
                    <a:pt x="67" y="13"/>
                    <a:pt x="75" y="0"/>
                  </a:cubicBez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0">
              <a:extLst>
                <a:ext uri="{FF2B5EF4-FFF2-40B4-BE49-F238E27FC236}">
                  <a16:creationId xmlns:a16="http://schemas.microsoft.com/office/drawing/2014/main" id="{7971DC95-2D23-0DC0-BBCC-B458BBE4D7EF}"/>
                </a:ext>
              </a:extLst>
            </p:cNvPr>
            <p:cNvSpPr>
              <a:spLocks noEditPoints="1"/>
            </p:cNvSpPr>
            <p:nvPr/>
          </p:nvSpPr>
          <p:spPr bwMode="auto">
            <a:xfrm>
              <a:off x="6791326" y="3783013"/>
              <a:ext cx="438150" cy="550863"/>
            </a:xfrm>
            <a:custGeom>
              <a:avLst/>
              <a:gdLst>
                <a:gd name="T0" fmla="*/ 99 w 198"/>
                <a:gd name="T1" fmla="*/ 0 h 249"/>
                <a:gd name="T2" fmla="*/ 0 w 198"/>
                <a:gd name="T3" fmla="*/ 87 h 249"/>
                <a:gd name="T4" fmla="*/ 54 w 198"/>
                <a:gd name="T5" fmla="*/ 239 h 249"/>
                <a:gd name="T6" fmla="*/ 67 w 198"/>
                <a:gd name="T7" fmla="*/ 249 h 249"/>
                <a:gd name="T8" fmla="*/ 130 w 198"/>
                <a:gd name="T9" fmla="*/ 249 h 249"/>
                <a:gd name="T10" fmla="*/ 143 w 198"/>
                <a:gd name="T11" fmla="*/ 239 h 249"/>
                <a:gd name="T12" fmla="*/ 198 w 198"/>
                <a:gd name="T13" fmla="*/ 87 h 249"/>
                <a:gd name="T14" fmla="*/ 99 w 198"/>
                <a:gd name="T15" fmla="*/ 0 h 249"/>
                <a:gd name="T16" fmla="*/ 83 w 198"/>
                <a:gd name="T17" fmla="*/ 225 h 249"/>
                <a:gd name="T18" fmla="*/ 82 w 198"/>
                <a:gd name="T19" fmla="*/ 225 h 249"/>
                <a:gd name="T20" fmla="*/ 78 w 198"/>
                <a:gd name="T21" fmla="*/ 222 h 249"/>
                <a:gd name="T22" fmla="*/ 42 w 198"/>
                <a:gd name="T23" fmla="*/ 127 h 249"/>
                <a:gd name="T24" fmla="*/ 44 w 198"/>
                <a:gd name="T25" fmla="*/ 123 h 249"/>
                <a:gd name="T26" fmla="*/ 49 w 198"/>
                <a:gd name="T27" fmla="*/ 125 h 249"/>
                <a:gd name="T28" fmla="*/ 85 w 198"/>
                <a:gd name="T29" fmla="*/ 220 h 249"/>
                <a:gd name="T30" fmla="*/ 83 w 198"/>
                <a:gd name="T31" fmla="*/ 225 h 249"/>
                <a:gd name="T32" fmla="*/ 108 w 198"/>
                <a:gd name="T33" fmla="*/ 131 h 249"/>
                <a:gd name="T34" fmla="*/ 105 w 198"/>
                <a:gd name="T35" fmla="*/ 130 h 249"/>
                <a:gd name="T36" fmla="*/ 98 w 198"/>
                <a:gd name="T37" fmla="*/ 123 h 249"/>
                <a:gd name="T38" fmla="*/ 92 w 198"/>
                <a:gd name="T39" fmla="*/ 130 h 249"/>
                <a:gd name="T40" fmla="*/ 87 w 198"/>
                <a:gd name="T41" fmla="*/ 130 h 249"/>
                <a:gd name="T42" fmla="*/ 80 w 198"/>
                <a:gd name="T43" fmla="*/ 123 h 249"/>
                <a:gd name="T44" fmla="*/ 73 w 198"/>
                <a:gd name="T45" fmla="*/ 130 h 249"/>
                <a:gd name="T46" fmla="*/ 68 w 198"/>
                <a:gd name="T47" fmla="*/ 130 h 249"/>
                <a:gd name="T48" fmla="*/ 59 w 198"/>
                <a:gd name="T49" fmla="*/ 121 h 249"/>
                <a:gd name="T50" fmla="*/ 59 w 198"/>
                <a:gd name="T51" fmla="*/ 116 h 249"/>
                <a:gd name="T52" fmla="*/ 64 w 198"/>
                <a:gd name="T53" fmla="*/ 116 h 249"/>
                <a:gd name="T54" fmla="*/ 71 w 198"/>
                <a:gd name="T55" fmla="*/ 122 h 249"/>
                <a:gd name="T56" fmla="*/ 77 w 198"/>
                <a:gd name="T57" fmla="*/ 116 h 249"/>
                <a:gd name="T58" fmla="*/ 83 w 198"/>
                <a:gd name="T59" fmla="*/ 116 h 249"/>
                <a:gd name="T60" fmla="*/ 89 w 198"/>
                <a:gd name="T61" fmla="*/ 122 h 249"/>
                <a:gd name="T62" fmla="*/ 96 w 198"/>
                <a:gd name="T63" fmla="*/ 116 h 249"/>
                <a:gd name="T64" fmla="*/ 101 w 198"/>
                <a:gd name="T65" fmla="*/ 116 h 249"/>
                <a:gd name="T66" fmla="*/ 108 w 198"/>
                <a:gd name="T67" fmla="*/ 122 h 249"/>
                <a:gd name="T68" fmla="*/ 114 w 198"/>
                <a:gd name="T69" fmla="*/ 116 h 249"/>
                <a:gd name="T70" fmla="*/ 120 w 198"/>
                <a:gd name="T71" fmla="*/ 116 h 249"/>
                <a:gd name="T72" fmla="*/ 126 w 198"/>
                <a:gd name="T73" fmla="*/ 122 h 249"/>
                <a:gd name="T74" fmla="*/ 133 w 198"/>
                <a:gd name="T75" fmla="*/ 116 h 249"/>
                <a:gd name="T76" fmla="*/ 138 w 198"/>
                <a:gd name="T77" fmla="*/ 116 h 249"/>
                <a:gd name="T78" fmla="*/ 138 w 198"/>
                <a:gd name="T79" fmla="*/ 121 h 249"/>
                <a:gd name="T80" fmla="*/ 129 w 198"/>
                <a:gd name="T81" fmla="*/ 130 h 249"/>
                <a:gd name="T82" fmla="*/ 124 w 198"/>
                <a:gd name="T83" fmla="*/ 130 h 249"/>
                <a:gd name="T84" fmla="*/ 117 w 198"/>
                <a:gd name="T85" fmla="*/ 123 h 249"/>
                <a:gd name="T86" fmla="*/ 110 w 198"/>
                <a:gd name="T87" fmla="*/ 130 h 249"/>
                <a:gd name="T88" fmla="*/ 108 w 198"/>
                <a:gd name="T89" fmla="*/ 131 h 249"/>
                <a:gd name="T90" fmla="*/ 155 w 198"/>
                <a:gd name="T91" fmla="*/ 127 h 249"/>
                <a:gd name="T92" fmla="*/ 119 w 198"/>
                <a:gd name="T93" fmla="*/ 222 h 249"/>
                <a:gd name="T94" fmla="*/ 115 w 198"/>
                <a:gd name="T95" fmla="*/ 225 h 249"/>
                <a:gd name="T96" fmla="*/ 114 w 198"/>
                <a:gd name="T97" fmla="*/ 225 h 249"/>
                <a:gd name="T98" fmla="*/ 112 w 198"/>
                <a:gd name="T99" fmla="*/ 220 h 249"/>
                <a:gd name="T100" fmla="*/ 148 w 198"/>
                <a:gd name="T101" fmla="*/ 125 h 249"/>
                <a:gd name="T102" fmla="*/ 153 w 198"/>
                <a:gd name="T103" fmla="*/ 123 h 249"/>
                <a:gd name="T104" fmla="*/ 155 w 198"/>
                <a:gd name="T105" fmla="*/ 1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249">
                  <a:moveTo>
                    <a:pt x="99" y="0"/>
                  </a:moveTo>
                  <a:cubicBezTo>
                    <a:pt x="32" y="0"/>
                    <a:pt x="0" y="40"/>
                    <a:pt x="0" y="87"/>
                  </a:cubicBezTo>
                  <a:cubicBezTo>
                    <a:pt x="0" y="145"/>
                    <a:pt x="42" y="185"/>
                    <a:pt x="54" y="239"/>
                  </a:cubicBezTo>
                  <a:cubicBezTo>
                    <a:pt x="56" y="245"/>
                    <a:pt x="61" y="249"/>
                    <a:pt x="67" y="249"/>
                  </a:cubicBezTo>
                  <a:cubicBezTo>
                    <a:pt x="130" y="249"/>
                    <a:pt x="130" y="249"/>
                    <a:pt x="130" y="249"/>
                  </a:cubicBezTo>
                  <a:cubicBezTo>
                    <a:pt x="136" y="249"/>
                    <a:pt x="141" y="245"/>
                    <a:pt x="143" y="239"/>
                  </a:cubicBezTo>
                  <a:cubicBezTo>
                    <a:pt x="155" y="185"/>
                    <a:pt x="198" y="145"/>
                    <a:pt x="198" y="87"/>
                  </a:cubicBezTo>
                  <a:cubicBezTo>
                    <a:pt x="198" y="40"/>
                    <a:pt x="157" y="0"/>
                    <a:pt x="99" y="0"/>
                  </a:cubicBezTo>
                  <a:close/>
                  <a:moveTo>
                    <a:pt x="83" y="225"/>
                  </a:moveTo>
                  <a:cubicBezTo>
                    <a:pt x="83" y="225"/>
                    <a:pt x="82" y="225"/>
                    <a:pt x="82" y="225"/>
                  </a:cubicBezTo>
                  <a:cubicBezTo>
                    <a:pt x="80" y="225"/>
                    <a:pt x="79" y="224"/>
                    <a:pt x="78" y="222"/>
                  </a:cubicBezTo>
                  <a:cubicBezTo>
                    <a:pt x="42" y="127"/>
                    <a:pt x="42" y="127"/>
                    <a:pt x="42" y="127"/>
                  </a:cubicBezTo>
                  <a:cubicBezTo>
                    <a:pt x="41" y="125"/>
                    <a:pt x="42" y="123"/>
                    <a:pt x="44" y="123"/>
                  </a:cubicBezTo>
                  <a:cubicBezTo>
                    <a:pt x="46" y="122"/>
                    <a:pt x="48" y="123"/>
                    <a:pt x="49" y="125"/>
                  </a:cubicBezTo>
                  <a:cubicBezTo>
                    <a:pt x="85" y="220"/>
                    <a:pt x="85" y="220"/>
                    <a:pt x="85" y="220"/>
                  </a:cubicBezTo>
                  <a:cubicBezTo>
                    <a:pt x="86" y="222"/>
                    <a:pt x="85" y="224"/>
                    <a:pt x="83" y="225"/>
                  </a:cubicBezTo>
                  <a:close/>
                  <a:moveTo>
                    <a:pt x="108" y="131"/>
                  </a:moveTo>
                  <a:cubicBezTo>
                    <a:pt x="107" y="131"/>
                    <a:pt x="106" y="131"/>
                    <a:pt x="105" y="130"/>
                  </a:cubicBezTo>
                  <a:cubicBezTo>
                    <a:pt x="98" y="123"/>
                    <a:pt x="98" y="123"/>
                    <a:pt x="98" y="123"/>
                  </a:cubicBezTo>
                  <a:cubicBezTo>
                    <a:pt x="92" y="130"/>
                    <a:pt x="92" y="130"/>
                    <a:pt x="92" y="130"/>
                  </a:cubicBezTo>
                  <a:cubicBezTo>
                    <a:pt x="90" y="131"/>
                    <a:pt x="88" y="131"/>
                    <a:pt x="87" y="130"/>
                  </a:cubicBezTo>
                  <a:cubicBezTo>
                    <a:pt x="80" y="123"/>
                    <a:pt x="80" y="123"/>
                    <a:pt x="80" y="123"/>
                  </a:cubicBezTo>
                  <a:cubicBezTo>
                    <a:pt x="73" y="130"/>
                    <a:pt x="73" y="130"/>
                    <a:pt x="73" y="130"/>
                  </a:cubicBezTo>
                  <a:cubicBezTo>
                    <a:pt x="72" y="131"/>
                    <a:pt x="70" y="131"/>
                    <a:pt x="68" y="130"/>
                  </a:cubicBezTo>
                  <a:cubicBezTo>
                    <a:pt x="59" y="121"/>
                    <a:pt x="59" y="121"/>
                    <a:pt x="59" y="121"/>
                  </a:cubicBezTo>
                  <a:cubicBezTo>
                    <a:pt x="58" y="119"/>
                    <a:pt x="58" y="117"/>
                    <a:pt x="59" y="116"/>
                  </a:cubicBezTo>
                  <a:cubicBezTo>
                    <a:pt x="60" y="114"/>
                    <a:pt x="63" y="114"/>
                    <a:pt x="64" y="116"/>
                  </a:cubicBezTo>
                  <a:cubicBezTo>
                    <a:pt x="71" y="122"/>
                    <a:pt x="71" y="122"/>
                    <a:pt x="71" y="122"/>
                  </a:cubicBezTo>
                  <a:cubicBezTo>
                    <a:pt x="77" y="116"/>
                    <a:pt x="77" y="116"/>
                    <a:pt x="77" y="116"/>
                  </a:cubicBezTo>
                  <a:cubicBezTo>
                    <a:pt x="79" y="114"/>
                    <a:pt x="81" y="114"/>
                    <a:pt x="83" y="116"/>
                  </a:cubicBezTo>
                  <a:cubicBezTo>
                    <a:pt x="89" y="122"/>
                    <a:pt x="89" y="122"/>
                    <a:pt x="89" y="122"/>
                  </a:cubicBezTo>
                  <a:cubicBezTo>
                    <a:pt x="96" y="116"/>
                    <a:pt x="96" y="116"/>
                    <a:pt x="96" y="116"/>
                  </a:cubicBezTo>
                  <a:cubicBezTo>
                    <a:pt x="97" y="114"/>
                    <a:pt x="100" y="114"/>
                    <a:pt x="101" y="116"/>
                  </a:cubicBezTo>
                  <a:cubicBezTo>
                    <a:pt x="108" y="122"/>
                    <a:pt x="108" y="122"/>
                    <a:pt x="108" y="122"/>
                  </a:cubicBezTo>
                  <a:cubicBezTo>
                    <a:pt x="114" y="116"/>
                    <a:pt x="114" y="116"/>
                    <a:pt x="114" y="116"/>
                  </a:cubicBezTo>
                  <a:cubicBezTo>
                    <a:pt x="116" y="114"/>
                    <a:pt x="118" y="114"/>
                    <a:pt x="120" y="116"/>
                  </a:cubicBezTo>
                  <a:cubicBezTo>
                    <a:pt x="126" y="122"/>
                    <a:pt x="126" y="122"/>
                    <a:pt x="126" y="122"/>
                  </a:cubicBezTo>
                  <a:cubicBezTo>
                    <a:pt x="133" y="116"/>
                    <a:pt x="133" y="116"/>
                    <a:pt x="133" y="116"/>
                  </a:cubicBezTo>
                  <a:cubicBezTo>
                    <a:pt x="134" y="114"/>
                    <a:pt x="137" y="114"/>
                    <a:pt x="138" y="116"/>
                  </a:cubicBezTo>
                  <a:cubicBezTo>
                    <a:pt x="139" y="117"/>
                    <a:pt x="139" y="119"/>
                    <a:pt x="138" y="121"/>
                  </a:cubicBezTo>
                  <a:cubicBezTo>
                    <a:pt x="129" y="130"/>
                    <a:pt x="129" y="130"/>
                    <a:pt x="129" y="130"/>
                  </a:cubicBezTo>
                  <a:cubicBezTo>
                    <a:pt x="127" y="131"/>
                    <a:pt x="125" y="131"/>
                    <a:pt x="124" y="130"/>
                  </a:cubicBezTo>
                  <a:cubicBezTo>
                    <a:pt x="117" y="123"/>
                    <a:pt x="117" y="123"/>
                    <a:pt x="117" y="123"/>
                  </a:cubicBezTo>
                  <a:cubicBezTo>
                    <a:pt x="110" y="130"/>
                    <a:pt x="110" y="130"/>
                    <a:pt x="110" y="130"/>
                  </a:cubicBezTo>
                  <a:cubicBezTo>
                    <a:pt x="110" y="131"/>
                    <a:pt x="109" y="131"/>
                    <a:pt x="108" y="131"/>
                  </a:cubicBezTo>
                  <a:close/>
                  <a:moveTo>
                    <a:pt x="155" y="127"/>
                  </a:moveTo>
                  <a:cubicBezTo>
                    <a:pt x="119" y="222"/>
                    <a:pt x="119" y="222"/>
                    <a:pt x="119" y="222"/>
                  </a:cubicBezTo>
                  <a:cubicBezTo>
                    <a:pt x="118" y="224"/>
                    <a:pt x="117" y="225"/>
                    <a:pt x="115" y="225"/>
                  </a:cubicBezTo>
                  <a:cubicBezTo>
                    <a:pt x="115" y="225"/>
                    <a:pt x="114" y="225"/>
                    <a:pt x="114" y="225"/>
                  </a:cubicBezTo>
                  <a:cubicBezTo>
                    <a:pt x="112" y="224"/>
                    <a:pt x="111" y="222"/>
                    <a:pt x="112" y="220"/>
                  </a:cubicBezTo>
                  <a:cubicBezTo>
                    <a:pt x="148" y="125"/>
                    <a:pt x="148" y="125"/>
                    <a:pt x="148" y="125"/>
                  </a:cubicBezTo>
                  <a:cubicBezTo>
                    <a:pt x="149" y="123"/>
                    <a:pt x="151" y="122"/>
                    <a:pt x="153" y="123"/>
                  </a:cubicBezTo>
                  <a:cubicBezTo>
                    <a:pt x="155" y="123"/>
                    <a:pt x="156" y="125"/>
                    <a:pt x="155" y="12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1">
              <a:extLst>
                <a:ext uri="{FF2B5EF4-FFF2-40B4-BE49-F238E27FC236}">
                  <a16:creationId xmlns:a16="http://schemas.microsoft.com/office/drawing/2014/main" id="{1C4ADF72-2F57-B403-C201-B5EB11D82BB4}"/>
                </a:ext>
              </a:extLst>
            </p:cNvPr>
            <p:cNvSpPr>
              <a:spLocks/>
            </p:cNvSpPr>
            <p:nvPr/>
          </p:nvSpPr>
          <p:spPr bwMode="auto">
            <a:xfrm>
              <a:off x="6575426" y="4479925"/>
              <a:ext cx="434975" cy="2378075"/>
            </a:xfrm>
            <a:custGeom>
              <a:avLst/>
              <a:gdLst>
                <a:gd name="T0" fmla="*/ 196 w 196"/>
                <a:gd name="T1" fmla="*/ 0 h 1074"/>
                <a:gd name="T2" fmla="*/ 196 w 196"/>
                <a:gd name="T3" fmla="*/ 211 h 1074"/>
                <a:gd name="T4" fmla="*/ 139 w 196"/>
                <a:gd name="T5" fmla="*/ 268 h 1074"/>
                <a:gd name="T6" fmla="*/ 57 w 196"/>
                <a:gd name="T7" fmla="*/ 268 h 1074"/>
                <a:gd name="T8" fmla="*/ 0 w 196"/>
                <a:gd name="T9" fmla="*/ 324 h 1074"/>
                <a:gd name="T10" fmla="*/ 0 w 196"/>
                <a:gd name="T11" fmla="*/ 1074 h 1074"/>
              </a:gdLst>
              <a:ahLst/>
              <a:cxnLst>
                <a:cxn ang="0">
                  <a:pos x="T0" y="T1"/>
                </a:cxn>
                <a:cxn ang="0">
                  <a:pos x="T2" y="T3"/>
                </a:cxn>
                <a:cxn ang="0">
                  <a:pos x="T4" y="T5"/>
                </a:cxn>
                <a:cxn ang="0">
                  <a:pos x="T6" y="T7"/>
                </a:cxn>
                <a:cxn ang="0">
                  <a:pos x="T8" y="T9"/>
                </a:cxn>
                <a:cxn ang="0">
                  <a:pos x="T10" y="T11"/>
                </a:cxn>
              </a:cxnLst>
              <a:rect l="0" t="0" r="r" b="b"/>
              <a:pathLst>
                <a:path w="196" h="1074">
                  <a:moveTo>
                    <a:pt x="196" y="0"/>
                  </a:moveTo>
                  <a:cubicBezTo>
                    <a:pt x="196" y="211"/>
                    <a:pt x="196" y="211"/>
                    <a:pt x="196" y="211"/>
                  </a:cubicBezTo>
                  <a:cubicBezTo>
                    <a:pt x="196" y="243"/>
                    <a:pt x="170" y="268"/>
                    <a:pt x="139" y="268"/>
                  </a:cubicBezTo>
                  <a:cubicBezTo>
                    <a:pt x="57" y="268"/>
                    <a:pt x="57" y="268"/>
                    <a:pt x="57" y="268"/>
                  </a:cubicBezTo>
                  <a:cubicBezTo>
                    <a:pt x="25" y="268"/>
                    <a:pt x="0" y="293"/>
                    <a:pt x="0" y="324"/>
                  </a:cubicBezTo>
                  <a:cubicBezTo>
                    <a:pt x="0" y="1074"/>
                    <a:pt x="0" y="1074"/>
                    <a:pt x="0" y="1074"/>
                  </a:cubicBezTo>
                </a:path>
              </a:pathLst>
            </a:custGeom>
            <a:noFill/>
            <a:ln w="3810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a:extLst>
                <a:ext uri="{FF2B5EF4-FFF2-40B4-BE49-F238E27FC236}">
                  <a16:creationId xmlns:a16="http://schemas.microsoft.com/office/drawing/2014/main" id="{EB39708D-87CA-426D-A314-5EAFFBBB9B11}"/>
                </a:ext>
              </a:extLst>
            </p:cNvPr>
            <p:cNvSpPr>
              <a:spLocks/>
            </p:cNvSpPr>
            <p:nvPr/>
          </p:nvSpPr>
          <p:spPr bwMode="auto">
            <a:xfrm>
              <a:off x="4891088" y="5578475"/>
              <a:ext cx="1085850" cy="1279525"/>
            </a:xfrm>
            <a:custGeom>
              <a:avLst/>
              <a:gdLst>
                <a:gd name="T0" fmla="*/ 0 w 490"/>
                <a:gd name="T1" fmla="*/ 0 h 578"/>
                <a:gd name="T2" fmla="*/ 0 w 490"/>
                <a:gd name="T3" fmla="*/ 59 h 578"/>
                <a:gd name="T4" fmla="*/ 70 w 490"/>
                <a:gd name="T5" fmla="*/ 130 h 578"/>
                <a:gd name="T6" fmla="*/ 419 w 490"/>
                <a:gd name="T7" fmla="*/ 128 h 578"/>
                <a:gd name="T8" fmla="*/ 490 w 490"/>
                <a:gd name="T9" fmla="*/ 199 h 578"/>
                <a:gd name="T10" fmla="*/ 490 w 490"/>
                <a:gd name="T11" fmla="*/ 578 h 578"/>
              </a:gdLst>
              <a:ahLst/>
              <a:cxnLst>
                <a:cxn ang="0">
                  <a:pos x="T0" y="T1"/>
                </a:cxn>
                <a:cxn ang="0">
                  <a:pos x="T2" y="T3"/>
                </a:cxn>
                <a:cxn ang="0">
                  <a:pos x="T4" y="T5"/>
                </a:cxn>
                <a:cxn ang="0">
                  <a:pos x="T6" y="T7"/>
                </a:cxn>
                <a:cxn ang="0">
                  <a:pos x="T8" y="T9"/>
                </a:cxn>
                <a:cxn ang="0">
                  <a:pos x="T10" y="T11"/>
                </a:cxn>
              </a:cxnLst>
              <a:rect l="0" t="0" r="r" b="b"/>
              <a:pathLst>
                <a:path w="490" h="578">
                  <a:moveTo>
                    <a:pt x="0" y="0"/>
                  </a:moveTo>
                  <a:cubicBezTo>
                    <a:pt x="0" y="59"/>
                    <a:pt x="0" y="59"/>
                    <a:pt x="0" y="59"/>
                  </a:cubicBezTo>
                  <a:cubicBezTo>
                    <a:pt x="0" y="98"/>
                    <a:pt x="31" y="130"/>
                    <a:pt x="70" y="130"/>
                  </a:cubicBezTo>
                  <a:cubicBezTo>
                    <a:pt x="419" y="128"/>
                    <a:pt x="419" y="128"/>
                    <a:pt x="419" y="128"/>
                  </a:cubicBezTo>
                  <a:cubicBezTo>
                    <a:pt x="458" y="128"/>
                    <a:pt x="490" y="160"/>
                    <a:pt x="490" y="199"/>
                  </a:cubicBezTo>
                  <a:cubicBezTo>
                    <a:pt x="490" y="578"/>
                    <a:pt x="490" y="578"/>
                    <a:pt x="490" y="578"/>
                  </a:cubicBezTo>
                </a:path>
              </a:pathLst>
            </a:custGeom>
            <a:noFill/>
            <a:ln w="17463"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a:extLst>
                <a:ext uri="{FF2B5EF4-FFF2-40B4-BE49-F238E27FC236}">
                  <a16:creationId xmlns:a16="http://schemas.microsoft.com/office/drawing/2014/main" id="{85184905-615C-C857-A181-1612D9B2DFF4}"/>
                </a:ext>
              </a:extLst>
            </p:cNvPr>
            <p:cNvSpPr>
              <a:spLocks noEditPoints="1"/>
            </p:cNvSpPr>
            <p:nvPr/>
          </p:nvSpPr>
          <p:spPr bwMode="auto">
            <a:xfrm>
              <a:off x="4681538" y="4919663"/>
              <a:ext cx="420688" cy="519113"/>
            </a:xfrm>
            <a:custGeom>
              <a:avLst/>
              <a:gdLst>
                <a:gd name="T0" fmla="*/ 134 w 190"/>
                <a:gd name="T1" fmla="*/ 235 h 235"/>
                <a:gd name="T2" fmla="*/ 56 w 190"/>
                <a:gd name="T3" fmla="*/ 235 h 235"/>
                <a:gd name="T4" fmla="*/ 52 w 190"/>
                <a:gd name="T5" fmla="*/ 232 h 235"/>
                <a:gd name="T6" fmla="*/ 27 w 190"/>
                <a:gd name="T7" fmla="*/ 165 h 235"/>
                <a:gd name="T8" fmla="*/ 0 w 190"/>
                <a:gd name="T9" fmla="*/ 83 h 235"/>
                <a:gd name="T10" fmla="*/ 95 w 190"/>
                <a:gd name="T11" fmla="*/ 0 h 235"/>
                <a:gd name="T12" fmla="*/ 190 w 190"/>
                <a:gd name="T13" fmla="*/ 83 h 235"/>
                <a:gd name="T14" fmla="*/ 163 w 190"/>
                <a:gd name="T15" fmla="*/ 165 h 235"/>
                <a:gd name="T16" fmla="*/ 137 w 190"/>
                <a:gd name="T17" fmla="*/ 232 h 235"/>
                <a:gd name="T18" fmla="*/ 134 w 190"/>
                <a:gd name="T19" fmla="*/ 235 h 235"/>
                <a:gd name="T20" fmla="*/ 58 w 190"/>
                <a:gd name="T21" fmla="*/ 228 h 235"/>
                <a:gd name="T22" fmla="*/ 131 w 190"/>
                <a:gd name="T23" fmla="*/ 228 h 235"/>
                <a:gd name="T24" fmla="*/ 157 w 190"/>
                <a:gd name="T25" fmla="*/ 162 h 235"/>
                <a:gd name="T26" fmla="*/ 183 w 190"/>
                <a:gd name="T27" fmla="*/ 83 h 235"/>
                <a:gd name="T28" fmla="*/ 95 w 190"/>
                <a:gd name="T29" fmla="*/ 7 h 235"/>
                <a:gd name="T30" fmla="*/ 7 w 190"/>
                <a:gd name="T31" fmla="*/ 83 h 235"/>
                <a:gd name="T32" fmla="*/ 33 w 190"/>
                <a:gd name="T33" fmla="*/ 162 h 235"/>
                <a:gd name="T34" fmla="*/ 58 w 190"/>
                <a:gd name="T35" fmla="*/ 22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235">
                  <a:moveTo>
                    <a:pt x="134" y="235"/>
                  </a:moveTo>
                  <a:cubicBezTo>
                    <a:pt x="56" y="235"/>
                    <a:pt x="56" y="235"/>
                    <a:pt x="56" y="235"/>
                  </a:cubicBezTo>
                  <a:cubicBezTo>
                    <a:pt x="54" y="235"/>
                    <a:pt x="52" y="233"/>
                    <a:pt x="52" y="232"/>
                  </a:cubicBezTo>
                  <a:cubicBezTo>
                    <a:pt x="49" y="207"/>
                    <a:pt x="37" y="186"/>
                    <a:pt x="27" y="165"/>
                  </a:cubicBezTo>
                  <a:cubicBezTo>
                    <a:pt x="13" y="140"/>
                    <a:pt x="0" y="114"/>
                    <a:pt x="0" y="83"/>
                  </a:cubicBezTo>
                  <a:cubicBezTo>
                    <a:pt x="0" y="32"/>
                    <a:pt x="37" y="0"/>
                    <a:pt x="95" y="0"/>
                  </a:cubicBezTo>
                  <a:cubicBezTo>
                    <a:pt x="149" y="0"/>
                    <a:pt x="190" y="36"/>
                    <a:pt x="190" y="83"/>
                  </a:cubicBezTo>
                  <a:cubicBezTo>
                    <a:pt x="190" y="114"/>
                    <a:pt x="176" y="140"/>
                    <a:pt x="163" y="165"/>
                  </a:cubicBezTo>
                  <a:cubicBezTo>
                    <a:pt x="152" y="186"/>
                    <a:pt x="141" y="207"/>
                    <a:pt x="137" y="232"/>
                  </a:cubicBezTo>
                  <a:cubicBezTo>
                    <a:pt x="137" y="233"/>
                    <a:pt x="136" y="235"/>
                    <a:pt x="134" y="235"/>
                  </a:cubicBezTo>
                  <a:close/>
                  <a:moveTo>
                    <a:pt x="58" y="228"/>
                  </a:moveTo>
                  <a:cubicBezTo>
                    <a:pt x="131" y="228"/>
                    <a:pt x="131" y="228"/>
                    <a:pt x="131" y="228"/>
                  </a:cubicBezTo>
                  <a:cubicBezTo>
                    <a:pt x="135" y="203"/>
                    <a:pt x="146" y="182"/>
                    <a:pt x="157" y="162"/>
                  </a:cubicBezTo>
                  <a:cubicBezTo>
                    <a:pt x="170" y="136"/>
                    <a:pt x="183" y="112"/>
                    <a:pt x="183" y="83"/>
                  </a:cubicBezTo>
                  <a:cubicBezTo>
                    <a:pt x="183" y="40"/>
                    <a:pt x="145" y="7"/>
                    <a:pt x="95" y="7"/>
                  </a:cubicBezTo>
                  <a:cubicBezTo>
                    <a:pt x="30" y="7"/>
                    <a:pt x="7" y="46"/>
                    <a:pt x="7" y="83"/>
                  </a:cubicBezTo>
                  <a:cubicBezTo>
                    <a:pt x="7" y="112"/>
                    <a:pt x="19" y="136"/>
                    <a:pt x="33" y="162"/>
                  </a:cubicBezTo>
                  <a:cubicBezTo>
                    <a:pt x="43" y="182"/>
                    <a:pt x="54" y="203"/>
                    <a:pt x="58" y="22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a:extLst>
                <a:ext uri="{FF2B5EF4-FFF2-40B4-BE49-F238E27FC236}">
                  <a16:creationId xmlns:a16="http://schemas.microsoft.com/office/drawing/2014/main" id="{8D69C546-EF3E-6679-50D8-3546175BA894}"/>
                </a:ext>
              </a:extLst>
            </p:cNvPr>
            <p:cNvSpPr>
              <a:spLocks noEditPoints="1"/>
            </p:cNvSpPr>
            <p:nvPr/>
          </p:nvSpPr>
          <p:spPr bwMode="auto">
            <a:xfrm>
              <a:off x="4783138" y="5422900"/>
              <a:ext cx="217488" cy="165100"/>
            </a:xfrm>
            <a:custGeom>
              <a:avLst/>
              <a:gdLst>
                <a:gd name="T0" fmla="*/ 49 w 98"/>
                <a:gd name="T1" fmla="*/ 74 h 74"/>
                <a:gd name="T2" fmla="*/ 0 w 98"/>
                <a:gd name="T3" fmla="*/ 25 h 74"/>
                <a:gd name="T4" fmla="*/ 0 w 98"/>
                <a:gd name="T5" fmla="*/ 13 h 74"/>
                <a:gd name="T6" fmla="*/ 14 w 98"/>
                <a:gd name="T7" fmla="*/ 0 h 74"/>
                <a:gd name="T8" fmla="*/ 84 w 98"/>
                <a:gd name="T9" fmla="*/ 0 h 74"/>
                <a:gd name="T10" fmla="*/ 98 w 98"/>
                <a:gd name="T11" fmla="*/ 13 h 74"/>
                <a:gd name="T12" fmla="*/ 98 w 98"/>
                <a:gd name="T13" fmla="*/ 25 h 74"/>
                <a:gd name="T14" fmla="*/ 49 w 98"/>
                <a:gd name="T15" fmla="*/ 74 h 74"/>
                <a:gd name="T16" fmla="*/ 14 w 98"/>
                <a:gd name="T17" fmla="*/ 7 h 74"/>
                <a:gd name="T18" fmla="*/ 7 w 98"/>
                <a:gd name="T19" fmla="*/ 13 h 74"/>
                <a:gd name="T20" fmla="*/ 7 w 98"/>
                <a:gd name="T21" fmla="*/ 25 h 74"/>
                <a:gd name="T22" fmla="*/ 49 w 98"/>
                <a:gd name="T23" fmla="*/ 67 h 74"/>
                <a:gd name="T24" fmla="*/ 91 w 98"/>
                <a:gd name="T25" fmla="*/ 25 h 74"/>
                <a:gd name="T26" fmla="*/ 91 w 98"/>
                <a:gd name="T27" fmla="*/ 13 h 74"/>
                <a:gd name="T28" fmla="*/ 84 w 98"/>
                <a:gd name="T29" fmla="*/ 7 h 74"/>
                <a:gd name="T30" fmla="*/ 14 w 98"/>
                <a:gd name="T31"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74">
                  <a:moveTo>
                    <a:pt x="49" y="74"/>
                  </a:moveTo>
                  <a:cubicBezTo>
                    <a:pt x="22" y="74"/>
                    <a:pt x="0" y="52"/>
                    <a:pt x="0" y="25"/>
                  </a:cubicBezTo>
                  <a:cubicBezTo>
                    <a:pt x="0" y="13"/>
                    <a:pt x="0" y="13"/>
                    <a:pt x="0" y="13"/>
                  </a:cubicBezTo>
                  <a:cubicBezTo>
                    <a:pt x="0" y="6"/>
                    <a:pt x="6" y="0"/>
                    <a:pt x="14" y="0"/>
                  </a:cubicBezTo>
                  <a:cubicBezTo>
                    <a:pt x="84" y="0"/>
                    <a:pt x="84" y="0"/>
                    <a:pt x="84" y="0"/>
                  </a:cubicBezTo>
                  <a:cubicBezTo>
                    <a:pt x="92" y="0"/>
                    <a:pt x="98" y="6"/>
                    <a:pt x="98" y="13"/>
                  </a:cubicBezTo>
                  <a:cubicBezTo>
                    <a:pt x="98" y="25"/>
                    <a:pt x="98" y="25"/>
                    <a:pt x="98" y="25"/>
                  </a:cubicBezTo>
                  <a:cubicBezTo>
                    <a:pt x="98" y="52"/>
                    <a:pt x="76" y="74"/>
                    <a:pt x="49" y="74"/>
                  </a:cubicBezTo>
                  <a:close/>
                  <a:moveTo>
                    <a:pt x="14" y="7"/>
                  </a:moveTo>
                  <a:cubicBezTo>
                    <a:pt x="10" y="7"/>
                    <a:pt x="7" y="10"/>
                    <a:pt x="7" y="13"/>
                  </a:cubicBezTo>
                  <a:cubicBezTo>
                    <a:pt x="7" y="25"/>
                    <a:pt x="7" y="25"/>
                    <a:pt x="7" y="25"/>
                  </a:cubicBezTo>
                  <a:cubicBezTo>
                    <a:pt x="7" y="48"/>
                    <a:pt x="26" y="67"/>
                    <a:pt x="49" y="67"/>
                  </a:cubicBezTo>
                  <a:cubicBezTo>
                    <a:pt x="72" y="67"/>
                    <a:pt x="91" y="48"/>
                    <a:pt x="91" y="25"/>
                  </a:cubicBezTo>
                  <a:cubicBezTo>
                    <a:pt x="91" y="13"/>
                    <a:pt x="91" y="13"/>
                    <a:pt x="91" y="13"/>
                  </a:cubicBezTo>
                  <a:cubicBezTo>
                    <a:pt x="91" y="10"/>
                    <a:pt x="88" y="7"/>
                    <a:pt x="84" y="7"/>
                  </a:cubicBezTo>
                  <a:lnTo>
                    <a:pt x="14" y="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5">
              <a:extLst>
                <a:ext uri="{FF2B5EF4-FFF2-40B4-BE49-F238E27FC236}">
                  <a16:creationId xmlns:a16="http://schemas.microsoft.com/office/drawing/2014/main" id="{F86969E9-3DF7-D903-1A8B-E6AFFDD0EC91}"/>
                </a:ext>
              </a:extLst>
            </p:cNvPr>
            <p:cNvSpPr>
              <a:spLocks/>
            </p:cNvSpPr>
            <p:nvPr/>
          </p:nvSpPr>
          <p:spPr bwMode="auto">
            <a:xfrm>
              <a:off x="4789488" y="5470525"/>
              <a:ext cx="204788" cy="14288"/>
            </a:xfrm>
            <a:custGeom>
              <a:avLst/>
              <a:gdLst>
                <a:gd name="T0" fmla="*/ 88 w 92"/>
                <a:gd name="T1" fmla="*/ 7 h 7"/>
                <a:gd name="T2" fmla="*/ 3 w 92"/>
                <a:gd name="T3" fmla="*/ 7 h 7"/>
                <a:gd name="T4" fmla="*/ 0 w 92"/>
                <a:gd name="T5" fmla="*/ 4 h 7"/>
                <a:gd name="T6" fmla="*/ 3 w 92"/>
                <a:gd name="T7" fmla="*/ 0 h 7"/>
                <a:gd name="T8" fmla="*/ 88 w 92"/>
                <a:gd name="T9" fmla="*/ 0 h 7"/>
                <a:gd name="T10" fmla="*/ 92 w 92"/>
                <a:gd name="T11" fmla="*/ 4 h 7"/>
                <a:gd name="T12" fmla="*/ 88 w 9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92" h="7">
                  <a:moveTo>
                    <a:pt x="88" y="7"/>
                  </a:moveTo>
                  <a:cubicBezTo>
                    <a:pt x="3" y="7"/>
                    <a:pt x="3" y="7"/>
                    <a:pt x="3" y="7"/>
                  </a:cubicBezTo>
                  <a:cubicBezTo>
                    <a:pt x="1" y="7"/>
                    <a:pt x="0" y="6"/>
                    <a:pt x="0" y="4"/>
                  </a:cubicBezTo>
                  <a:cubicBezTo>
                    <a:pt x="0" y="2"/>
                    <a:pt x="1" y="0"/>
                    <a:pt x="3" y="0"/>
                  </a:cubicBezTo>
                  <a:cubicBezTo>
                    <a:pt x="88" y="0"/>
                    <a:pt x="88" y="0"/>
                    <a:pt x="88" y="0"/>
                  </a:cubicBezTo>
                  <a:cubicBezTo>
                    <a:pt x="90" y="0"/>
                    <a:pt x="92" y="2"/>
                    <a:pt x="92" y="4"/>
                  </a:cubicBezTo>
                  <a:cubicBezTo>
                    <a:pt x="92" y="6"/>
                    <a:pt x="90" y="7"/>
                    <a:pt x="88" y="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6">
              <a:extLst>
                <a:ext uri="{FF2B5EF4-FFF2-40B4-BE49-F238E27FC236}">
                  <a16:creationId xmlns:a16="http://schemas.microsoft.com/office/drawing/2014/main" id="{F4AED529-C1BD-6856-6A80-731B8DF5197E}"/>
                </a:ext>
              </a:extLst>
            </p:cNvPr>
            <p:cNvSpPr>
              <a:spLocks/>
            </p:cNvSpPr>
            <p:nvPr/>
          </p:nvSpPr>
          <p:spPr bwMode="auto">
            <a:xfrm>
              <a:off x="4799013" y="5516563"/>
              <a:ext cx="184150" cy="15875"/>
            </a:xfrm>
            <a:custGeom>
              <a:avLst/>
              <a:gdLst>
                <a:gd name="T0" fmla="*/ 80 w 83"/>
                <a:gd name="T1" fmla="*/ 7 h 7"/>
                <a:gd name="T2" fmla="*/ 3 w 83"/>
                <a:gd name="T3" fmla="*/ 7 h 7"/>
                <a:gd name="T4" fmla="*/ 0 w 83"/>
                <a:gd name="T5" fmla="*/ 3 h 7"/>
                <a:gd name="T6" fmla="*/ 3 w 83"/>
                <a:gd name="T7" fmla="*/ 0 h 7"/>
                <a:gd name="T8" fmla="*/ 80 w 83"/>
                <a:gd name="T9" fmla="*/ 0 h 7"/>
                <a:gd name="T10" fmla="*/ 83 w 83"/>
                <a:gd name="T11" fmla="*/ 3 h 7"/>
                <a:gd name="T12" fmla="*/ 80 w 8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3" h="7">
                  <a:moveTo>
                    <a:pt x="80" y="7"/>
                  </a:moveTo>
                  <a:cubicBezTo>
                    <a:pt x="3" y="7"/>
                    <a:pt x="3" y="7"/>
                    <a:pt x="3" y="7"/>
                  </a:cubicBezTo>
                  <a:cubicBezTo>
                    <a:pt x="2" y="7"/>
                    <a:pt x="0" y="5"/>
                    <a:pt x="0" y="3"/>
                  </a:cubicBezTo>
                  <a:cubicBezTo>
                    <a:pt x="0" y="1"/>
                    <a:pt x="2" y="0"/>
                    <a:pt x="3" y="0"/>
                  </a:cubicBezTo>
                  <a:cubicBezTo>
                    <a:pt x="80" y="0"/>
                    <a:pt x="80" y="0"/>
                    <a:pt x="80" y="0"/>
                  </a:cubicBezTo>
                  <a:cubicBezTo>
                    <a:pt x="82" y="0"/>
                    <a:pt x="83" y="1"/>
                    <a:pt x="83" y="3"/>
                  </a:cubicBezTo>
                  <a:cubicBezTo>
                    <a:pt x="83" y="5"/>
                    <a:pt x="82" y="7"/>
                    <a:pt x="80" y="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7">
              <a:extLst>
                <a:ext uri="{FF2B5EF4-FFF2-40B4-BE49-F238E27FC236}">
                  <a16:creationId xmlns:a16="http://schemas.microsoft.com/office/drawing/2014/main" id="{04DF3B43-27E6-A07B-2776-0B9489996E7F}"/>
                </a:ext>
              </a:extLst>
            </p:cNvPr>
            <p:cNvSpPr>
              <a:spLocks/>
            </p:cNvSpPr>
            <p:nvPr/>
          </p:nvSpPr>
          <p:spPr bwMode="auto">
            <a:xfrm>
              <a:off x="4916488" y="5173663"/>
              <a:ext cx="92075" cy="207963"/>
            </a:xfrm>
            <a:custGeom>
              <a:avLst/>
              <a:gdLst>
                <a:gd name="T0" fmla="*/ 4 w 42"/>
                <a:gd name="T1" fmla="*/ 94 h 94"/>
                <a:gd name="T2" fmla="*/ 3 w 42"/>
                <a:gd name="T3" fmla="*/ 94 h 94"/>
                <a:gd name="T4" fmla="*/ 1 w 42"/>
                <a:gd name="T5" fmla="*/ 90 h 94"/>
                <a:gd name="T6" fmla="*/ 35 w 42"/>
                <a:gd name="T7" fmla="*/ 2 h 94"/>
                <a:gd name="T8" fmla="*/ 39 w 42"/>
                <a:gd name="T9" fmla="*/ 1 h 94"/>
                <a:gd name="T10" fmla="*/ 41 w 42"/>
                <a:gd name="T11" fmla="*/ 5 h 94"/>
                <a:gd name="T12" fmla="*/ 8 w 42"/>
                <a:gd name="T13" fmla="*/ 92 h 94"/>
                <a:gd name="T14" fmla="*/ 4 w 42"/>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4">
                  <a:moveTo>
                    <a:pt x="4" y="94"/>
                  </a:moveTo>
                  <a:cubicBezTo>
                    <a:pt x="4" y="94"/>
                    <a:pt x="3" y="94"/>
                    <a:pt x="3" y="94"/>
                  </a:cubicBezTo>
                  <a:cubicBezTo>
                    <a:pt x="1" y="93"/>
                    <a:pt x="0" y="91"/>
                    <a:pt x="1" y="90"/>
                  </a:cubicBezTo>
                  <a:cubicBezTo>
                    <a:pt x="35" y="2"/>
                    <a:pt x="35" y="2"/>
                    <a:pt x="35" y="2"/>
                  </a:cubicBezTo>
                  <a:cubicBezTo>
                    <a:pt x="36" y="1"/>
                    <a:pt x="38" y="0"/>
                    <a:pt x="39" y="1"/>
                  </a:cubicBezTo>
                  <a:cubicBezTo>
                    <a:pt x="41" y="1"/>
                    <a:pt x="42" y="3"/>
                    <a:pt x="41" y="5"/>
                  </a:cubicBezTo>
                  <a:cubicBezTo>
                    <a:pt x="8" y="92"/>
                    <a:pt x="8" y="92"/>
                    <a:pt x="8" y="92"/>
                  </a:cubicBezTo>
                  <a:cubicBezTo>
                    <a:pt x="7" y="93"/>
                    <a:pt x="6" y="94"/>
                    <a:pt x="4"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8">
              <a:extLst>
                <a:ext uri="{FF2B5EF4-FFF2-40B4-BE49-F238E27FC236}">
                  <a16:creationId xmlns:a16="http://schemas.microsoft.com/office/drawing/2014/main" id="{B23B9203-5B27-8117-58AD-F5705D21FE41}"/>
                </a:ext>
              </a:extLst>
            </p:cNvPr>
            <p:cNvSpPr>
              <a:spLocks/>
            </p:cNvSpPr>
            <p:nvPr/>
          </p:nvSpPr>
          <p:spPr bwMode="auto">
            <a:xfrm>
              <a:off x="4773613" y="5173663"/>
              <a:ext cx="92075" cy="207963"/>
            </a:xfrm>
            <a:custGeom>
              <a:avLst/>
              <a:gdLst>
                <a:gd name="T0" fmla="*/ 37 w 41"/>
                <a:gd name="T1" fmla="*/ 94 h 94"/>
                <a:gd name="T2" fmla="*/ 34 w 41"/>
                <a:gd name="T3" fmla="*/ 92 h 94"/>
                <a:gd name="T4" fmla="*/ 0 w 41"/>
                <a:gd name="T5" fmla="*/ 5 h 94"/>
                <a:gd name="T6" fmla="*/ 2 w 41"/>
                <a:gd name="T7" fmla="*/ 1 h 94"/>
                <a:gd name="T8" fmla="*/ 7 w 41"/>
                <a:gd name="T9" fmla="*/ 2 h 94"/>
                <a:gd name="T10" fmla="*/ 40 w 41"/>
                <a:gd name="T11" fmla="*/ 90 h 94"/>
                <a:gd name="T12" fmla="*/ 38 w 41"/>
                <a:gd name="T13" fmla="*/ 94 h 94"/>
                <a:gd name="T14" fmla="*/ 37 w 41"/>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94">
                  <a:moveTo>
                    <a:pt x="37" y="94"/>
                  </a:moveTo>
                  <a:cubicBezTo>
                    <a:pt x="36" y="94"/>
                    <a:pt x="35" y="93"/>
                    <a:pt x="34" y="92"/>
                  </a:cubicBezTo>
                  <a:cubicBezTo>
                    <a:pt x="0" y="5"/>
                    <a:pt x="0" y="5"/>
                    <a:pt x="0" y="5"/>
                  </a:cubicBezTo>
                  <a:cubicBezTo>
                    <a:pt x="0" y="3"/>
                    <a:pt x="1" y="1"/>
                    <a:pt x="2" y="1"/>
                  </a:cubicBezTo>
                  <a:cubicBezTo>
                    <a:pt x="4" y="0"/>
                    <a:pt x="6" y="1"/>
                    <a:pt x="7" y="2"/>
                  </a:cubicBezTo>
                  <a:cubicBezTo>
                    <a:pt x="40" y="90"/>
                    <a:pt x="40" y="90"/>
                    <a:pt x="40" y="90"/>
                  </a:cubicBezTo>
                  <a:cubicBezTo>
                    <a:pt x="41" y="91"/>
                    <a:pt x="40" y="93"/>
                    <a:pt x="38" y="94"/>
                  </a:cubicBezTo>
                  <a:cubicBezTo>
                    <a:pt x="38" y="94"/>
                    <a:pt x="38" y="94"/>
                    <a:pt x="37" y="9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9">
              <a:extLst>
                <a:ext uri="{FF2B5EF4-FFF2-40B4-BE49-F238E27FC236}">
                  <a16:creationId xmlns:a16="http://schemas.microsoft.com/office/drawing/2014/main" id="{21F0289C-1464-5B54-4958-B636FD04A9C1}"/>
                </a:ext>
              </a:extLst>
            </p:cNvPr>
            <p:cNvSpPr>
              <a:spLocks/>
            </p:cNvSpPr>
            <p:nvPr/>
          </p:nvSpPr>
          <p:spPr bwMode="auto">
            <a:xfrm>
              <a:off x="4806951" y="5157788"/>
              <a:ext cx="168275" cy="34925"/>
            </a:xfrm>
            <a:custGeom>
              <a:avLst/>
              <a:gdLst>
                <a:gd name="T0" fmla="*/ 12 w 76"/>
                <a:gd name="T1" fmla="*/ 15 h 16"/>
                <a:gd name="T2" fmla="*/ 10 w 76"/>
                <a:gd name="T3" fmla="*/ 14 h 16"/>
                <a:gd name="T4" fmla="*/ 1 w 76"/>
                <a:gd name="T5" fmla="*/ 6 h 16"/>
                <a:gd name="T6" fmla="*/ 1 w 76"/>
                <a:gd name="T7" fmla="*/ 1 h 16"/>
                <a:gd name="T8" fmla="*/ 6 w 76"/>
                <a:gd name="T9" fmla="*/ 1 h 16"/>
                <a:gd name="T10" fmla="*/ 12 w 76"/>
                <a:gd name="T11" fmla="*/ 7 h 16"/>
                <a:gd name="T12" fmla="*/ 18 w 76"/>
                <a:gd name="T13" fmla="*/ 1 h 16"/>
                <a:gd name="T14" fmla="*/ 23 w 76"/>
                <a:gd name="T15" fmla="*/ 1 h 16"/>
                <a:gd name="T16" fmla="*/ 29 w 76"/>
                <a:gd name="T17" fmla="*/ 7 h 16"/>
                <a:gd name="T18" fmla="*/ 35 w 76"/>
                <a:gd name="T19" fmla="*/ 1 h 16"/>
                <a:gd name="T20" fmla="*/ 40 w 76"/>
                <a:gd name="T21" fmla="*/ 1 h 16"/>
                <a:gd name="T22" fmla="*/ 46 w 76"/>
                <a:gd name="T23" fmla="*/ 7 h 16"/>
                <a:gd name="T24" fmla="*/ 52 w 76"/>
                <a:gd name="T25" fmla="*/ 1 h 16"/>
                <a:gd name="T26" fmla="*/ 57 w 76"/>
                <a:gd name="T27" fmla="*/ 1 h 16"/>
                <a:gd name="T28" fmla="*/ 63 w 76"/>
                <a:gd name="T29" fmla="*/ 7 h 16"/>
                <a:gd name="T30" fmla="*/ 69 w 76"/>
                <a:gd name="T31" fmla="*/ 1 h 16"/>
                <a:gd name="T32" fmla="*/ 74 w 76"/>
                <a:gd name="T33" fmla="*/ 1 h 16"/>
                <a:gd name="T34" fmla="*/ 74 w 76"/>
                <a:gd name="T35" fmla="*/ 6 h 16"/>
                <a:gd name="T36" fmla="*/ 66 w 76"/>
                <a:gd name="T37" fmla="*/ 14 h 16"/>
                <a:gd name="T38" fmla="*/ 61 w 76"/>
                <a:gd name="T39" fmla="*/ 14 h 16"/>
                <a:gd name="T40" fmla="*/ 55 w 76"/>
                <a:gd name="T41" fmla="*/ 8 h 16"/>
                <a:gd name="T42" fmla="*/ 49 w 76"/>
                <a:gd name="T43" fmla="*/ 14 h 16"/>
                <a:gd name="T44" fmla="*/ 44 w 76"/>
                <a:gd name="T45" fmla="*/ 14 h 16"/>
                <a:gd name="T46" fmla="*/ 38 w 76"/>
                <a:gd name="T47" fmla="*/ 8 h 16"/>
                <a:gd name="T48" fmla="*/ 32 w 76"/>
                <a:gd name="T49" fmla="*/ 14 h 16"/>
                <a:gd name="T50" fmla="*/ 27 w 76"/>
                <a:gd name="T51" fmla="*/ 14 h 16"/>
                <a:gd name="T52" fmla="*/ 21 w 76"/>
                <a:gd name="T53" fmla="*/ 8 h 16"/>
                <a:gd name="T54" fmla="*/ 15 w 76"/>
                <a:gd name="T55" fmla="*/ 14 h 16"/>
                <a:gd name="T56" fmla="*/ 12 w 76"/>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
                  <a:moveTo>
                    <a:pt x="12" y="15"/>
                  </a:moveTo>
                  <a:cubicBezTo>
                    <a:pt x="11" y="15"/>
                    <a:pt x="10" y="15"/>
                    <a:pt x="10" y="14"/>
                  </a:cubicBezTo>
                  <a:cubicBezTo>
                    <a:pt x="1" y="6"/>
                    <a:pt x="1" y="6"/>
                    <a:pt x="1" y="6"/>
                  </a:cubicBezTo>
                  <a:cubicBezTo>
                    <a:pt x="0" y="5"/>
                    <a:pt x="0" y="2"/>
                    <a:pt x="1" y="1"/>
                  </a:cubicBezTo>
                  <a:cubicBezTo>
                    <a:pt x="3" y="0"/>
                    <a:pt x="5" y="0"/>
                    <a:pt x="6" y="1"/>
                  </a:cubicBezTo>
                  <a:cubicBezTo>
                    <a:pt x="12" y="7"/>
                    <a:pt x="12" y="7"/>
                    <a:pt x="12" y="7"/>
                  </a:cubicBezTo>
                  <a:cubicBezTo>
                    <a:pt x="18" y="1"/>
                    <a:pt x="18" y="1"/>
                    <a:pt x="18" y="1"/>
                  </a:cubicBezTo>
                  <a:cubicBezTo>
                    <a:pt x="20" y="0"/>
                    <a:pt x="22" y="0"/>
                    <a:pt x="23" y="1"/>
                  </a:cubicBezTo>
                  <a:cubicBezTo>
                    <a:pt x="29" y="7"/>
                    <a:pt x="29" y="7"/>
                    <a:pt x="29" y="7"/>
                  </a:cubicBezTo>
                  <a:cubicBezTo>
                    <a:pt x="35" y="1"/>
                    <a:pt x="35" y="1"/>
                    <a:pt x="35" y="1"/>
                  </a:cubicBezTo>
                  <a:cubicBezTo>
                    <a:pt x="37" y="0"/>
                    <a:pt x="39" y="0"/>
                    <a:pt x="40" y="1"/>
                  </a:cubicBezTo>
                  <a:cubicBezTo>
                    <a:pt x="46" y="7"/>
                    <a:pt x="46" y="7"/>
                    <a:pt x="46" y="7"/>
                  </a:cubicBezTo>
                  <a:cubicBezTo>
                    <a:pt x="52" y="1"/>
                    <a:pt x="52" y="1"/>
                    <a:pt x="52" y="1"/>
                  </a:cubicBezTo>
                  <a:cubicBezTo>
                    <a:pt x="54" y="0"/>
                    <a:pt x="56" y="0"/>
                    <a:pt x="57" y="1"/>
                  </a:cubicBezTo>
                  <a:cubicBezTo>
                    <a:pt x="63" y="7"/>
                    <a:pt x="63" y="7"/>
                    <a:pt x="63" y="7"/>
                  </a:cubicBezTo>
                  <a:cubicBezTo>
                    <a:pt x="69" y="1"/>
                    <a:pt x="69" y="1"/>
                    <a:pt x="69" y="1"/>
                  </a:cubicBezTo>
                  <a:cubicBezTo>
                    <a:pt x="71" y="0"/>
                    <a:pt x="73" y="0"/>
                    <a:pt x="74" y="1"/>
                  </a:cubicBezTo>
                  <a:cubicBezTo>
                    <a:pt x="76" y="2"/>
                    <a:pt x="76" y="5"/>
                    <a:pt x="74" y="6"/>
                  </a:cubicBezTo>
                  <a:cubicBezTo>
                    <a:pt x="66" y="14"/>
                    <a:pt x="66" y="14"/>
                    <a:pt x="66" y="14"/>
                  </a:cubicBezTo>
                  <a:cubicBezTo>
                    <a:pt x="64" y="16"/>
                    <a:pt x="62" y="16"/>
                    <a:pt x="61" y="14"/>
                  </a:cubicBezTo>
                  <a:cubicBezTo>
                    <a:pt x="55" y="8"/>
                    <a:pt x="55" y="8"/>
                    <a:pt x="55" y="8"/>
                  </a:cubicBezTo>
                  <a:cubicBezTo>
                    <a:pt x="49" y="14"/>
                    <a:pt x="49" y="14"/>
                    <a:pt x="49" y="14"/>
                  </a:cubicBezTo>
                  <a:cubicBezTo>
                    <a:pt x="47" y="16"/>
                    <a:pt x="45" y="16"/>
                    <a:pt x="44" y="14"/>
                  </a:cubicBezTo>
                  <a:cubicBezTo>
                    <a:pt x="38" y="8"/>
                    <a:pt x="38" y="8"/>
                    <a:pt x="38" y="8"/>
                  </a:cubicBezTo>
                  <a:cubicBezTo>
                    <a:pt x="32" y="14"/>
                    <a:pt x="32" y="14"/>
                    <a:pt x="32" y="14"/>
                  </a:cubicBezTo>
                  <a:cubicBezTo>
                    <a:pt x="30" y="16"/>
                    <a:pt x="28" y="16"/>
                    <a:pt x="27" y="14"/>
                  </a:cubicBezTo>
                  <a:cubicBezTo>
                    <a:pt x="21" y="8"/>
                    <a:pt x="21" y="8"/>
                    <a:pt x="21" y="8"/>
                  </a:cubicBezTo>
                  <a:cubicBezTo>
                    <a:pt x="15" y="14"/>
                    <a:pt x="15" y="14"/>
                    <a:pt x="15" y="14"/>
                  </a:cubicBezTo>
                  <a:cubicBezTo>
                    <a:pt x="14" y="15"/>
                    <a:pt x="13" y="15"/>
                    <a:pt x="12" y="1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Line 60">
              <a:extLst>
                <a:ext uri="{FF2B5EF4-FFF2-40B4-BE49-F238E27FC236}">
                  <a16:creationId xmlns:a16="http://schemas.microsoft.com/office/drawing/2014/main" id="{73A76DCA-387E-5C54-516E-7E520045DE00}"/>
                </a:ext>
              </a:extLst>
            </p:cNvPr>
            <p:cNvSpPr>
              <a:spLocks noChangeShapeType="1"/>
            </p:cNvSpPr>
            <p:nvPr/>
          </p:nvSpPr>
          <p:spPr bwMode="auto">
            <a:xfrm>
              <a:off x="6108701" y="3473450"/>
              <a:ext cx="0" cy="3384550"/>
            </a:xfrm>
            <a:prstGeom prst="line">
              <a:avLst/>
            </a:prstGeom>
            <a:noFill/>
            <a:ln w="10636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a:extLst>
                <a:ext uri="{FF2B5EF4-FFF2-40B4-BE49-F238E27FC236}">
                  <a16:creationId xmlns:a16="http://schemas.microsoft.com/office/drawing/2014/main" id="{413F9550-DA2A-04B2-39CF-A84957F38518}"/>
                </a:ext>
              </a:extLst>
            </p:cNvPr>
            <p:cNvSpPr>
              <a:spLocks/>
            </p:cNvSpPr>
            <p:nvPr/>
          </p:nvSpPr>
          <p:spPr bwMode="auto">
            <a:xfrm>
              <a:off x="5851526" y="3351213"/>
              <a:ext cx="511175" cy="68263"/>
            </a:xfrm>
            <a:custGeom>
              <a:avLst/>
              <a:gdLst>
                <a:gd name="T0" fmla="*/ 216 w 231"/>
                <a:gd name="T1" fmla="*/ 31 h 31"/>
                <a:gd name="T2" fmla="*/ 15 w 231"/>
                <a:gd name="T3" fmla="*/ 31 h 31"/>
                <a:gd name="T4" fmla="*/ 0 w 231"/>
                <a:gd name="T5" fmla="*/ 16 h 31"/>
                <a:gd name="T6" fmla="*/ 0 w 231"/>
                <a:gd name="T7" fmla="*/ 16 h 31"/>
                <a:gd name="T8" fmla="*/ 15 w 231"/>
                <a:gd name="T9" fmla="*/ 0 h 31"/>
                <a:gd name="T10" fmla="*/ 216 w 231"/>
                <a:gd name="T11" fmla="*/ 0 h 31"/>
                <a:gd name="T12" fmla="*/ 231 w 231"/>
                <a:gd name="T13" fmla="*/ 16 h 31"/>
                <a:gd name="T14" fmla="*/ 231 w 231"/>
                <a:gd name="T15" fmla="*/ 16 h 31"/>
                <a:gd name="T16" fmla="*/ 216 w 2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1">
                  <a:moveTo>
                    <a:pt x="216" y="31"/>
                  </a:moveTo>
                  <a:cubicBezTo>
                    <a:pt x="15" y="31"/>
                    <a:pt x="15" y="31"/>
                    <a:pt x="15" y="31"/>
                  </a:cubicBezTo>
                  <a:cubicBezTo>
                    <a:pt x="7" y="31"/>
                    <a:pt x="0" y="24"/>
                    <a:pt x="0" y="16"/>
                  </a:cubicBezTo>
                  <a:cubicBezTo>
                    <a:pt x="0" y="16"/>
                    <a:pt x="0" y="16"/>
                    <a:pt x="0" y="16"/>
                  </a:cubicBezTo>
                  <a:cubicBezTo>
                    <a:pt x="0" y="7"/>
                    <a:pt x="7" y="0"/>
                    <a:pt x="15" y="0"/>
                  </a:cubicBezTo>
                  <a:cubicBezTo>
                    <a:pt x="216" y="0"/>
                    <a:pt x="216" y="0"/>
                    <a:pt x="216" y="0"/>
                  </a:cubicBezTo>
                  <a:cubicBezTo>
                    <a:pt x="224" y="0"/>
                    <a:pt x="231" y="7"/>
                    <a:pt x="231" y="16"/>
                  </a:cubicBezTo>
                  <a:cubicBezTo>
                    <a:pt x="231" y="16"/>
                    <a:pt x="231" y="16"/>
                    <a:pt x="231" y="16"/>
                  </a:cubicBezTo>
                  <a:cubicBezTo>
                    <a:pt x="231" y="24"/>
                    <a:pt x="224" y="31"/>
                    <a:pt x="216"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a:extLst>
                <a:ext uri="{FF2B5EF4-FFF2-40B4-BE49-F238E27FC236}">
                  <a16:creationId xmlns:a16="http://schemas.microsoft.com/office/drawing/2014/main" id="{645F2177-4389-2F1F-C28D-25169C1E0AFB}"/>
                </a:ext>
              </a:extLst>
            </p:cNvPr>
            <p:cNvSpPr>
              <a:spLocks/>
            </p:cNvSpPr>
            <p:nvPr/>
          </p:nvSpPr>
          <p:spPr bwMode="auto">
            <a:xfrm>
              <a:off x="5937251" y="3446463"/>
              <a:ext cx="339725" cy="68263"/>
            </a:xfrm>
            <a:custGeom>
              <a:avLst/>
              <a:gdLst>
                <a:gd name="T0" fmla="*/ 141 w 153"/>
                <a:gd name="T1" fmla="*/ 31 h 31"/>
                <a:gd name="T2" fmla="*/ 12 w 153"/>
                <a:gd name="T3" fmla="*/ 31 h 31"/>
                <a:gd name="T4" fmla="*/ 0 w 153"/>
                <a:gd name="T5" fmla="*/ 18 h 31"/>
                <a:gd name="T6" fmla="*/ 0 w 153"/>
                <a:gd name="T7" fmla="*/ 13 h 31"/>
                <a:gd name="T8" fmla="*/ 12 w 153"/>
                <a:gd name="T9" fmla="*/ 0 h 31"/>
                <a:gd name="T10" fmla="*/ 141 w 153"/>
                <a:gd name="T11" fmla="*/ 0 h 31"/>
                <a:gd name="T12" fmla="*/ 153 w 153"/>
                <a:gd name="T13" fmla="*/ 13 h 31"/>
                <a:gd name="T14" fmla="*/ 153 w 153"/>
                <a:gd name="T15" fmla="*/ 18 h 31"/>
                <a:gd name="T16" fmla="*/ 141 w 153"/>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31">
                  <a:moveTo>
                    <a:pt x="141" y="31"/>
                  </a:moveTo>
                  <a:cubicBezTo>
                    <a:pt x="12" y="31"/>
                    <a:pt x="12" y="31"/>
                    <a:pt x="12" y="31"/>
                  </a:cubicBezTo>
                  <a:cubicBezTo>
                    <a:pt x="5" y="31"/>
                    <a:pt x="0" y="25"/>
                    <a:pt x="0" y="18"/>
                  </a:cubicBezTo>
                  <a:cubicBezTo>
                    <a:pt x="0" y="13"/>
                    <a:pt x="0" y="13"/>
                    <a:pt x="0" y="13"/>
                  </a:cubicBezTo>
                  <a:cubicBezTo>
                    <a:pt x="0" y="6"/>
                    <a:pt x="5" y="0"/>
                    <a:pt x="12" y="0"/>
                  </a:cubicBezTo>
                  <a:cubicBezTo>
                    <a:pt x="141" y="0"/>
                    <a:pt x="141" y="0"/>
                    <a:pt x="141" y="0"/>
                  </a:cubicBezTo>
                  <a:cubicBezTo>
                    <a:pt x="148" y="0"/>
                    <a:pt x="153" y="6"/>
                    <a:pt x="153" y="13"/>
                  </a:cubicBezTo>
                  <a:cubicBezTo>
                    <a:pt x="153" y="18"/>
                    <a:pt x="153" y="18"/>
                    <a:pt x="153" y="18"/>
                  </a:cubicBezTo>
                  <a:cubicBezTo>
                    <a:pt x="153" y="25"/>
                    <a:pt x="148" y="31"/>
                    <a:pt x="141"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3">
              <a:extLst>
                <a:ext uri="{FF2B5EF4-FFF2-40B4-BE49-F238E27FC236}">
                  <a16:creationId xmlns:a16="http://schemas.microsoft.com/office/drawing/2014/main" id="{24E4FF7B-6D61-6AE8-08FA-6737472FDFCE}"/>
                </a:ext>
              </a:extLst>
            </p:cNvPr>
            <p:cNvSpPr>
              <a:spLocks/>
            </p:cNvSpPr>
            <p:nvPr/>
          </p:nvSpPr>
          <p:spPr bwMode="auto">
            <a:xfrm>
              <a:off x="5851526" y="3259138"/>
              <a:ext cx="511175" cy="66675"/>
            </a:xfrm>
            <a:custGeom>
              <a:avLst/>
              <a:gdLst>
                <a:gd name="T0" fmla="*/ 216 w 231"/>
                <a:gd name="T1" fmla="*/ 30 h 30"/>
                <a:gd name="T2" fmla="*/ 15 w 231"/>
                <a:gd name="T3" fmla="*/ 30 h 30"/>
                <a:gd name="T4" fmla="*/ 0 w 231"/>
                <a:gd name="T5" fmla="*/ 15 h 30"/>
                <a:gd name="T6" fmla="*/ 0 w 231"/>
                <a:gd name="T7" fmla="*/ 15 h 30"/>
                <a:gd name="T8" fmla="*/ 15 w 231"/>
                <a:gd name="T9" fmla="*/ 0 h 30"/>
                <a:gd name="T10" fmla="*/ 216 w 231"/>
                <a:gd name="T11" fmla="*/ 0 h 30"/>
                <a:gd name="T12" fmla="*/ 231 w 231"/>
                <a:gd name="T13" fmla="*/ 15 h 30"/>
                <a:gd name="T14" fmla="*/ 231 w 231"/>
                <a:gd name="T15" fmla="*/ 15 h 30"/>
                <a:gd name="T16" fmla="*/ 216 w 231"/>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0">
                  <a:moveTo>
                    <a:pt x="216" y="30"/>
                  </a:moveTo>
                  <a:cubicBezTo>
                    <a:pt x="15" y="30"/>
                    <a:pt x="15" y="30"/>
                    <a:pt x="15" y="30"/>
                  </a:cubicBezTo>
                  <a:cubicBezTo>
                    <a:pt x="7" y="30"/>
                    <a:pt x="0" y="23"/>
                    <a:pt x="0" y="15"/>
                  </a:cubicBezTo>
                  <a:cubicBezTo>
                    <a:pt x="0" y="15"/>
                    <a:pt x="0" y="15"/>
                    <a:pt x="0" y="15"/>
                  </a:cubicBezTo>
                  <a:cubicBezTo>
                    <a:pt x="0" y="7"/>
                    <a:pt x="7" y="0"/>
                    <a:pt x="15" y="0"/>
                  </a:cubicBezTo>
                  <a:cubicBezTo>
                    <a:pt x="216" y="0"/>
                    <a:pt x="216" y="0"/>
                    <a:pt x="216" y="0"/>
                  </a:cubicBezTo>
                  <a:cubicBezTo>
                    <a:pt x="224" y="0"/>
                    <a:pt x="231" y="7"/>
                    <a:pt x="231" y="15"/>
                  </a:cubicBezTo>
                  <a:cubicBezTo>
                    <a:pt x="231" y="15"/>
                    <a:pt x="231" y="15"/>
                    <a:pt x="231" y="15"/>
                  </a:cubicBezTo>
                  <a:cubicBezTo>
                    <a:pt x="231" y="23"/>
                    <a:pt x="224" y="30"/>
                    <a:pt x="216"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a:extLst>
                <a:ext uri="{FF2B5EF4-FFF2-40B4-BE49-F238E27FC236}">
                  <a16:creationId xmlns:a16="http://schemas.microsoft.com/office/drawing/2014/main" id="{0104762C-42D7-1DFE-6656-FA319C2B4DA7}"/>
                </a:ext>
              </a:extLst>
            </p:cNvPr>
            <p:cNvSpPr>
              <a:spLocks noEditPoints="1"/>
            </p:cNvSpPr>
            <p:nvPr/>
          </p:nvSpPr>
          <p:spPr bwMode="auto">
            <a:xfrm>
              <a:off x="5514976" y="1682750"/>
              <a:ext cx="1184275" cy="1549400"/>
            </a:xfrm>
            <a:custGeom>
              <a:avLst/>
              <a:gdLst>
                <a:gd name="T0" fmla="*/ 382 w 535"/>
                <a:gd name="T1" fmla="*/ 669 h 700"/>
                <a:gd name="T2" fmla="*/ 379 w 535"/>
                <a:gd name="T3" fmla="*/ 669 h 700"/>
                <a:gd name="T4" fmla="*/ 535 w 535"/>
                <a:gd name="T5" fmla="*/ 248 h 700"/>
                <a:gd name="T6" fmla="*/ 268 w 535"/>
                <a:gd name="T7" fmla="*/ 0 h 700"/>
                <a:gd name="T8" fmla="*/ 0 w 535"/>
                <a:gd name="T9" fmla="*/ 248 h 700"/>
                <a:gd name="T10" fmla="*/ 156 w 535"/>
                <a:gd name="T11" fmla="*/ 669 h 700"/>
                <a:gd name="T12" fmla="*/ 154 w 535"/>
                <a:gd name="T13" fmla="*/ 669 h 700"/>
                <a:gd name="T14" fmla="*/ 136 w 535"/>
                <a:gd name="T15" fmla="*/ 684 h 700"/>
                <a:gd name="T16" fmla="*/ 154 w 535"/>
                <a:gd name="T17" fmla="*/ 700 h 700"/>
                <a:gd name="T18" fmla="*/ 382 w 535"/>
                <a:gd name="T19" fmla="*/ 700 h 700"/>
                <a:gd name="T20" fmla="*/ 399 w 535"/>
                <a:gd name="T21" fmla="*/ 684 h 700"/>
                <a:gd name="T22" fmla="*/ 382 w 535"/>
                <a:gd name="T23" fmla="*/ 669 h 700"/>
                <a:gd name="T24" fmla="*/ 254 w 535"/>
                <a:gd name="T25" fmla="*/ 656 h 700"/>
                <a:gd name="T26" fmla="*/ 245 w 535"/>
                <a:gd name="T27" fmla="*/ 665 h 700"/>
                <a:gd name="T28" fmla="*/ 235 w 535"/>
                <a:gd name="T29" fmla="*/ 656 h 700"/>
                <a:gd name="T30" fmla="*/ 235 w 535"/>
                <a:gd name="T31" fmla="*/ 556 h 700"/>
                <a:gd name="T32" fmla="*/ 180 w 535"/>
                <a:gd name="T33" fmla="*/ 467 h 700"/>
                <a:gd name="T34" fmla="*/ 183 w 535"/>
                <a:gd name="T35" fmla="*/ 454 h 700"/>
                <a:gd name="T36" fmla="*/ 196 w 535"/>
                <a:gd name="T37" fmla="*/ 457 h 700"/>
                <a:gd name="T38" fmla="*/ 252 w 535"/>
                <a:gd name="T39" fmla="*/ 548 h 700"/>
                <a:gd name="T40" fmla="*/ 254 w 535"/>
                <a:gd name="T41" fmla="*/ 553 h 700"/>
                <a:gd name="T42" fmla="*/ 254 w 535"/>
                <a:gd name="T43" fmla="*/ 656 h 700"/>
                <a:gd name="T44" fmla="*/ 355 w 535"/>
                <a:gd name="T45" fmla="*/ 467 h 700"/>
                <a:gd name="T46" fmla="*/ 300 w 535"/>
                <a:gd name="T47" fmla="*/ 556 h 700"/>
                <a:gd name="T48" fmla="*/ 300 w 535"/>
                <a:gd name="T49" fmla="*/ 656 h 700"/>
                <a:gd name="T50" fmla="*/ 291 w 535"/>
                <a:gd name="T51" fmla="*/ 665 h 700"/>
                <a:gd name="T52" fmla="*/ 281 w 535"/>
                <a:gd name="T53" fmla="*/ 656 h 700"/>
                <a:gd name="T54" fmla="*/ 281 w 535"/>
                <a:gd name="T55" fmla="*/ 553 h 700"/>
                <a:gd name="T56" fmla="*/ 283 w 535"/>
                <a:gd name="T57" fmla="*/ 548 h 700"/>
                <a:gd name="T58" fmla="*/ 340 w 535"/>
                <a:gd name="T59" fmla="*/ 457 h 700"/>
                <a:gd name="T60" fmla="*/ 353 w 535"/>
                <a:gd name="T61" fmla="*/ 454 h 700"/>
                <a:gd name="T62" fmla="*/ 355 w 535"/>
                <a:gd name="T63" fmla="*/ 467 h 700"/>
                <a:gd name="T64" fmla="*/ 348 w 535"/>
                <a:gd name="T65" fmla="*/ 426 h 700"/>
                <a:gd name="T66" fmla="*/ 188 w 535"/>
                <a:gd name="T67" fmla="*/ 426 h 700"/>
                <a:gd name="T68" fmla="*/ 178 w 535"/>
                <a:gd name="T69" fmla="*/ 417 h 700"/>
                <a:gd name="T70" fmla="*/ 188 w 535"/>
                <a:gd name="T71" fmla="*/ 407 h 700"/>
                <a:gd name="T72" fmla="*/ 348 w 535"/>
                <a:gd name="T73" fmla="*/ 407 h 700"/>
                <a:gd name="T74" fmla="*/ 357 w 535"/>
                <a:gd name="T75" fmla="*/ 417 h 700"/>
                <a:gd name="T76" fmla="*/ 348 w 535"/>
                <a:gd name="T77" fmla="*/ 426 h 700"/>
                <a:gd name="T78" fmla="*/ 348 w 535"/>
                <a:gd name="T79" fmla="*/ 385 h 700"/>
                <a:gd name="T80" fmla="*/ 188 w 535"/>
                <a:gd name="T81" fmla="*/ 385 h 700"/>
                <a:gd name="T82" fmla="*/ 178 w 535"/>
                <a:gd name="T83" fmla="*/ 375 h 700"/>
                <a:gd name="T84" fmla="*/ 188 w 535"/>
                <a:gd name="T85" fmla="*/ 366 h 700"/>
                <a:gd name="T86" fmla="*/ 348 w 535"/>
                <a:gd name="T87" fmla="*/ 366 h 700"/>
                <a:gd name="T88" fmla="*/ 357 w 535"/>
                <a:gd name="T89" fmla="*/ 375 h 700"/>
                <a:gd name="T90" fmla="*/ 348 w 535"/>
                <a:gd name="T91" fmla="*/ 385 h 700"/>
                <a:gd name="T92" fmla="*/ 348 w 535"/>
                <a:gd name="T93" fmla="*/ 344 h 700"/>
                <a:gd name="T94" fmla="*/ 188 w 535"/>
                <a:gd name="T95" fmla="*/ 344 h 700"/>
                <a:gd name="T96" fmla="*/ 178 w 535"/>
                <a:gd name="T97" fmla="*/ 334 h 700"/>
                <a:gd name="T98" fmla="*/ 188 w 535"/>
                <a:gd name="T99" fmla="*/ 325 h 700"/>
                <a:gd name="T100" fmla="*/ 348 w 535"/>
                <a:gd name="T101" fmla="*/ 325 h 700"/>
                <a:gd name="T102" fmla="*/ 357 w 535"/>
                <a:gd name="T103" fmla="*/ 334 h 700"/>
                <a:gd name="T104" fmla="*/ 348 w 535"/>
                <a:gd name="T105" fmla="*/ 344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5" h="700">
                  <a:moveTo>
                    <a:pt x="382" y="669"/>
                  </a:moveTo>
                  <a:cubicBezTo>
                    <a:pt x="379" y="669"/>
                    <a:pt x="379" y="669"/>
                    <a:pt x="379" y="669"/>
                  </a:cubicBezTo>
                  <a:cubicBezTo>
                    <a:pt x="379" y="506"/>
                    <a:pt x="535" y="405"/>
                    <a:pt x="535" y="248"/>
                  </a:cubicBezTo>
                  <a:cubicBezTo>
                    <a:pt x="535" y="137"/>
                    <a:pt x="426" y="0"/>
                    <a:pt x="268" y="0"/>
                  </a:cubicBezTo>
                  <a:cubicBezTo>
                    <a:pt x="88" y="0"/>
                    <a:pt x="0" y="137"/>
                    <a:pt x="0" y="248"/>
                  </a:cubicBezTo>
                  <a:cubicBezTo>
                    <a:pt x="0" y="405"/>
                    <a:pt x="156" y="506"/>
                    <a:pt x="156" y="669"/>
                  </a:cubicBezTo>
                  <a:cubicBezTo>
                    <a:pt x="154" y="669"/>
                    <a:pt x="154" y="669"/>
                    <a:pt x="154" y="669"/>
                  </a:cubicBezTo>
                  <a:cubicBezTo>
                    <a:pt x="144" y="669"/>
                    <a:pt x="136" y="676"/>
                    <a:pt x="136" y="684"/>
                  </a:cubicBezTo>
                  <a:cubicBezTo>
                    <a:pt x="136" y="693"/>
                    <a:pt x="144" y="700"/>
                    <a:pt x="154" y="700"/>
                  </a:cubicBezTo>
                  <a:cubicBezTo>
                    <a:pt x="382" y="700"/>
                    <a:pt x="382" y="700"/>
                    <a:pt x="382" y="700"/>
                  </a:cubicBezTo>
                  <a:cubicBezTo>
                    <a:pt x="391" y="700"/>
                    <a:pt x="399" y="693"/>
                    <a:pt x="399" y="684"/>
                  </a:cubicBezTo>
                  <a:cubicBezTo>
                    <a:pt x="399" y="676"/>
                    <a:pt x="391" y="669"/>
                    <a:pt x="382" y="669"/>
                  </a:cubicBezTo>
                  <a:close/>
                  <a:moveTo>
                    <a:pt x="254" y="656"/>
                  </a:moveTo>
                  <a:cubicBezTo>
                    <a:pt x="254" y="661"/>
                    <a:pt x="250" y="665"/>
                    <a:pt x="245" y="665"/>
                  </a:cubicBezTo>
                  <a:cubicBezTo>
                    <a:pt x="239" y="665"/>
                    <a:pt x="235" y="661"/>
                    <a:pt x="235" y="656"/>
                  </a:cubicBezTo>
                  <a:cubicBezTo>
                    <a:pt x="235" y="556"/>
                    <a:pt x="235" y="556"/>
                    <a:pt x="235" y="556"/>
                  </a:cubicBezTo>
                  <a:cubicBezTo>
                    <a:pt x="180" y="467"/>
                    <a:pt x="180" y="467"/>
                    <a:pt x="180" y="467"/>
                  </a:cubicBezTo>
                  <a:cubicBezTo>
                    <a:pt x="177" y="463"/>
                    <a:pt x="178" y="457"/>
                    <a:pt x="183" y="454"/>
                  </a:cubicBezTo>
                  <a:cubicBezTo>
                    <a:pt x="187" y="452"/>
                    <a:pt x="193" y="453"/>
                    <a:pt x="196" y="457"/>
                  </a:cubicBezTo>
                  <a:cubicBezTo>
                    <a:pt x="252" y="548"/>
                    <a:pt x="252" y="548"/>
                    <a:pt x="252" y="548"/>
                  </a:cubicBezTo>
                  <a:cubicBezTo>
                    <a:pt x="253" y="549"/>
                    <a:pt x="254" y="551"/>
                    <a:pt x="254" y="553"/>
                  </a:cubicBezTo>
                  <a:lnTo>
                    <a:pt x="254" y="656"/>
                  </a:lnTo>
                  <a:close/>
                  <a:moveTo>
                    <a:pt x="355" y="467"/>
                  </a:moveTo>
                  <a:cubicBezTo>
                    <a:pt x="300" y="556"/>
                    <a:pt x="300" y="556"/>
                    <a:pt x="300" y="556"/>
                  </a:cubicBezTo>
                  <a:cubicBezTo>
                    <a:pt x="300" y="656"/>
                    <a:pt x="300" y="656"/>
                    <a:pt x="300" y="656"/>
                  </a:cubicBezTo>
                  <a:cubicBezTo>
                    <a:pt x="300" y="661"/>
                    <a:pt x="296" y="665"/>
                    <a:pt x="291" y="665"/>
                  </a:cubicBezTo>
                  <a:cubicBezTo>
                    <a:pt x="286" y="665"/>
                    <a:pt x="281" y="661"/>
                    <a:pt x="281" y="656"/>
                  </a:cubicBezTo>
                  <a:cubicBezTo>
                    <a:pt x="281" y="553"/>
                    <a:pt x="281" y="553"/>
                    <a:pt x="281" y="553"/>
                  </a:cubicBezTo>
                  <a:cubicBezTo>
                    <a:pt x="281" y="551"/>
                    <a:pt x="282" y="549"/>
                    <a:pt x="283" y="548"/>
                  </a:cubicBezTo>
                  <a:cubicBezTo>
                    <a:pt x="340" y="457"/>
                    <a:pt x="340" y="457"/>
                    <a:pt x="340" y="457"/>
                  </a:cubicBezTo>
                  <a:cubicBezTo>
                    <a:pt x="342" y="453"/>
                    <a:pt x="348" y="452"/>
                    <a:pt x="353" y="454"/>
                  </a:cubicBezTo>
                  <a:cubicBezTo>
                    <a:pt x="357" y="457"/>
                    <a:pt x="358" y="463"/>
                    <a:pt x="355" y="467"/>
                  </a:cubicBezTo>
                  <a:close/>
                  <a:moveTo>
                    <a:pt x="348" y="426"/>
                  </a:moveTo>
                  <a:cubicBezTo>
                    <a:pt x="188" y="426"/>
                    <a:pt x="188" y="426"/>
                    <a:pt x="188" y="426"/>
                  </a:cubicBezTo>
                  <a:cubicBezTo>
                    <a:pt x="183" y="426"/>
                    <a:pt x="178" y="422"/>
                    <a:pt x="178" y="417"/>
                  </a:cubicBezTo>
                  <a:cubicBezTo>
                    <a:pt x="178" y="411"/>
                    <a:pt x="183" y="407"/>
                    <a:pt x="188" y="407"/>
                  </a:cubicBezTo>
                  <a:cubicBezTo>
                    <a:pt x="348" y="407"/>
                    <a:pt x="348" y="407"/>
                    <a:pt x="348" y="407"/>
                  </a:cubicBezTo>
                  <a:cubicBezTo>
                    <a:pt x="353" y="407"/>
                    <a:pt x="357" y="411"/>
                    <a:pt x="357" y="417"/>
                  </a:cubicBezTo>
                  <a:cubicBezTo>
                    <a:pt x="357" y="422"/>
                    <a:pt x="353" y="426"/>
                    <a:pt x="348" y="426"/>
                  </a:cubicBezTo>
                  <a:close/>
                  <a:moveTo>
                    <a:pt x="348" y="385"/>
                  </a:moveTo>
                  <a:cubicBezTo>
                    <a:pt x="188" y="385"/>
                    <a:pt x="188" y="385"/>
                    <a:pt x="188" y="385"/>
                  </a:cubicBezTo>
                  <a:cubicBezTo>
                    <a:pt x="183" y="385"/>
                    <a:pt x="178" y="381"/>
                    <a:pt x="178" y="375"/>
                  </a:cubicBezTo>
                  <a:cubicBezTo>
                    <a:pt x="178" y="370"/>
                    <a:pt x="183" y="366"/>
                    <a:pt x="188" y="366"/>
                  </a:cubicBezTo>
                  <a:cubicBezTo>
                    <a:pt x="348" y="366"/>
                    <a:pt x="348" y="366"/>
                    <a:pt x="348" y="366"/>
                  </a:cubicBezTo>
                  <a:cubicBezTo>
                    <a:pt x="353" y="366"/>
                    <a:pt x="357" y="370"/>
                    <a:pt x="357" y="375"/>
                  </a:cubicBezTo>
                  <a:cubicBezTo>
                    <a:pt x="357" y="381"/>
                    <a:pt x="353" y="385"/>
                    <a:pt x="348" y="385"/>
                  </a:cubicBezTo>
                  <a:close/>
                  <a:moveTo>
                    <a:pt x="348" y="344"/>
                  </a:moveTo>
                  <a:cubicBezTo>
                    <a:pt x="188" y="344"/>
                    <a:pt x="188" y="344"/>
                    <a:pt x="188" y="344"/>
                  </a:cubicBezTo>
                  <a:cubicBezTo>
                    <a:pt x="183" y="344"/>
                    <a:pt x="178" y="339"/>
                    <a:pt x="178" y="334"/>
                  </a:cubicBezTo>
                  <a:cubicBezTo>
                    <a:pt x="178" y="329"/>
                    <a:pt x="183" y="325"/>
                    <a:pt x="188" y="325"/>
                  </a:cubicBezTo>
                  <a:cubicBezTo>
                    <a:pt x="348" y="325"/>
                    <a:pt x="348" y="325"/>
                    <a:pt x="348" y="325"/>
                  </a:cubicBezTo>
                  <a:cubicBezTo>
                    <a:pt x="353" y="325"/>
                    <a:pt x="357" y="329"/>
                    <a:pt x="357" y="334"/>
                  </a:cubicBezTo>
                  <a:cubicBezTo>
                    <a:pt x="357" y="339"/>
                    <a:pt x="353" y="344"/>
                    <a:pt x="348" y="3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5">
              <a:extLst>
                <a:ext uri="{FF2B5EF4-FFF2-40B4-BE49-F238E27FC236}">
                  <a16:creationId xmlns:a16="http://schemas.microsoft.com/office/drawing/2014/main" id="{A4B50D9A-107B-261C-9EA8-206913889667}"/>
                </a:ext>
              </a:extLst>
            </p:cNvPr>
            <p:cNvSpPr>
              <a:spLocks/>
            </p:cNvSpPr>
            <p:nvPr/>
          </p:nvSpPr>
          <p:spPr bwMode="auto">
            <a:xfrm>
              <a:off x="6061076" y="1241425"/>
              <a:ext cx="69850" cy="1023938"/>
            </a:xfrm>
            <a:custGeom>
              <a:avLst/>
              <a:gdLst>
                <a:gd name="T0" fmla="*/ 31 w 31"/>
                <a:gd name="T1" fmla="*/ 17 h 462"/>
                <a:gd name="T2" fmla="*/ 21 w 31"/>
                <a:gd name="T3" fmla="*/ 462 h 462"/>
                <a:gd name="T4" fmla="*/ 0 w 31"/>
                <a:gd name="T5" fmla="*/ 17 h 462"/>
                <a:gd name="T6" fmla="*/ 15 w 31"/>
                <a:gd name="T7" fmla="*/ 1 h 462"/>
                <a:gd name="T8" fmla="*/ 31 w 31"/>
                <a:gd name="T9" fmla="*/ 16 h 462"/>
                <a:gd name="T10" fmla="*/ 31 w 31"/>
                <a:gd name="T11" fmla="*/ 17 h 462"/>
              </a:gdLst>
              <a:ahLst/>
              <a:cxnLst>
                <a:cxn ang="0">
                  <a:pos x="T0" y="T1"/>
                </a:cxn>
                <a:cxn ang="0">
                  <a:pos x="T2" y="T3"/>
                </a:cxn>
                <a:cxn ang="0">
                  <a:pos x="T4" y="T5"/>
                </a:cxn>
                <a:cxn ang="0">
                  <a:pos x="T6" y="T7"/>
                </a:cxn>
                <a:cxn ang="0">
                  <a:pos x="T8" y="T9"/>
                </a:cxn>
                <a:cxn ang="0">
                  <a:pos x="T10" y="T11"/>
                </a:cxn>
              </a:cxnLst>
              <a:rect l="0" t="0" r="r" b="b"/>
              <a:pathLst>
                <a:path w="31" h="462">
                  <a:moveTo>
                    <a:pt x="31" y="17"/>
                  </a:moveTo>
                  <a:cubicBezTo>
                    <a:pt x="21" y="462"/>
                    <a:pt x="21" y="462"/>
                    <a:pt x="21" y="462"/>
                  </a:cubicBezTo>
                  <a:cubicBezTo>
                    <a:pt x="0" y="17"/>
                    <a:pt x="0" y="17"/>
                    <a:pt x="0" y="17"/>
                  </a:cubicBezTo>
                  <a:cubicBezTo>
                    <a:pt x="0" y="9"/>
                    <a:pt x="6" y="1"/>
                    <a:pt x="15" y="1"/>
                  </a:cubicBezTo>
                  <a:cubicBezTo>
                    <a:pt x="24" y="0"/>
                    <a:pt x="31" y="7"/>
                    <a:pt x="31" y="16"/>
                  </a:cubicBezTo>
                  <a:cubicBezTo>
                    <a:pt x="31" y="16"/>
                    <a:pt x="31" y="16"/>
                    <a:pt x="31"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6">
              <a:extLst>
                <a:ext uri="{FF2B5EF4-FFF2-40B4-BE49-F238E27FC236}">
                  <a16:creationId xmlns:a16="http://schemas.microsoft.com/office/drawing/2014/main" id="{79F73CEE-82E6-A8A5-9B1D-D0D10460DD57}"/>
                </a:ext>
              </a:extLst>
            </p:cNvPr>
            <p:cNvSpPr>
              <a:spLocks/>
            </p:cNvSpPr>
            <p:nvPr/>
          </p:nvSpPr>
          <p:spPr bwMode="auto">
            <a:xfrm>
              <a:off x="5719763" y="1301750"/>
              <a:ext cx="388938" cy="963613"/>
            </a:xfrm>
            <a:custGeom>
              <a:avLst/>
              <a:gdLst>
                <a:gd name="T0" fmla="*/ 32 w 175"/>
                <a:gd name="T1" fmla="*/ 13 h 435"/>
                <a:gd name="T2" fmla="*/ 175 w 175"/>
                <a:gd name="T3" fmla="*/ 435 h 435"/>
                <a:gd name="T4" fmla="*/ 3 w 175"/>
                <a:gd name="T5" fmla="*/ 24 h 435"/>
                <a:gd name="T6" fmla="*/ 11 w 175"/>
                <a:gd name="T7" fmla="*/ 4 h 435"/>
                <a:gd name="T8" fmla="*/ 32 w 175"/>
                <a:gd name="T9" fmla="*/ 12 h 435"/>
                <a:gd name="T10" fmla="*/ 32 w 175"/>
                <a:gd name="T11" fmla="*/ 13 h 435"/>
              </a:gdLst>
              <a:ahLst/>
              <a:cxnLst>
                <a:cxn ang="0">
                  <a:pos x="T0" y="T1"/>
                </a:cxn>
                <a:cxn ang="0">
                  <a:pos x="T2" y="T3"/>
                </a:cxn>
                <a:cxn ang="0">
                  <a:pos x="T4" y="T5"/>
                </a:cxn>
                <a:cxn ang="0">
                  <a:pos x="T6" y="T7"/>
                </a:cxn>
                <a:cxn ang="0">
                  <a:pos x="T8" y="T9"/>
                </a:cxn>
                <a:cxn ang="0">
                  <a:pos x="T10" y="T11"/>
                </a:cxn>
              </a:cxnLst>
              <a:rect l="0" t="0" r="r" b="b"/>
              <a:pathLst>
                <a:path w="175" h="435">
                  <a:moveTo>
                    <a:pt x="32" y="13"/>
                  </a:moveTo>
                  <a:cubicBezTo>
                    <a:pt x="175" y="435"/>
                    <a:pt x="175" y="435"/>
                    <a:pt x="175" y="435"/>
                  </a:cubicBezTo>
                  <a:cubicBezTo>
                    <a:pt x="3" y="24"/>
                    <a:pt x="3" y="24"/>
                    <a:pt x="3" y="24"/>
                  </a:cubicBezTo>
                  <a:cubicBezTo>
                    <a:pt x="0" y="16"/>
                    <a:pt x="3" y="7"/>
                    <a:pt x="11" y="4"/>
                  </a:cubicBezTo>
                  <a:cubicBezTo>
                    <a:pt x="19" y="0"/>
                    <a:pt x="29" y="4"/>
                    <a:pt x="32" y="12"/>
                  </a:cubicBezTo>
                  <a:cubicBezTo>
                    <a:pt x="32" y="12"/>
                    <a:pt x="32" y="13"/>
                    <a:pt x="3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7">
              <a:extLst>
                <a:ext uri="{FF2B5EF4-FFF2-40B4-BE49-F238E27FC236}">
                  <a16:creationId xmlns:a16="http://schemas.microsoft.com/office/drawing/2014/main" id="{AE023DC8-6A3F-AC8F-3B06-DC8361CBF638}"/>
                </a:ext>
              </a:extLst>
            </p:cNvPr>
            <p:cNvSpPr>
              <a:spLocks/>
            </p:cNvSpPr>
            <p:nvPr/>
          </p:nvSpPr>
          <p:spPr bwMode="auto">
            <a:xfrm>
              <a:off x="5426076" y="1479550"/>
              <a:ext cx="682625" cy="785813"/>
            </a:xfrm>
            <a:custGeom>
              <a:avLst/>
              <a:gdLst>
                <a:gd name="T0" fmla="*/ 29 w 308"/>
                <a:gd name="T1" fmla="*/ 7 h 355"/>
                <a:gd name="T2" fmla="*/ 308 w 308"/>
                <a:gd name="T3" fmla="*/ 355 h 355"/>
                <a:gd name="T4" fmla="*/ 6 w 308"/>
                <a:gd name="T5" fmla="*/ 28 h 355"/>
                <a:gd name="T6" fmla="*/ 7 w 308"/>
                <a:gd name="T7" fmla="*/ 5 h 355"/>
                <a:gd name="T8" fmla="*/ 29 w 308"/>
                <a:gd name="T9" fmla="*/ 6 h 355"/>
                <a:gd name="T10" fmla="*/ 29 w 308"/>
                <a:gd name="T11" fmla="*/ 7 h 355"/>
              </a:gdLst>
              <a:ahLst/>
              <a:cxnLst>
                <a:cxn ang="0">
                  <a:pos x="T0" y="T1"/>
                </a:cxn>
                <a:cxn ang="0">
                  <a:pos x="T2" y="T3"/>
                </a:cxn>
                <a:cxn ang="0">
                  <a:pos x="T4" y="T5"/>
                </a:cxn>
                <a:cxn ang="0">
                  <a:pos x="T6" y="T7"/>
                </a:cxn>
                <a:cxn ang="0">
                  <a:pos x="T8" y="T9"/>
                </a:cxn>
                <a:cxn ang="0">
                  <a:pos x="T10" y="T11"/>
                </a:cxn>
              </a:cxnLst>
              <a:rect l="0" t="0" r="r" b="b"/>
              <a:pathLst>
                <a:path w="308" h="355">
                  <a:moveTo>
                    <a:pt x="29" y="7"/>
                  </a:moveTo>
                  <a:cubicBezTo>
                    <a:pt x="308" y="355"/>
                    <a:pt x="308" y="355"/>
                    <a:pt x="308" y="355"/>
                  </a:cubicBezTo>
                  <a:cubicBezTo>
                    <a:pt x="6" y="28"/>
                    <a:pt x="6" y="28"/>
                    <a:pt x="6" y="28"/>
                  </a:cubicBezTo>
                  <a:cubicBezTo>
                    <a:pt x="0" y="21"/>
                    <a:pt x="0" y="11"/>
                    <a:pt x="7" y="5"/>
                  </a:cubicBezTo>
                  <a:cubicBezTo>
                    <a:pt x="13" y="0"/>
                    <a:pt x="23" y="0"/>
                    <a:pt x="29" y="6"/>
                  </a:cubicBezTo>
                  <a:cubicBezTo>
                    <a:pt x="29" y="7"/>
                    <a:pt x="29" y="7"/>
                    <a:pt x="29" y="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8">
              <a:extLst>
                <a:ext uri="{FF2B5EF4-FFF2-40B4-BE49-F238E27FC236}">
                  <a16:creationId xmlns:a16="http://schemas.microsoft.com/office/drawing/2014/main" id="{773A250E-3A35-1693-2BCB-7B3B8D4E2BBE}"/>
                </a:ext>
              </a:extLst>
            </p:cNvPr>
            <p:cNvSpPr>
              <a:spLocks/>
            </p:cNvSpPr>
            <p:nvPr/>
          </p:nvSpPr>
          <p:spPr bwMode="auto">
            <a:xfrm>
              <a:off x="5207001" y="1743075"/>
              <a:ext cx="901700" cy="522288"/>
            </a:xfrm>
            <a:custGeom>
              <a:avLst/>
              <a:gdLst>
                <a:gd name="T0" fmla="*/ 26 w 407"/>
                <a:gd name="T1" fmla="*/ 4 h 236"/>
                <a:gd name="T2" fmla="*/ 407 w 407"/>
                <a:gd name="T3" fmla="*/ 236 h 236"/>
                <a:gd name="T4" fmla="*/ 11 w 407"/>
                <a:gd name="T5" fmla="*/ 32 h 236"/>
                <a:gd name="T6" fmla="*/ 4 w 407"/>
                <a:gd name="T7" fmla="*/ 11 h 236"/>
                <a:gd name="T8" fmla="*/ 25 w 407"/>
                <a:gd name="T9" fmla="*/ 4 h 236"/>
                <a:gd name="T10" fmla="*/ 26 w 407"/>
                <a:gd name="T11" fmla="*/ 4 h 236"/>
              </a:gdLst>
              <a:ahLst/>
              <a:cxnLst>
                <a:cxn ang="0">
                  <a:pos x="T0" y="T1"/>
                </a:cxn>
                <a:cxn ang="0">
                  <a:pos x="T2" y="T3"/>
                </a:cxn>
                <a:cxn ang="0">
                  <a:pos x="T4" y="T5"/>
                </a:cxn>
                <a:cxn ang="0">
                  <a:pos x="T6" y="T7"/>
                </a:cxn>
                <a:cxn ang="0">
                  <a:pos x="T8" y="T9"/>
                </a:cxn>
                <a:cxn ang="0">
                  <a:pos x="T10" y="T11"/>
                </a:cxn>
              </a:cxnLst>
              <a:rect l="0" t="0" r="r" b="b"/>
              <a:pathLst>
                <a:path w="407" h="236">
                  <a:moveTo>
                    <a:pt x="26" y="4"/>
                  </a:moveTo>
                  <a:cubicBezTo>
                    <a:pt x="407" y="236"/>
                    <a:pt x="407" y="236"/>
                    <a:pt x="407" y="236"/>
                  </a:cubicBezTo>
                  <a:cubicBezTo>
                    <a:pt x="11" y="32"/>
                    <a:pt x="11" y="32"/>
                    <a:pt x="11" y="32"/>
                  </a:cubicBezTo>
                  <a:cubicBezTo>
                    <a:pt x="3" y="28"/>
                    <a:pt x="0" y="18"/>
                    <a:pt x="4" y="11"/>
                  </a:cubicBezTo>
                  <a:cubicBezTo>
                    <a:pt x="8" y="3"/>
                    <a:pt x="17" y="0"/>
                    <a:pt x="25" y="4"/>
                  </a:cubicBezTo>
                  <a:cubicBezTo>
                    <a:pt x="25" y="4"/>
                    <a:pt x="26" y="4"/>
                    <a:pt x="26"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9">
              <a:extLst>
                <a:ext uri="{FF2B5EF4-FFF2-40B4-BE49-F238E27FC236}">
                  <a16:creationId xmlns:a16="http://schemas.microsoft.com/office/drawing/2014/main" id="{43107241-37C9-7810-1058-A54374B0B6C0}"/>
                </a:ext>
              </a:extLst>
            </p:cNvPr>
            <p:cNvSpPr>
              <a:spLocks/>
            </p:cNvSpPr>
            <p:nvPr/>
          </p:nvSpPr>
          <p:spPr bwMode="auto">
            <a:xfrm>
              <a:off x="5095876" y="2066925"/>
              <a:ext cx="1012825" cy="198438"/>
            </a:xfrm>
            <a:custGeom>
              <a:avLst/>
              <a:gdLst>
                <a:gd name="T0" fmla="*/ 20 w 457"/>
                <a:gd name="T1" fmla="*/ 2 h 89"/>
                <a:gd name="T2" fmla="*/ 457 w 457"/>
                <a:gd name="T3" fmla="*/ 89 h 89"/>
                <a:gd name="T4" fmla="*/ 15 w 457"/>
                <a:gd name="T5" fmla="*/ 32 h 89"/>
                <a:gd name="T6" fmla="*/ 1 w 457"/>
                <a:gd name="T7" fmla="*/ 15 h 89"/>
                <a:gd name="T8" fmla="*/ 19 w 457"/>
                <a:gd name="T9" fmla="*/ 1 h 89"/>
                <a:gd name="T10" fmla="*/ 20 w 457"/>
                <a:gd name="T11" fmla="*/ 2 h 89"/>
              </a:gdLst>
              <a:ahLst/>
              <a:cxnLst>
                <a:cxn ang="0">
                  <a:pos x="T0" y="T1"/>
                </a:cxn>
                <a:cxn ang="0">
                  <a:pos x="T2" y="T3"/>
                </a:cxn>
                <a:cxn ang="0">
                  <a:pos x="T4" y="T5"/>
                </a:cxn>
                <a:cxn ang="0">
                  <a:pos x="T6" y="T7"/>
                </a:cxn>
                <a:cxn ang="0">
                  <a:pos x="T8" y="T9"/>
                </a:cxn>
                <a:cxn ang="0">
                  <a:pos x="T10" y="T11"/>
                </a:cxn>
              </a:cxnLst>
              <a:rect l="0" t="0" r="r" b="b"/>
              <a:pathLst>
                <a:path w="457" h="89">
                  <a:moveTo>
                    <a:pt x="20" y="2"/>
                  </a:moveTo>
                  <a:cubicBezTo>
                    <a:pt x="457" y="89"/>
                    <a:pt x="457" y="89"/>
                    <a:pt x="457" y="89"/>
                  </a:cubicBezTo>
                  <a:cubicBezTo>
                    <a:pt x="15" y="32"/>
                    <a:pt x="15" y="32"/>
                    <a:pt x="15" y="32"/>
                  </a:cubicBezTo>
                  <a:cubicBezTo>
                    <a:pt x="6" y="31"/>
                    <a:pt x="0" y="23"/>
                    <a:pt x="1" y="15"/>
                  </a:cubicBezTo>
                  <a:cubicBezTo>
                    <a:pt x="2" y="6"/>
                    <a:pt x="10" y="0"/>
                    <a:pt x="19" y="1"/>
                  </a:cubicBezTo>
                  <a:cubicBezTo>
                    <a:pt x="19" y="1"/>
                    <a:pt x="19" y="1"/>
                    <a:pt x="20"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0">
              <a:extLst>
                <a:ext uri="{FF2B5EF4-FFF2-40B4-BE49-F238E27FC236}">
                  <a16:creationId xmlns:a16="http://schemas.microsoft.com/office/drawing/2014/main" id="{696F2E9E-7960-B8F5-AA67-B940371A8A8E}"/>
                </a:ext>
              </a:extLst>
            </p:cNvPr>
            <p:cNvSpPr>
              <a:spLocks/>
            </p:cNvSpPr>
            <p:nvPr/>
          </p:nvSpPr>
          <p:spPr bwMode="auto">
            <a:xfrm>
              <a:off x="5097463" y="2265363"/>
              <a:ext cx="1011238" cy="220663"/>
            </a:xfrm>
            <a:custGeom>
              <a:avLst/>
              <a:gdLst>
                <a:gd name="T0" fmla="*/ 15 w 456"/>
                <a:gd name="T1" fmla="*/ 67 h 100"/>
                <a:gd name="T2" fmla="*/ 456 w 456"/>
                <a:gd name="T3" fmla="*/ 0 h 100"/>
                <a:gd name="T4" fmla="*/ 21 w 456"/>
                <a:gd name="T5" fmla="*/ 98 h 100"/>
                <a:gd name="T6" fmla="*/ 2 w 456"/>
                <a:gd name="T7" fmla="*/ 86 h 100"/>
                <a:gd name="T8" fmla="*/ 14 w 456"/>
                <a:gd name="T9" fmla="*/ 67 h 100"/>
                <a:gd name="T10" fmla="*/ 15 w 456"/>
                <a:gd name="T11" fmla="*/ 67 h 100"/>
              </a:gdLst>
              <a:ahLst/>
              <a:cxnLst>
                <a:cxn ang="0">
                  <a:pos x="T0" y="T1"/>
                </a:cxn>
                <a:cxn ang="0">
                  <a:pos x="T2" y="T3"/>
                </a:cxn>
                <a:cxn ang="0">
                  <a:pos x="T4" y="T5"/>
                </a:cxn>
                <a:cxn ang="0">
                  <a:pos x="T6" y="T7"/>
                </a:cxn>
                <a:cxn ang="0">
                  <a:pos x="T8" y="T9"/>
                </a:cxn>
                <a:cxn ang="0">
                  <a:pos x="T10" y="T11"/>
                </a:cxn>
              </a:cxnLst>
              <a:rect l="0" t="0" r="r" b="b"/>
              <a:pathLst>
                <a:path w="456" h="100">
                  <a:moveTo>
                    <a:pt x="15" y="67"/>
                  </a:moveTo>
                  <a:cubicBezTo>
                    <a:pt x="456" y="0"/>
                    <a:pt x="456" y="0"/>
                    <a:pt x="456" y="0"/>
                  </a:cubicBezTo>
                  <a:cubicBezTo>
                    <a:pt x="21" y="98"/>
                    <a:pt x="21" y="98"/>
                    <a:pt x="21" y="98"/>
                  </a:cubicBezTo>
                  <a:cubicBezTo>
                    <a:pt x="12" y="100"/>
                    <a:pt x="4" y="95"/>
                    <a:pt x="2" y="86"/>
                  </a:cubicBezTo>
                  <a:cubicBezTo>
                    <a:pt x="0" y="78"/>
                    <a:pt x="5" y="69"/>
                    <a:pt x="14" y="67"/>
                  </a:cubicBezTo>
                  <a:cubicBezTo>
                    <a:pt x="14" y="67"/>
                    <a:pt x="15" y="67"/>
                    <a:pt x="15"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1">
              <a:extLst>
                <a:ext uri="{FF2B5EF4-FFF2-40B4-BE49-F238E27FC236}">
                  <a16:creationId xmlns:a16="http://schemas.microsoft.com/office/drawing/2014/main" id="{982730C6-1F17-489D-9772-4A60520CBF45}"/>
                </a:ext>
              </a:extLst>
            </p:cNvPr>
            <p:cNvSpPr>
              <a:spLocks/>
            </p:cNvSpPr>
            <p:nvPr/>
          </p:nvSpPr>
          <p:spPr bwMode="auto">
            <a:xfrm>
              <a:off x="5218113" y="2265363"/>
              <a:ext cx="890588" cy="544513"/>
            </a:xfrm>
            <a:custGeom>
              <a:avLst/>
              <a:gdLst>
                <a:gd name="T0" fmla="*/ 10 w 402"/>
                <a:gd name="T1" fmla="*/ 214 h 246"/>
                <a:gd name="T2" fmla="*/ 402 w 402"/>
                <a:gd name="T3" fmla="*/ 0 h 246"/>
                <a:gd name="T4" fmla="*/ 26 w 402"/>
                <a:gd name="T5" fmla="*/ 241 h 246"/>
                <a:gd name="T6" fmla="*/ 5 w 402"/>
                <a:gd name="T7" fmla="*/ 236 h 246"/>
                <a:gd name="T8" fmla="*/ 9 w 402"/>
                <a:gd name="T9" fmla="*/ 214 h 246"/>
                <a:gd name="T10" fmla="*/ 10 w 402"/>
                <a:gd name="T11" fmla="*/ 214 h 246"/>
              </a:gdLst>
              <a:ahLst/>
              <a:cxnLst>
                <a:cxn ang="0">
                  <a:pos x="T0" y="T1"/>
                </a:cxn>
                <a:cxn ang="0">
                  <a:pos x="T2" y="T3"/>
                </a:cxn>
                <a:cxn ang="0">
                  <a:pos x="T4" y="T5"/>
                </a:cxn>
                <a:cxn ang="0">
                  <a:pos x="T6" y="T7"/>
                </a:cxn>
                <a:cxn ang="0">
                  <a:pos x="T8" y="T9"/>
                </a:cxn>
                <a:cxn ang="0">
                  <a:pos x="T10" y="T11"/>
                </a:cxn>
              </a:cxnLst>
              <a:rect l="0" t="0" r="r" b="b"/>
              <a:pathLst>
                <a:path w="402" h="246">
                  <a:moveTo>
                    <a:pt x="10" y="214"/>
                  </a:moveTo>
                  <a:cubicBezTo>
                    <a:pt x="402" y="0"/>
                    <a:pt x="402" y="0"/>
                    <a:pt x="402" y="0"/>
                  </a:cubicBezTo>
                  <a:cubicBezTo>
                    <a:pt x="26" y="241"/>
                    <a:pt x="26" y="241"/>
                    <a:pt x="26" y="241"/>
                  </a:cubicBezTo>
                  <a:cubicBezTo>
                    <a:pt x="19" y="246"/>
                    <a:pt x="9" y="243"/>
                    <a:pt x="5" y="236"/>
                  </a:cubicBezTo>
                  <a:cubicBezTo>
                    <a:pt x="0" y="229"/>
                    <a:pt x="2" y="219"/>
                    <a:pt x="9" y="214"/>
                  </a:cubicBezTo>
                  <a:cubicBezTo>
                    <a:pt x="10" y="214"/>
                    <a:pt x="10" y="214"/>
                    <a:pt x="10" y="2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2">
              <a:extLst>
                <a:ext uri="{FF2B5EF4-FFF2-40B4-BE49-F238E27FC236}">
                  <a16:creationId xmlns:a16="http://schemas.microsoft.com/office/drawing/2014/main" id="{8095C242-8752-3A5F-CA82-ED8B94D08A80}"/>
                </a:ext>
              </a:extLst>
            </p:cNvPr>
            <p:cNvSpPr>
              <a:spLocks/>
            </p:cNvSpPr>
            <p:nvPr/>
          </p:nvSpPr>
          <p:spPr bwMode="auto">
            <a:xfrm>
              <a:off x="5441951" y="2265363"/>
              <a:ext cx="666750" cy="803275"/>
            </a:xfrm>
            <a:custGeom>
              <a:avLst/>
              <a:gdLst>
                <a:gd name="T0" fmla="*/ 6 w 301"/>
                <a:gd name="T1" fmla="*/ 335 h 363"/>
                <a:gd name="T2" fmla="*/ 301 w 301"/>
                <a:gd name="T3" fmla="*/ 0 h 363"/>
                <a:gd name="T4" fmla="*/ 30 w 301"/>
                <a:gd name="T5" fmla="*/ 355 h 363"/>
                <a:gd name="T6" fmla="*/ 8 w 301"/>
                <a:gd name="T7" fmla="*/ 358 h 363"/>
                <a:gd name="T8" fmla="*/ 5 w 301"/>
                <a:gd name="T9" fmla="*/ 336 h 363"/>
                <a:gd name="T10" fmla="*/ 6 w 301"/>
                <a:gd name="T11" fmla="*/ 335 h 363"/>
              </a:gdLst>
              <a:ahLst/>
              <a:cxnLst>
                <a:cxn ang="0">
                  <a:pos x="T0" y="T1"/>
                </a:cxn>
                <a:cxn ang="0">
                  <a:pos x="T2" y="T3"/>
                </a:cxn>
                <a:cxn ang="0">
                  <a:pos x="T4" y="T5"/>
                </a:cxn>
                <a:cxn ang="0">
                  <a:pos x="T6" y="T7"/>
                </a:cxn>
                <a:cxn ang="0">
                  <a:pos x="T8" y="T9"/>
                </a:cxn>
                <a:cxn ang="0">
                  <a:pos x="T10" y="T11"/>
                </a:cxn>
              </a:cxnLst>
              <a:rect l="0" t="0" r="r" b="b"/>
              <a:pathLst>
                <a:path w="301" h="363">
                  <a:moveTo>
                    <a:pt x="6" y="335"/>
                  </a:moveTo>
                  <a:cubicBezTo>
                    <a:pt x="301" y="0"/>
                    <a:pt x="301" y="0"/>
                    <a:pt x="301" y="0"/>
                  </a:cubicBezTo>
                  <a:cubicBezTo>
                    <a:pt x="30" y="355"/>
                    <a:pt x="30" y="355"/>
                    <a:pt x="30" y="355"/>
                  </a:cubicBezTo>
                  <a:cubicBezTo>
                    <a:pt x="25" y="362"/>
                    <a:pt x="15" y="363"/>
                    <a:pt x="8" y="358"/>
                  </a:cubicBezTo>
                  <a:cubicBezTo>
                    <a:pt x="1" y="352"/>
                    <a:pt x="0" y="343"/>
                    <a:pt x="5" y="336"/>
                  </a:cubicBezTo>
                  <a:cubicBezTo>
                    <a:pt x="6" y="335"/>
                    <a:pt x="6" y="335"/>
                    <a:pt x="6" y="3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3">
              <a:extLst>
                <a:ext uri="{FF2B5EF4-FFF2-40B4-BE49-F238E27FC236}">
                  <a16:creationId xmlns:a16="http://schemas.microsoft.com/office/drawing/2014/main" id="{07F9D4AC-AA3A-C870-E9D2-AEDA497B3BAB}"/>
                </a:ext>
              </a:extLst>
            </p:cNvPr>
            <p:cNvSpPr>
              <a:spLocks/>
            </p:cNvSpPr>
            <p:nvPr/>
          </p:nvSpPr>
          <p:spPr bwMode="auto">
            <a:xfrm>
              <a:off x="6108701" y="2265363"/>
              <a:ext cx="679450" cy="787400"/>
            </a:xfrm>
            <a:custGeom>
              <a:avLst/>
              <a:gdLst>
                <a:gd name="T0" fmla="*/ 278 w 307"/>
                <a:gd name="T1" fmla="*/ 349 h 356"/>
                <a:gd name="T2" fmla="*/ 0 w 307"/>
                <a:gd name="T3" fmla="*/ 0 h 356"/>
                <a:gd name="T4" fmla="*/ 302 w 307"/>
                <a:gd name="T5" fmla="*/ 328 h 356"/>
                <a:gd name="T6" fmla="*/ 301 w 307"/>
                <a:gd name="T7" fmla="*/ 350 h 356"/>
                <a:gd name="T8" fmla="*/ 279 w 307"/>
                <a:gd name="T9" fmla="*/ 349 h 356"/>
                <a:gd name="T10" fmla="*/ 278 w 307"/>
                <a:gd name="T11" fmla="*/ 349 h 356"/>
              </a:gdLst>
              <a:ahLst/>
              <a:cxnLst>
                <a:cxn ang="0">
                  <a:pos x="T0" y="T1"/>
                </a:cxn>
                <a:cxn ang="0">
                  <a:pos x="T2" y="T3"/>
                </a:cxn>
                <a:cxn ang="0">
                  <a:pos x="T4" y="T5"/>
                </a:cxn>
                <a:cxn ang="0">
                  <a:pos x="T6" y="T7"/>
                </a:cxn>
                <a:cxn ang="0">
                  <a:pos x="T8" y="T9"/>
                </a:cxn>
                <a:cxn ang="0">
                  <a:pos x="T10" y="T11"/>
                </a:cxn>
              </a:cxnLst>
              <a:rect l="0" t="0" r="r" b="b"/>
              <a:pathLst>
                <a:path w="307" h="356">
                  <a:moveTo>
                    <a:pt x="278" y="349"/>
                  </a:moveTo>
                  <a:cubicBezTo>
                    <a:pt x="0" y="0"/>
                    <a:pt x="0" y="0"/>
                    <a:pt x="0" y="0"/>
                  </a:cubicBezTo>
                  <a:cubicBezTo>
                    <a:pt x="302" y="328"/>
                    <a:pt x="302" y="328"/>
                    <a:pt x="302" y="328"/>
                  </a:cubicBezTo>
                  <a:cubicBezTo>
                    <a:pt x="307" y="334"/>
                    <a:pt x="307" y="344"/>
                    <a:pt x="301" y="350"/>
                  </a:cubicBezTo>
                  <a:cubicBezTo>
                    <a:pt x="294" y="356"/>
                    <a:pt x="284" y="356"/>
                    <a:pt x="279" y="349"/>
                  </a:cubicBezTo>
                  <a:cubicBezTo>
                    <a:pt x="278" y="349"/>
                    <a:pt x="278" y="349"/>
                    <a:pt x="278" y="3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4">
              <a:extLst>
                <a:ext uri="{FF2B5EF4-FFF2-40B4-BE49-F238E27FC236}">
                  <a16:creationId xmlns:a16="http://schemas.microsoft.com/office/drawing/2014/main" id="{C4975881-8550-7774-8C8A-D850011722FE}"/>
                </a:ext>
              </a:extLst>
            </p:cNvPr>
            <p:cNvSpPr>
              <a:spLocks/>
            </p:cNvSpPr>
            <p:nvPr/>
          </p:nvSpPr>
          <p:spPr bwMode="auto">
            <a:xfrm>
              <a:off x="6108701" y="2265363"/>
              <a:ext cx="898525" cy="523875"/>
            </a:xfrm>
            <a:custGeom>
              <a:avLst/>
              <a:gdLst>
                <a:gd name="T0" fmla="*/ 380 w 406"/>
                <a:gd name="T1" fmla="*/ 232 h 237"/>
                <a:gd name="T2" fmla="*/ 0 w 406"/>
                <a:gd name="T3" fmla="*/ 0 h 237"/>
                <a:gd name="T4" fmla="*/ 395 w 406"/>
                <a:gd name="T5" fmla="*/ 205 h 237"/>
                <a:gd name="T6" fmla="*/ 402 w 406"/>
                <a:gd name="T7" fmla="*/ 226 h 237"/>
                <a:gd name="T8" fmla="*/ 381 w 406"/>
                <a:gd name="T9" fmla="*/ 233 h 237"/>
                <a:gd name="T10" fmla="*/ 380 w 406"/>
                <a:gd name="T11" fmla="*/ 232 h 237"/>
              </a:gdLst>
              <a:ahLst/>
              <a:cxnLst>
                <a:cxn ang="0">
                  <a:pos x="T0" y="T1"/>
                </a:cxn>
                <a:cxn ang="0">
                  <a:pos x="T2" y="T3"/>
                </a:cxn>
                <a:cxn ang="0">
                  <a:pos x="T4" y="T5"/>
                </a:cxn>
                <a:cxn ang="0">
                  <a:pos x="T6" y="T7"/>
                </a:cxn>
                <a:cxn ang="0">
                  <a:pos x="T8" y="T9"/>
                </a:cxn>
                <a:cxn ang="0">
                  <a:pos x="T10" y="T11"/>
                </a:cxn>
              </a:cxnLst>
              <a:rect l="0" t="0" r="r" b="b"/>
              <a:pathLst>
                <a:path w="406" h="237">
                  <a:moveTo>
                    <a:pt x="380" y="232"/>
                  </a:moveTo>
                  <a:cubicBezTo>
                    <a:pt x="0" y="0"/>
                    <a:pt x="0" y="0"/>
                    <a:pt x="0" y="0"/>
                  </a:cubicBezTo>
                  <a:cubicBezTo>
                    <a:pt x="395" y="205"/>
                    <a:pt x="395" y="205"/>
                    <a:pt x="395" y="205"/>
                  </a:cubicBezTo>
                  <a:cubicBezTo>
                    <a:pt x="403" y="209"/>
                    <a:pt x="406" y="218"/>
                    <a:pt x="402" y="226"/>
                  </a:cubicBezTo>
                  <a:cubicBezTo>
                    <a:pt x="398" y="234"/>
                    <a:pt x="389" y="237"/>
                    <a:pt x="381" y="233"/>
                  </a:cubicBezTo>
                  <a:cubicBezTo>
                    <a:pt x="381" y="233"/>
                    <a:pt x="380" y="233"/>
                    <a:pt x="380" y="2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5">
              <a:extLst>
                <a:ext uri="{FF2B5EF4-FFF2-40B4-BE49-F238E27FC236}">
                  <a16:creationId xmlns:a16="http://schemas.microsoft.com/office/drawing/2014/main" id="{C2E56640-04DA-EE07-4CAC-03346C759335}"/>
                </a:ext>
              </a:extLst>
            </p:cNvPr>
            <p:cNvSpPr>
              <a:spLocks/>
            </p:cNvSpPr>
            <p:nvPr/>
          </p:nvSpPr>
          <p:spPr bwMode="auto">
            <a:xfrm>
              <a:off x="6108701" y="2265363"/>
              <a:ext cx="1009650" cy="198438"/>
            </a:xfrm>
            <a:custGeom>
              <a:avLst/>
              <a:gdLst>
                <a:gd name="T0" fmla="*/ 437 w 456"/>
                <a:gd name="T1" fmla="*/ 88 h 90"/>
                <a:gd name="T2" fmla="*/ 0 w 456"/>
                <a:gd name="T3" fmla="*/ 0 h 90"/>
                <a:gd name="T4" fmla="*/ 442 w 456"/>
                <a:gd name="T5" fmla="*/ 57 h 90"/>
                <a:gd name="T6" fmla="*/ 455 w 456"/>
                <a:gd name="T7" fmla="*/ 75 h 90"/>
                <a:gd name="T8" fmla="*/ 438 w 456"/>
                <a:gd name="T9" fmla="*/ 88 h 90"/>
                <a:gd name="T10" fmla="*/ 437 w 456"/>
                <a:gd name="T11" fmla="*/ 88 h 90"/>
              </a:gdLst>
              <a:ahLst/>
              <a:cxnLst>
                <a:cxn ang="0">
                  <a:pos x="T0" y="T1"/>
                </a:cxn>
                <a:cxn ang="0">
                  <a:pos x="T2" y="T3"/>
                </a:cxn>
                <a:cxn ang="0">
                  <a:pos x="T4" y="T5"/>
                </a:cxn>
                <a:cxn ang="0">
                  <a:pos x="T6" y="T7"/>
                </a:cxn>
                <a:cxn ang="0">
                  <a:pos x="T8" y="T9"/>
                </a:cxn>
                <a:cxn ang="0">
                  <a:pos x="T10" y="T11"/>
                </a:cxn>
              </a:cxnLst>
              <a:rect l="0" t="0" r="r" b="b"/>
              <a:pathLst>
                <a:path w="456" h="90">
                  <a:moveTo>
                    <a:pt x="437" y="88"/>
                  </a:moveTo>
                  <a:cubicBezTo>
                    <a:pt x="0" y="0"/>
                    <a:pt x="0" y="0"/>
                    <a:pt x="0" y="0"/>
                  </a:cubicBezTo>
                  <a:cubicBezTo>
                    <a:pt x="442" y="57"/>
                    <a:pt x="442" y="57"/>
                    <a:pt x="442" y="57"/>
                  </a:cubicBezTo>
                  <a:cubicBezTo>
                    <a:pt x="450" y="58"/>
                    <a:pt x="456" y="66"/>
                    <a:pt x="455" y="75"/>
                  </a:cubicBezTo>
                  <a:cubicBezTo>
                    <a:pt x="454" y="83"/>
                    <a:pt x="446" y="90"/>
                    <a:pt x="438" y="88"/>
                  </a:cubicBezTo>
                  <a:cubicBezTo>
                    <a:pt x="437" y="88"/>
                    <a:pt x="437" y="88"/>
                    <a:pt x="437" y="8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6">
              <a:extLst>
                <a:ext uri="{FF2B5EF4-FFF2-40B4-BE49-F238E27FC236}">
                  <a16:creationId xmlns:a16="http://schemas.microsoft.com/office/drawing/2014/main" id="{FEAA430B-D27D-42AC-F52D-01DC22CCF572}"/>
                </a:ext>
              </a:extLst>
            </p:cNvPr>
            <p:cNvSpPr>
              <a:spLocks/>
            </p:cNvSpPr>
            <p:nvPr/>
          </p:nvSpPr>
          <p:spPr bwMode="auto">
            <a:xfrm>
              <a:off x="6108701" y="2046288"/>
              <a:ext cx="1008063" cy="219075"/>
            </a:xfrm>
            <a:custGeom>
              <a:avLst/>
              <a:gdLst>
                <a:gd name="T0" fmla="*/ 440 w 455"/>
                <a:gd name="T1" fmla="*/ 33 h 99"/>
                <a:gd name="T2" fmla="*/ 0 w 455"/>
                <a:gd name="T3" fmla="*/ 99 h 99"/>
                <a:gd name="T4" fmla="*/ 434 w 455"/>
                <a:gd name="T5" fmla="*/ 2 h 99"/>
                <a:gd name="T6" fmla="*/ 453 w 455"/>
                <a:gd name="T7" fmla="*/ 14 h 99"/>
                <a:gd name="T8" fmla="*/ 441 w 455"/>
                <a:gd name="T9" fmla="*/ 32 h 99"/>
                <a:gd name="T10" fmla="*/ 440 w 455"/>
                <a:gd name="T11" fmla="*/ 33 h 99"/>
              </a:gdLst>
              <a:ahLst/>
              <a:cxnLst>
                <a:cxn ang="0">
                  <a:pos x="T0" y="T1"/>
                </a:cxn>
                <a:cxn ang="0">
                  <a:pos x="T2" y="T3"/>
                </a:cxn>
                <a:cxn ang="0">
                  <a:pos x="T4" y="T5"/>
                </a:cxn>
                <a:cxn ang="0">
                  <a:pos x="T6" y="T7"/>
                </a:cxn>
                <a:cxn ang="0">
                  <a:pos x="T8" y="T9"/>
                </a:cxn>
                <a:cxn ang="0">
                  <a:pos x="T10" y="T11"/>
                </a:cxn>
              </a:cxnLst>
              <a:rect l="0" t="0" r="r" b="b"/>
              <a:pathLst>
                <a:path w="455" h="99">
                  <a:moveTo>
                    <a:pt x="440" y="33"/>
                  </a:moveTo>
                  <a:cubicBezTo>
                    <a:pt x="0" y="99"/>
                    <a:pt x="0" y="99"/>
                    <a:pt x="0" y="99"/>
                  </a:cubicBezTo>
                  <a:cubicBezTo>
                    <a:pt x="434" y="2"/>
                    <a:pt x="434" y="2"/>
                    <a:pt x="434" y="2"/>
                  </a:cubicBezTo>
                  <a:cubicBezTo>
                    <a:pt x="443" y="0"/>
                    <a:pt x="451" y="5"/>
                    <a:pt x="453" y="14"/>
                  </a:cubicBezTo>
                  <a:cubicBezTo>
                    <a:pt x="455" y="22"/>
                    <a:pt x="450" y="30"/>
                    <a:pt x="441" y="32"/>
                  </a:cubicBezTo>
                  <a:cubicBezTo>
                    <a:pt x="441" y="32"/>
                    <a:pt x="441" y="32"/>
                    <a:pt x="440"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7">
              <a:extLst>
                <a:ext uri="{FF2B5EF4-FFF2-40B4-BE49-F238E27FC236}">
                  <a16:creationId xmlns:a16="http://schemas.microsoft.com/office/drawing/2014/main" id="{F6B236ED-5467-C999-12E4-D3C866251CC7}"/>
                </a:ext>
              </a:extLst>
            </p:cNvPr>
            <p:cNvSpPr>
              <a:spLocks/>
            </p:cNvSpPr>
            <p:nvPr/>
          </p:nvSpPr>
          <p:spPr bwMode="auto">
            <a:xfrm>
              <a:off x="6108701" y="1722438"/>
              <a:ext cx="887413" cy="542925"/>
            </a:xfrm>
            <a:custGeom>
              <a:avLst/>
              <a:gdLst>
                <a:gd name="T0" fmla="*/ 391 w 401"/>
                <a:gd name="T1" fmla="*/ 32 h 245"/>
                <a:gd name="T2" fmla="*/ 0 w 401"/>
                <a:gd name="T3" fmla="*/ 245 h 245"/>
                <a:gd name="T4" fmla="*/ 375 w 401"/>
                <a:gd name="T5" fmla="*/ 5 h 245"/>
                <a:gd name="T6" fmla="*/ 396 w 401"/>
                <a:gd name="T7" fmla="*/ 10 h 245"/>
                <a:gd name="T8" fmla="*/ 392 w 401"/>
                <a:gd name="T9" fmla="*/ 31 h 245"/>
                <a:gd name="T10" fmla="*/ 391 w 401"/>
                <a:gd name="T11" fmla="*/ 32 h 245"/>
              </a:gdLst>
              <a:ahLst/>
              <a:cxnLst>
                <a:cxn ang="0">
                  <a:pos x="T0" y="T1"/>
                </a:cxn>
                <a:cxn ang="0">
                  <a:pos x="T2" y="T3"/>
                </a:cxn>
                <a:cxn ang="0">
                  <a:pos x="T4" y="T5"/>
                </a:cxn>
                <a:cxn ang="0">
                  <a:pos x="T6" y="T7"/>
                </a:cxn>
                <a:cxn ang="0">
                  <a:pos x="T8" y="T9"/>
                </a:cxn>
                <a:cxn ang="0">
                  <a:pos x="T10" y="T11"/>
                </a:cxn>
              </a:cxnLst>
              <a:rect l="0" t="0" r="r" b="b"/>
              <a:pathLst>
                <a:path w="401" h="245">
                  <a:moveTo>
                    <a:pt x="391" y="32"/>
                  </a:moveTo>
                  <a:cubicBezTo>
                    <a:pt x="0" y="245"/>
                    <a:pt x="0" y="245"/>
                    <a:pt x="0" y="245"/>
                  </a:cubicBezTo>
                  <a:cubicBezTo>
                    <a:pt x="375" y="5"/>
                    <a:pt x="375" y="5"/>
                    <a:pt x="375" y="5"/>
                  </a:cubicBezTo>
                  <a:cubicBezTo>
                    <a:pt x="382" y="0"/>
                    <a:pt x="392" y="2"/>
                    <a:pt x="396" y="10"/>
                  </a:cubicBezTo>
                  <a:cubicBezTo>
                    <a:pt x="401" y="17"/>
                    <a:pt x="399" y="27"/>
                    <a:pt x="392" y="31"/>
                  </a:cubicBezTo>
                  <a:cubicBezTo>
                    <a:pt x="391" y="31"/>
                    <a:pt x="391" y="32"/>
                    <a:pt x="391" y="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8">
              <a:extLst>
                <a:ext uri="{FF2B5EF4-FFF2-40B4-BE49-F238E27FC236}">
                  <a16:creationId xmlns:a16="http://schemas.microsoft.com/office/drawing/2014/main" id="{A2370C9F-B132-61A3-633C-7F5CC765C297}"/>
                </a:ext>
              </a:extLst>
            </p:cNvPr>
            <p:cNvSpPr>
              <a:spLocks/>
            </p:cNvSpPr>
            <p:nvPr/>
          </p:nvSpPr>
          <p:spPr bwMode="auto">
            <a:xfrm>
              <a:off x="6108701" y="1463675"/>
              <a:ext cx="663575" cy="801688"/>
            </a:xfrm>
            <a:custGeom>
              <a:avLst/>
              <a:gdLst>
                <a:gd name="T0" fmla="*/ 294 w 300"/>
                <a:gd name="T1" fmla="*/ 28 h 362"/>
                <a:gd name="T2" fmla="*/ 0 w 300"/>
                <a:gd name="T3" fmla="*/ 362 h 362"/>
                <a:gd name="T4" fmla="*/ 270 w 300"/>
                <a:gd name="T5" fmla="*/ 8 h 362"/>
                <a:gd name="T6" fmla="*/ 292 w 300"/>
                <a:gd name="T7" fmla="*/ 5 h 362"/>
                <a:gd name="T8" fmla="*/ 295 w 300"/>
                <a:gd name="T9" fmla="*/ 27 h 362"/>
                <a:gd name="T10" fmla="*/ 294 w 300"/>
                <a:gd name="T11" fmla="*/ 28 h 362"/>
              </a:gdLst>
              <a:ahLst/>
              <a:cxnLst>
                <a:cxn ang="0">
                  <a:pos x="T0" y="T1"/>
                </a:cxn>
                <a:cxn ang="0">
                  <a:pos x="T2" y="T3"/>
                </a:cxn>
                <a:cxn ang="0">
                  <a:pos x="T4" y="T5"/>
                </a:cxn>
                <a:cxn ang="0">
                  <a:pos x="T6" y="T7"/>
                </a:cxn>
                <a:cxn ang="0">
                  <a:pos x="T8" y="T9"/>
                </a:cxn>
                <a:cxn ang="0">
                  <a:pos x="T10" y="T11"/>
                </a:cxn>
              </a:cxnLst>
              <a:rect l="0" t="0" r="r" b="b"/>
              <a:pathLst>
                <a:path w="300" h="362">
                  <a:moveTo>
                    <a:pt x="294" y="28"/>
                  </a:moveTo>
                  <a:cubicBezTo>
                    <a:pt x="0" y="362"/>
                    <a:pt x="0" y="362"/>
                    <a:pt x="0" y="362"/>
                  </a:cubicBezTo>
                  <a:cubicBezTo>
                    <a:pt x="270" y="8"/>
                    <a:pt x="270" y="8"/>
                    <a:pt x="270" y="8"/>
                  </a:cubicBezTo>
                  <a:cubicBezTo>
                    <a:pt x="275" y="1"/>
                    <a:pt x="285" y="0"/>
                    <a:pt x="292" y="5"/>
                  </a:cubicBezTo>
                  <a:cubicBezTo>
                    <a:pt x="299" y="10"/>
                    <a:pt x="300" y="20"/>
                    <a:pt x="295" y="27"/>
                  </a:cubicBezTo>
                  <a:cubicBezTo>
                    <a:pt x="295" y="27"/>
                    <a:pt x="294" y="28"/>
                    <a:pt x="294"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A568AE2A-00CC-4E3F-BE51-14D54ED4DA6C}"/>
                </a:ext>
              </a:extLst>
            </p:cNvPr>
            <p:cNvSpPr>
              <a:spLocks/>
            </p:cNvSpPr>
            <p:nvPr/>
          </p:nvSpPr>
          <p:spPr bwMode="auto">
            <a:xfrm>
              <a:off x="6108701" y="1295400"/>
              <a:ext cx="365125" cy="969963"/>
            </a:xfrm>
            <a:custGeom>
              <a:avLst/>
              <a:gdLst>
                <a:gd name="T0" fmla="*/ 162 w 165"/>
                <a:gd name="T1" fmla="*/ 23 h 438"/>
                <a:gd name="T2" fmla="*/ 0 w 165"/>
                <a:gd name="T3" fmla="*/ 438 h 438"/>
                <a:gd name="T4" fmla="*/ 132 w 165"/>
                <a:gd name="T5" fmla="*/ 13 h 438"/>
                <a:gd name="T6" fmla="*/ 152 w 165"/>
                <a:gd name="T7" fmla="*/ 3 h 438"/>
                <a:gd name="T8" fmla="*/ 162 w 165"/>
                <a:gd name="T9" fmla="*/ 22 h 438"/>
                <a:gd name="T10" fmla="*/ 162 w 165"/>
                <a:gd name="T11" fmla="*/ 23 h 438"/>
              </a:gdLst>
              <a:ahLst/>
              <a:cxnLst>
                <a:cxn ang="0">
                  <a:pos x="T0" y="T1"/>
                </a:cxn>
                <a:cxn ang="0">
                  <a:pos x="T2" y="T3"/>
                </a:cxn>
                <a:cxn ang="0">
                  <a:pos x="T4" y="T5"/>
                </a:cxn>
                <a:cxn ang="0">
                  <a:pos x="T6" y="T7"/>
                </a:cxn>
                <a:cxn ang="0">
                  <a:pos x="T8" y="T9"/>
                </a:cxn>
                <a:cxn ang="0">
                  <a:pos x="T10" y="T11"/>
                </a:cxn>
              </a:cxnLst>
              <a:rect l="0" t="0" r="r" b="b"/>
              <a:pathLst>
                <a:path w="165" h="438">
                  <a:moveTo>
                    <a:pt x="162" y="23"/>
                  </a:moveTo>
                  <a:cubicBezTo>
                    <a:pt x="0" y="438"/>
                    <a:pt x="0" y="438"/>
                    <a:pt x="0" y="438"/>
                  </a:cubicBezTo>
                  <a:cubicBezTo>
                    <a:pt x="132" y="13"/>
                    <a:pt x="132" y="13"/>
                    <a:pt x="132" y="13"/>
                  </a:cubicBezTo>
                  <a:cubicBezTo>
                    <a:pt x="135" y="5"/>
                    <a:pt x="144" y="0"/>
                    <a:pt x="152" y="3"/>
                  </a:cubicBezTo>
                  <a:cubicBezTo>
                    <a:pt x="160" y="5"/>
                    <a:pt x="165" y="14"/>
                    <a:pt x="162" y="22"/>
                  </a:cubicBezTo>
                  <a:cubicBezTo>
                    <a:pt x="162" y="23"/>
                    <a:pt x="162" y="23"/>
                    <a:pt x="162"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78975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B3F00-0865-6577-FF32-6BBDEF8328A5}"/>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51E8AFD-F462-586A-8954-0A31009ED0B2}"/>
              </a:ext>
            </a:extLst>
          </p:cNvPr>
          <p:cNvGraphicFramePr>
            <a:graphicFrameLocks noGrp="1"/>
          </p:cNvGraphicFramePr>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4</a:t>
                      </a:r>
                    </a:p>
                    <a:p>
                      <a:pPr algn="ctr"/>
                      <a:r>
                        <a:rPr lang="mk" sz="2800" dirty="0">
                          <a:solidFill>
                            <a:srgbClr val="009900"/>
                          </a:solidFill>
                        </a:rPr>
                        <a:t>Дизајн и развој на обука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TextBox 2">
            <a:extLst>
              <a:ext uri="{FF2B5EF4-FFF2-40B4-BE49-F238E27FC236}">
                <a16:creationId xmlns:a16="http://schemas.microsoft.com/office/drawing/2014/main" id="{C2E40960-4AF3-C3F4-E3E4-B642BA65C305}"/>
              </a:ext>
            </a:extLst>
          </p:cNvPr>
          <p:cNvSpPr txBox="1"/>
          <p:nvPr/>
        </p:nvSpPr>
        <p:spPr>
          <a:xfrm>
            <a:off x="6843620" y="1248195"/>
            <a:ext cx="4320098" cy="671851"/>
          </a:xfrm>
          <a:prstGeom prst="rect">
            <a:avLst/>
          </a:prstGeom>
          <a:noFill/>
        </p:spPr>
        <p:txBody>
          <a:bodyPr wrap="square">
            <a:spAutoFit/>
          </a:bodyPr>
          <a:lstStyle/>
          <a:p>
            <a:pPr algn="ctr">
              <a:lnSpc>
                <a:spcPct val="150000"/>
              </a:lnSpc>
            </a:pPr>
            <a:r>
              <a:rPr lang="mk" sz="2800" b="1" dirty="0">
                <a:solidFill>
                  <a:srgbClr val="008000"/>
                </a:solidFill>
              </a:rPr>
              <a:t>Планирање на обука</a:t>
            </a:r>
          </a:p>
        </p:txBody>
      </p:sp>
      <p:graphicFrame>
        <p:nvGraphicFramePr>
          <p:cNvPr id="4" name="Table 3">
            <a:extLst>
              <a:ext uri="{FF2B5EF4-FFF2-40B4-BE49-F238E27FC236}">
                <a16:creationId xmlns:a16="http://schemas.microsoft.com/office/drawing/2014/main" id="{EBC79B97-6EBC-70DA-134E-BB2D2877565D}"/>
              </a:ext>
            </a:extLst>
          </p:cNvPr>
          <p:cNvGraphicFramePr>
            <a:graphicFrameLocks noGrp="1"/>
          </p:cNvGraphicFramePr>
          <p:nvPr>
            <p:extLst>
              <p:ext uri="{D42A27DB-BD31-4B8C-83A1-F6EECF244321}">
                <p14:modId xmlns:p14="http://schemas.microsoft.com/office/powerpoint/2010/main" val="3810515848"/>
              </p:ext>
            </p:extLst>
          </p:nvPr>
        </p:nvGraphicFramePr>
        <p:xfrm>
          <a:off x="344209" y="1496310"/>
          <a:ext cx="6349473" cy="853440"/>
        </p:xfrm>
        <a:graphic>
          <a:graphicData uri="http://schemas.openxmlformats.org/drawingml/2006/table">
            <a:tbl>
              <a:tblPr firstRow="1" bandRow="1">
                <a:tableStyleId>{93296810-A885-4BE3-A3E7-6D5BEEA58F35}</a:tableStyleId>
              </a:tblPr>
              <a:tblGrid>
                <a:gridCol w="6349473">
                  <a:extLst>
                    <a:ext uri="{9D8B030D-6E8A-4147-A177-3AD203B41FA5}">
                      <a16:colId xmlns:a16="http://schemas.microsoft.com/office/drawing/2014/main" val="3537540769"/>
                    </a:ext>
                  </a:extLst>
                </a:gridCol>
              </a:tblGrid>
              <a:tr h="370840">
                <a:tc>
                  <a:txBody>
                    <a:bodyPr/>
                    <a:lstStyle/>
                    <a:p>
                      <a:pPr algn="ctr"/>
                      <a:r>
                        <a:rPr lang="mk" sz="2200" dirty="0"/>
                        <a:t>Модул 1. Рециклирање и намалување на отпадот</a:t>
                      </a:r>
                      <a:endParaRPr lang="sr-Cyrl-RS" sz="2200" dirty="0"/>
                    </a:p>
                  </a:txBody>
                  <a:tcPr/>
                </a:tc>
                <a:extLst>
                  <a:ext uri="{0D108BD9-81ED-4DB2-BD59-A6C34878D82A}">
                    <a16:rowId xmlns:a16="http://schemas.microsoft.com/office/drawing/2014/main" val="2675815032"/>
                  </a:ext>
                </a:extLst>
              </a:tr>
              <a:tr h="370840">
                <a:tc>
                  <a:txBody>
                    <a:bodyPr/>
                    <a:lstStyle/>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a16="http://schemas.microsoft.com/office/drawing/2014/main" val="2431152284"/>
                  </a:ext>
                </a:extLst>
              </a:tr>
            </a:tbl>
          </a:graphicData>
        </a:graphic>
      </p:graphicFrame>
      <p:graphicFrame>
        <p:nvGraphicFramePr>
          <p:cNvPr id="5" name="Table 4">
            <a:extLst>
              <a:ext uri="{FF2B5EF4-FFF2-40B4-BE49-F238E27FC236}">
                <a16:creationId xmlns:a16="http://schemas.microsoft.com/office/drawing/2014/main" id="{F1D7F856-2B3E-46CB-B216-BD5B44C4D50D}"/>
              </a:ext>
            </a:extLst>
          </p:cNvPr>
          <p:cNvGraphicFramePr>
            <a:graphicFrameLocks noGrp="1"/>
          </p:cNvGraphicFramePr>
          <p:nvPr>
            <p:extLst>
              <p:ext uri="{D42A27DB-BD31-4B8C-83A1-F6EECF244321}">
                <p14:modId xmlns:p14="http://schemas.microsoft.com/office/powerpoint/2010/main" val="1999144012"/>
              </p:ext>
            </p:extLst>
          </p:nvPr>
        </p:nvGraphicFramePr>
        <p:xfrm>
          <a:off x="344210" y="2379498"/>
          <a:ext cx="6349473" cy="853440"/>
        </p:xfrm>
        <a:graphic>
          <a:graphicData uri="http://schemas.openxmlformats.org/drawingml/2006/table">
            <a:tbl>
              <a:tblPr firstRow="1" bandRow="1">
                <a:tableStyleId>{93296810-A885-4BE3-A3E7-6D5BEEA58F35}</a:tableStyleId>
              </a:tblPr>
              <a:tblGrid>
                <a:gridCol w="6349473">
                  <a:extLst>
                    <a:ext uri="{9D8B030D-6E8A-4147-A177-3AD203B41FA5}">
                      <a16:colId xmlns:a16="http://schemas.microsoft.com/office/drawing/2014/main" val="3537540769"/>
                    </a:ext>
                  </a:extLst>
                </a:gridCol>
              </a:tblGrid>
              <a:tr h="385809">
                <a:tc>
                  <a:txBody>
                    <a:bodyPr/>
                    <a:lstStyle/>
                    <a:p>
                      <a:pPr algn="ctr"/>
                      <a:r>
                        <a:rPr lang="mk" sz="2200" dirty="0"/>
                        <a:t>Модул 2. Заштеда на енергија и вода</a:t>
                      </a:r>
                      <a:endParaRPr lang="sr-Cyrl-RS" sz="2200" dirty="0"/>
                    </a:p>
                  </a:txBody>
                  <a:tcPr/>
                </a:tc>
                <a:extLst>
                  <a:ext uri="{0D108BD9-81ED-4DB2-BD59-A6C34878D82A}">
                    <a16:rowId xmlns:a16="http://schemas.microsoft.com/office/drawing/2014/main" val="2675815032"/>
                  </a:ext>
                </a:extLst>
              </a:tr>
              <a:tr h="385809">
                <a:tc>
                  <a:txBody>
                    <a:bodyPr/>
                    <a:lstStyle/>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a16="http://schemas.microsoft.com/office/drawing/2014/main" val="2431152284"/>
                  </a:ext>
                </a:extLst>
              </a:tr>
            </a:tbl>
          </a:graphicData>
        </a:graphic>
      </p:graphicFrame>
      <p:graphicFrame>
        <p:nvGraphicFramePr>
          <p:cNvPr id="6" name="Table 5">
            <a:extLst>
              <a:ext uri="{FF2B5EF4-FFF2-40B4-BE49-F238E27FC236}">
                <a16:creationId xmlns:a16="http://schemas.microsoft.com/office/drawing/2014/main" id="{F91DCC71-5578-4E2E-9A71-F2D12C146BB1}"/>
              </a:ext>
            </a:extLst>
          </p:cNvPr>
          <p:cNvGraphicFramePr>
            <a:graphicFrameLocks noGrp="1"/>
          </p:cNvGraphicFramePr>
          <p:nvPr>
            <p:extLst>
              <p:ext uri="{D42A27DB-BD31-4B8C-83A1-F6EECF244321}">
                <p14:modId xmlns:p14="http://schemas.microsoft.com/office/powerpoint/2010/main" val="2832204265"/>
              </p:ext>
            </p:extLst>
          </p:nvPr>
        </p:nvGraphicFramePr>
        <p:xfrm>
          <a:off x="344209" y="3262686"/>
          <a:ext cx="6349473" cy="853440"/>
        </p:xfrm>
        <a:graphic>
          <a:graphicData uri="http://schemas.openxmlformats.org/drawingml/2006/table">
            <a:tbl>
              <a:tblPr firstRow="1" bandRow="1">
                <a:tableStyleId>{93296810-A885-4BE3-A3E7-6D5BEEA58F35}</a:tableStyleId>
              </a:tblPr>
              <a:tblGrid>
                <a:gridCol w="6349473">
                  <a:extLst>
                    <a:ext uri="{9D8B030D-6E8A-4147-A177-3AD203B41FA5}">
                      <a16:colId xmlns:a16="http://schemas.microsoft.com/office/drawing/2014/main" val="3537540769"/>
                    </a:ext>
                  </a:extLst>
                </a:gridCol>
              </a:tblGrid>
              <a:tr h="198597">
                <a:tc>
                  <a:txBody>
                    <a:bodyPr/>
                    <a:lstStyle/>
                    <a:p>
                      <a:pPr algn="ctr"/>
                      <a:r>
                        <a:rPr lang="mk" sz="2200" dirty="0"/>
                        <a:t>Модул 3. Спречување на загадувањето</a:t>
                      </a:r>
                      <a:endParaRPr lang="sr-Cyrl-RS" sz="2200" dirty="0"/>
                    </a:p>
                  </a:txBody>
                  <a:tcPr anchor="ctr"/>
                </a:tc>
                <a:extLst>
                  <a:ext uri="{0D108BD9-81ED-4DB2-BD59-A6C34878D82A}">
                    <a16:rowId xmlns:a16="http://schemas.microsoft.com/office/drawing/2014/main" val="2675815032"/>
                  </a:ext>
                </a:extLst>
              </a:tr>
              <a:tr h="198597">
                <a:tc>
                  <a:txBody>
                    <a:bodyPr/>
                    <a:lstStyle/>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a16="http://schemas.microsoft.com/office/drawing/2014/main" val="2431152284"/>
                  </a:ext>
                </a:extLst>
              </a:tr>
            </a:tbl>
          </a:graphicData>
        </a:graphic>
      </p:graphicFrame>
      <p:graphicFrame>
        <p:nvGraphicFramePr>
          <p:cNvPr id="7" name="Table 6">
            <a:extLst>
              <a:ext uri="{FF2B5EF4-FFF2-40B4-BE49-F238E27FC236}">
                <a16:creationId xmlns:a16="http://schemas.microsoft.com/office/drawing/2014/main" id="{B3912202-B2FA-481D-A67B-77F20D3FDE46}"/>
              </a:ext>
            </a:extLst>
          </p:cNvPr>
          <p:cNvGraphicFramePr>
            <a:graphicFrameLocks noGrp="1"/>
          </p:cNvGraphicFramePr>
          <p:nvPr>
            <p:extLst>
              <p:ext uri="{D42A27DB-BD31-4B8C-83A1-F6EECF244321}">
                <p14:modId xmlns:p14="http://schemas.microsoft.com/office/powerpoint/2010/main" val="960391192"/>
              </p:ext>
            </p:extLst>
          </p:nvPr>
        </p:nvGraphicFramePr>
        <p:xfrm>
          <a:off x="344208" y="4166915"/>
          <a:ext cx="6349473" cy="1188720"/>
        </p:xfrm>
        <a:graphic>
          <a:graphicData uri="http://schemas.openxmlformats.org/drawingml/2006/table">
            <a:tbl>
              <a:tblPr firstRow="1" bandRow="1">
                <a:tableStyleId>{93296810-A885-4BE3-A3E7-6D5BEEA58F35}</a:tableStyleId>
              </a:tblPr>
              <a:tblGrid>
                <a:gridCol w="6349473">
                  <a:extLst>
                    <a:ext uri="{9D8B030D-6E8A-4147-A177-3AD203B41FA5}">
                      <a16:colId xmlns:a16="http://schemas.microsoft.com/office/drawing/2014/main" val="3537540769"/>
                    </a:ext>
                  </a:extLst>
                </a:gridCol>
              </a:tblGrid>
              <a:tr h="309692">
                <a:tc>
                  <a:txBody>
                    <a:bodyPr/>
                    <a:lstStyle/>
                    <a:p>
                      <a:pPr algn="ctr"/>
                      <a:r>
                        <a:rPr lang="mk" sz="2200" b="1" dirty="0"/>
                        <a:t>Модул 4. Зелена дистрибуција (пакување и одржлив транспорт)</a:t>
                      </a:r>
                      <a:endParaRPr lang="sr-Cyrl-RS" sz="2200" b="1" dirty="0"/>
                    </a:p>
                  </a:txBody>
                  <a:tcPr anchor="ctr"/>
                </a:tc>
                <a:extLst>
                  <a:ext uri="{0D108BD9-81ED-4DB2-BD59-A6C34878D82A}">
                    <a16:rowId xmlns:a16="http://schemas.microsoft.com/office/drawing/2014/main" val="2675815032"/>
                  </a:ext>
                </a:extLst>
              </a:tr>
              <a:tr h="309692">
                <a:tc>
                  <a:txBody>
                    <a:bodyPr/>
                    <a:lstStyle/>
                    <a:p>
                      <a:pPr marL="342900" indent="-342900" algn="just">
                        <a:buFont typeface="Arial" panose="020B0604020202020204" pitchFamily="34" charset="0"/>
                        <a:buChar char="•"/>
                      </a:pPr>
                      <a:endParaRPr lang="sr-Cyrl-RS" sz="2200" b="1" dirty="0"/>
                    </a:p>
                  </a:txBody>
                  <a:tcPr anchor="ctr">
                    <a:solidFill>
                      <a:schemeClr val="bg1">
                        <a:lumMod val="95000"/>
                      </a:schemeClr>
                    </a:solidFill>
                  </a:tcPr>
                </a:tc>
                <a:extLst>
                  <a:ext uri="{0D108BD9-81ED-4DB2-BD59-A6C34878D82A}">
                    <a16:rowId xmlns:a16="http://schemas.microsoft.com/office/drawing/2014/main" val="2431152284"/>
                  </a:ext>
                </a:extLst>
              </a:tr>
            </a:tbl>
          </a:graphicData>
        </a:graphic>
      </p:graphicFrame>
      <p:graphicFrame>
        <p:nvGraphicFramePr>
          <p:cNvPr id="8" name="Table 7">
            <a:extLst>
              <a:ext uri="{FF2B5EF4-FFF2-40B4-BE49-F238E27FC236}">
                <a16:creationId xmlns:a16="http://schemas.microsoft.com/office/drawing/2014/main" id="{A4B1BC03-6013-4920-974B-22580CA616C4}"/>
              </a:ext>
            </a:extLst>
          </p:cNvPr>
          <p:cNvGraphicFramePr>
            <a:graphicFrameLocks noGrp="1"/>
          </p:cNvGraphicFramePr>
          <p:nvPr>
            <p:extLst>
              <p:ext uri="{D42A27DB-BD31-4B8C-83A1-F6EECF244321}">
                <p14:modId xmlns:p14="http://schemas.microsoft.com/office/powerpoint/2010/main" val="2818207128"/>
              </p:ext>
            </p:extLst>
          </p:nvPr>
        </p:nvGraphicFramePr>
        <p:xfrm>
          <a:off x="344208" y="5406424"/>
          <a:ext cx="6349473" cy="1208787"/>
        </p:xfrm>
        <a:graphic>
          <a:graphicData uri="http://schemas.openxmlformats.org/drawingml/2006/table">
            <a:tbl>
              <a:tblPr firstRow="1" bandRow="1">
                <a:tableStyleId>{93296810-A885-4BE3-A3E7-6D5BEEA58F35}</a:tableStyleId>
              </a:tblPr>
              <a:tblGrid>
                <a:gridCol w="6349473">
                  <a:extLst>
                    <a:ext uri="{9D8B030D-6E8A-4147-A177-3AD203B41FA5}">
                      <a16:colId xmlns:a16="http://schemas.microsoft.com/office/drawing/2014/main" val="3911374721"/>
                    </a:ext>
                  </a:extLst>
                </a:gridCol>
              </a:tblGrid>
              <a:tr h="446787">
                <a:tc>
                  <a:txBody>
                    <a:bodyPr/>
                    <a:lstStyle/>
                    <a:p>
                      <a:pPr algn="ctr"/>
                      <a:r>
                        <a:rPr lang="mk" sz="2200" dirty="0"/>
                        <a:t>Модул 5. Зелени набавки и зелени финансиски инструменти</a:t>
                      </a:r>
                      <a:endParaRPr lang="sr-Cyrl-RS" sz="2200" dirty="0"/>
                    </a:p>
                  </a:txBody>
                  <a:tcPr anchor="ctr"/>
                </a:tc>
                <a:extLst>
                  <a:ext uri="{0D108BD9-81ED-4DB2-BD59-A6C34878D82A}">
                    <a16:rowId xmlns:a16="http://schemas.microsoft.com/office/drawing/2014/main" val="925202961"/>
                  </a:ext>
                </a:extLst>
              </a:tr>
              <a:tr h="446787">
                <a:tc>
                  <a:txBody>
                    <a:bodyPr/>
                    <a:lstStyle/>
                    <a:p>
                      <a:pPr marL="342900" indent="-342900" algn="just">
                        <a:buFont typeface="Arial" panose="020B0604020202020204" pitchFamily="34" charset="0"/>
                        <a:buChar char="•"/>
                      </a:pPr>
                      <a:endParaRPr lang="sr-Cyrl-RS" sz="2200" dirty="0"/>
                    </a:p>
                  </a:txBody>
                  <a:tcPr anchor="ctr">
                    <a:solidFill>
                      <a:schemeClr val="bg1">
                        <a:lumMod val="95000"/>
                      </a:schemeClr>
                    </a:solidFill>
                  </a:tcPr>
                </a:tc>
                <a:extLst>
                  <a:ext uri="{0D108BD9-81ED-4DB2-BD59-A6C34878D82A}">
                    <a16:rowId xmlns:a16="http://schemas.microsoft.com/office/drawing/2014/main" val="3623265323"/>
                  </a:ext>
                </a:extLst>
              </a:tr>
            </a:tbl>
          </a:graphicData>
        </a:graphic>
      </p:graphicFrame>
      <p:sp>
        <p:nvSpPr>
          <p:cNvPr id="12" name="TextBox 11">
            <a:extLst>
              <a:ext uri="{FF2B5EF4-FFF2-40B4-BE49-F238E27FC236}">
                <a16:creationId xmlns:a16="http://schemas.microsoft.com/office/drawing/2014/main" id="{00526319-0A35-7A46-D28E-7A198A2D06E8}"/>
              </a:ext>
            </a:extLst>
          </p:cNvPr>
          <p:cNvSpPr txBox="1"/>
          <p:nvPr/>
        </p:nvSpPr>
        <p:spPr>
          <a:xfrm>
            <a:off x="7014442" y="2261849"/>
            <a:ext cx="4673267" cy="3477875"/>
          </a:xfrm>
          <a:prstGeom prst="rect">
            <a:avLst/>
          </a:prstGeom>
          <a:noFill/>
        </p:spPr>
        <p:txBody>
          <a:bodyPr wrap="square">
            <a:spAutoFit/>
          </a:bodyPr>
          <a:lstStyle/>
          <a:p>
            <a:pPr marL="285750" indent="-285750" algn="just">
              <a:buFont typeface="Arial" panose="020B0604020202020204" pitchFamily="34" charset="0"/>
              <a:buChar char="•"/>
            </a:pPr>
            <a:r>
              <a:rPr lang="mk" sz="2000" dirty="0"/>
              <a:t>Планот за обука е опис на активностите за постигнување на утврдените цели и очекуваните резултати во одреден временски период.</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dirty="0"/>
              <a:t>Планот за обука е основа за обучувачите што ја покажува содржината што треба да се опфати за време на обуката.</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dirty="0"/>
              <a:t>Планот за обука е основно упатство за учесниците.</a:t>
            </a:r>
          </a:p>
        </p:txBody>
      </p:sp>
    </p:spTree>
    <p:extLst>
      <p:ext uri="{BB962C8B-B14F-4D97-AF65-F5344CB8AC3E}">
        <p14:creationId xmlns:p14="http://schemas.microsoft.com/office/powerpoint/2010/main" val="568573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327979C-F294-7050-A731-F48CF6811573}"/>
              </a:ext>
            </a:extLst>
          </p:cNvPr>
          <p:cNvGraphicFramePr>
            <a:graphicFrameLocks noGrp="1"/>
          </p:cNvGraphicFramePr>
          <p:nvPr>
            <p:extLst>
              <p:ext uri="{D42A27DB-BD31-4B8C-83A1-F6EECF244321}">
                <p14:modId xmlns:p14="http://schemas.microsoft.com/office/powerpoint/2010/main" val="4250004162"/>
              </p:ext>
            </p:extLst>
          </p:nvPr>
        </p:nvGraphicFramePr>
        <p:xfrm>
          <a:off x="391886" y="1840356"/>
          <a:ext cx="11709586" cy="3017520"/>
        </p:xfrm>
        <a:graphic>
          <a:graphicData uri="http://schemas.openxmlformats.org/drawingml/2006/table">
            <a:tbl>
              <a:tblPr firstRow="1" firstCol="1" bandRow="1"/>
              <a:tblGrid>
                <a:gridCol w="1310322">
                  <a:extLst>
                    <a:ext uri="{9D8B030D-6E8A-4147-A177-3AD203B41FA5}">
                      <a16:colId xmlns:a16="http://schemas.microsoft.com/office/drawing/2014/main" val="3927554618"/>
                    </a:ext>
                  </a:extLst>
                </a:gridCol>
                <a:gridCol w="1031817">
                  <a:extLst>
                    <a:ext uri="{9D8B030D-6E8A-4147-A177-3AD203B41FA5}">
                      <a16:colId xmlns:a16="http://schemas.microsoft.com/office/drawing/2014/main" val="472351799"/>
                    </a:ext>
                  </a:extLst>
                </a:gridCol>
                <a:gridCol w="2661940">
                  <a:extLst>
                    <a:ext uri="{9D8B030D-6E8A-4147-A177-3AD203B41FA5}">
                      <a16:colId xmlns:a16="http://schemas.microsoft.com/office/drawing/2014/main" val="2552330235"/>
                    </a:ext>
                  </a:extLst>
                </a:gridCol>
                <a:gridCol w="3516923">
                  <a:extLst>
                    <a:ext uri="{9D8B030D-6E8A-4147-A177-3AD203B41FA5}">
                      <a16:colId xmlns:a16="http://schemas.microsoft.com/office/drawing/2014/main" val="569008015"/>
                    </a:ext>
                  </a:extLst>
                </a:gridCol>
                <a:gridCol w="1637881">
                  <a:extLst>
                    <a:ext uri="{9D8B030D-6E8A-4147-A177-3AD203B41FA5}">
                      <a16:colId xmlns:a16="http://schemas.microsoft.com/office/drawing/2014/main" val="1461189177"/>
                    </a:ext>
                  </a:extLst>
                </a:gridCol>
                <a:gridCol w="1550703">
                  <a:extLst>
                    <a:ext uri="{9D8B030D-6E8A-4147-A177-3AD203B41FA5}">
                      <a16:colId xmlns:a16="http://schemas.microsoft.com/office/drawing/2014/main" val="4093871916"/>
                    </a:ext>
                  </a:extLst>
                </a:gridCol>
              </a:tblGrid>
              <a:tr h="0">
                <a:tc>
                  <a:txBody>
                    <a:bodyPr/>
                    <a:lstStyle/>
                    <a:p>
                      <a:pPr algn="ctr"/>
                      <a:r>
                        <a:rPr lang="mk" sz="1800" b="1"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Време</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mk"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Сесија</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mk"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Модул/Тема(и)</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mk"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Опис</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mk"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Времетраење </a:t>
                      </a:r>
                      <a:br>
                        <a:rPr lang="sr-Cyrl-RS"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mk"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(минути)</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tc>
                  <a:txBody>
                    <a:bodyPr/>
                    <a:lstStyle/>
                    <a:p>
                      <a:pPr algn="ctr"/>
                      <a:r>
                        <a:rPr lang="mk" sz="1800" b="1"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Тренер</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BBB59"/>
                    </a:solidFill>
                  </a:tcPr>
                </a:tc>
                <a:extLst>
                  <a:ext uri="{0D108BD9-81ED-4DB2-BD59-A6C34878D82A}">
                    <a16:rowId xmlns:a16="http://schemas.microsoft.com/office/drawing/2014/main" val="3022428011"/>
                  </a:ext>
                </a:extLst>
              </a:tr>
              <a:tr h="0">
                <a:tc>
                  <a:txBody>
                    <a:bodyPr/>
                    <a:lstStyle/>
                    <a:p>
                      <a:pPr algn="ctr"/>
                      <a:r>
                        <a:rPr lang="mk" sz="1800" b="1" kern="100" cap="al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Ден 1</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pPr algn="ctr"/>
                      <a:r>
                        <a:rPr lang="mk"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pPr algn="ctr"/>
                      <a:r>
                        <a:rPr lang="mk" sz="1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r>
                        <a:rPr lang="mk"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pPr algn="ctr"/>
                      <a:r>
                        <a:rPr lang="mk"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tc>
                  <a:txBody>
                    <a:bodyPr/>
                    <a:lstStyle/>
                    <a:p>
                      <a:pPr algn="ctr"/>
                      <a:r>
                        <a:rPr lang="mk"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C6D9F1"/>
                    </a:solidFill>
                  </a:tcPr>
                </a:tc>
                <a:extLst>
                  <a:ext uri="{0D108BD9-81ED-4DB2-BD59-A6C34878D82A}">
                    <a16:rowId xmlns:a16="http://schemas.microsoft.com/office/drawing/2014/main" val="705123553"/>
                  </a:ext>
                </a:extLst>
              </a:tr>
              <a:tr h="0">
                <a:tc rowSpan="7">
                  <a:txBody>
                    <a:bodyPr/>
                    <a:lstStyle/>
                    <a:p>
                      <a:pPr algn="ctr"/>
                      <a:r>
                        <a:rPr lang="mk" sz="1800" kern="100" dirty="0">
                          <a:effectLst/>
                          <a:latin typeface="Calibri" panose="020F0502020204030204" pitchFamily="34" charset="0"/>
                          <a:ea typeface="Times New Roman" panose="02020603050405020304" pitchFamily="18" charset="0"/>
                          <a:cs typeface="Calibri" panose="020F0502020204030204" pitchFamily="34" charset="0"/>
                        </a:rPr>
                        <a:t>09:00-10:30</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rowSpan="7">
                  <a:txBody>
                    <a:bodyPr/>
                    <a:lstStyle/>
                    <a:p>
                      <a:pPr algn="ctr"/>
                      <a:r>
                        <a:rPr lang="mk" sz="1800" kern="100" dirty="0">
                          <a:effectLst/>
                          <a:latin typeface="Calibri" panose="020F0502020204030204" pitchFamily="34" charset="0"/>
                          <a:ea typeface="Times New Roman" panose="02020603050405020304" pitchFamily="18" charset="0"/>
                          <a:cs typeface="Calibri" panose="020F0502020204030204" pitchFamily="34" charset="0"/>
                        </a:rPr>
                        <a:t>1</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rowSpan="7">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rowSpan="7">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729478396"/>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a16="http://schemas.microsoft.com/office/drawing/2014/main" val="3879544452"/>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a16="http://schemas.microsoft.com/office/drawing/2014/main" val="3383459603"/>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a16="http://schemas.microsoft.com/office/drawing/2014/main" val="91548417"/>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a16="http://schemas.microsoft.com/office/drawing/2014/main" val="559383442"/>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a16="http://schemas.microsoft.com/office/drawing/2014/main" val="3321025683"/>
                  </a:ext>
                </a:extLst>
              </a:tr>
              <a:tr h="0">
                <a:tc vMerge="1">
                  <a:txBody>
                    <a:bodyPr/>
                    <a:lstStyle/>
                    <a:p>
                      <a:endParaRPr lang="sr-Cyrl-RS"/>
                    </a:p>
                  </a:txBody>
                  <a:tcPr/>
                </a:tc>
                <a:tc vMerge="1">
                  <a:txBody>
                    <a:bodyPr/>
                    <a:lstStyle/>
                    <a:p>
                      <a:endParaRPr lang="sr-Cyrl-RS"/>
                    </a:p>
                  </a:txBody>
                  <a:tcPr/>
                </a:tc>
                <a:tc vMerge="1">
                  <a:txBody>
                    <a:bodyPr/>
                    <a:lstStyle/>
                    <a:p>
                      <a:endParaRPr lang="sr-Cyrl-RS"/>
                    </a:p>
                  </a:txBody>
                  <a:tcPr/>
                </a:tc>
                <a:tc>
                  <a:txBody>
                    <a:bodyPr/>
                    <a:lstStyle/>
                    <a:p>
                      <a:pPr algn="just"/>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ct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vMerge="1">
                  <a:txBody>
                    <a:bodyPr/>
                    <a:lstStyle/>
                    <a:p>
                      <a:endParaRPr lang="sr-Cyrl-RS"/>
                    </a:p>
                  </a:txBody>
                  <a:tcPr/>
                </a:tc>
                <a:extLst>
                  <a:ext uri="{0D108BD9-81ED-4DB2-BD59-A6C34878D82A}">
                    <a16:rowId xmlns:a16="http://schemas.microsoft.com/office/drawing/2014/main" val="2632234533"/>
                  </a:ext>
                </a:extLst>
              </a:tr>
              <a:tr h="0">
                <a:tc>
                  <a:txBody>
                    <a:bodyPr/>
                    <a:lstStyle/>
                    <a:p>
                      <a:pPr algn="ctr"/>
                      <a:r>
                        <a:rPr lang="mk" sz="18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10:30-11:00</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pPr algn="ctr"/>
                      <a:r>
                        <a:rPr lang="mk" sz="18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Пауза</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pPr algn="ctr"/>
                      <a:r>
                        <a:rPr lang="mk"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r>
                        <a:rPr lang="mk" sz="18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pPr algn="ctr"/>
                      <a:r>
                        <a:rPr lang="mk" sz="1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tc>
                  <a:txBody>
                    <a:bodyPr/>
                    <a:lstStyle/>
                    <a:p>
                      <a:pPr algn="ctr"/>
                      <a:r>
                        <a:rPr lang="mk" sz="18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99"/>
                    </a:solidFill>
                  </a:tcPr>
                </a:tc>
                <a:extLst>
                  <a:ext uri="{0D108BD9-81ED-4DB2-BD59-A6C34878D82A}">
                    <a16:rowId xmlns:a16="http://schemas.microsoft.com/office/drawing/2014/main" val="2679829646"/>
                  </a:ext>
                </a:extLst>
              </a:tr>
            </a:tbl>
          </a:graphicData>
        </a:graphic>
      </p:graphicFrame>
      <p:sp>
        <p:nvSpPr>
          <p:cNvPr id="6" name="TextBox 5">
            <a:extLst>
              <a:ext uri="{FF2B5EF4-FFF2-40B4-BE49-F238E27FC236}">
                <a16:creationId xmlns:a16="http://schemas.microsoft.com/office/drawing/2014/main" id="{BA131566-BDDA-EEDF-836F-0CD97FF1F7B7}"/>
              </a:ext>
            </a:extLst>
          </p:cNvPr>
          <p:cNvSpPr txBox="1"/>
          <p:nvPr/>
        </p:nvSpPr>
        <p:spPr>
          <a:xfrm>
            <a:off x="458456" y="789355"/>
            <a:ext cx="11576445" cy="830997"/>
          </a:xfrm>
          <a:prstGeom prst="rect">
            <a:avLst/>
          </a:prstGeom>
          <a:noFill/>
        </p:spPr>
        <p:txBody>
          <a:bodyPr wrap="square">
            <a:spAutoFit/>
          </a:bodyPr>
          <a:lstStyle/>
          <a:p>
            <a:pPr marL="285750" indent="-285750">
              <a:buFont typeface="Arial" panose="020B0604020202020204" pitchFamily="34" charset="0"/>
              <a:buChar char="•"/>
            </a:pPr>
            <a:r>
              <a:rPr lang="mk" sz="2400" dirty="0"/>
              <a:t>Планот за обука е ТАБЕЛА што вклучува теми, содржина на обуката (опис и применети методи), времетраење, поделба на одговорностите итн.</a:t>
            </a:r>
          </a:p>
        </p:txBody>
      </p:sp>
      <p:sp>
        <p:nvSpPr>
          <p:cNvPr id="7" name="TextBox 6">
            <a:extLst>
              <a:ext uri="{FF2B5EF4-FFF2-40B4-BE49-F238E27FC236}">
                <a16:creationId xmlns:a16="http://schemas.microsoft.com/office/drawing/2014/main" id="{35DFF1BF-B328-53F1-BDAA-C021D62483C8}"/>
              </a:ext>
            </a:extLst>
          </p:cNvPr>
          <p:cNvSpPr txBox="1"/>
          <p:nvPr/>
        </p:nvSpPr>
        <p:spPr>
          <a:xfrm>
            <a:off x="458456" y="5312788"/>
            <a:ext cx="11576445" cy="461665"/>
          </a:xfrm>
          <a:prstGeom prst="rect">
            <a:avLst/>
          </a:prstGeom>
          <a:noFill/>
        </p:spPr>
        <p:txBody>
          <a:bodyPr wrap="square">
            <a:spAutoFit/>
          </a:bodyPr>
          <a:lstStyle/>
          <a:p>
            <a:pPr marL="285750" indent="-285750">
              <a:buFont typeface="Arial" panose="020B0604020202020204" pitchFamily="34" charset="0"/>
              <a:buChar char="•"/>
            </a:pPr>
            <a:r>
              <a:rPr lang="mk" sz="2400" dirty="0"/>
              <a:t>Планот за обука често се нарекува агенда на тренерот.</a:t>
            </a:r>
          </a:p>
        </p:txBody>
      </p:sp>
    </p:spTree>
    <p:extLst>
      <p:ext uri="{BB962C8B-B14F-4D97-AF65-F5344CB8AC3E}">
        <p14:creationId xmlns:p14="http://schemas.microsoft.com/office/powerpoint/2010/main" val="257694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EA5D061-F7AD-4928-85D1-3C9F9A42C207}"/>
              </a:ext>
            </a:extLst>
          </p:cNvPr>
          <p:cNvGraphicFramePr>
            <a:graphicFrameLocks noGrp="1"/>
          </p:cNvGraphicFramePr>
          <p:nvPr>
            <p:extLst>
              <p:ext uri="{D42A27DB-BD31-4B8C-83A1-F6EECF244321}">
                <p14:modId xmlns:p14="http://schemas.microsoft.com/office/powerpoint/2010/main" val="1561424815"/>
              </p:ext>
            </p:extLst>
          </p:nvPr>
        </p:nvGraphicFramePr>
        <p:xfrm>
          <a:off x="405183" y="776333"/>
          <a:ext cx="10958235" cy="5509049"/>
        </p:xfrm>
        <a:graphic>
          <a:graphicData uri="http://schemas.openxmlformats.org/drawingml/2006/table">
            <a:tbl>
              <a:tblPr firstRow="1" firstCol="1" bandRow="1"/>
              <a:tblGrid>
                <a:gridCol w="2107690">
                  <a:extLst>
                    <a:ext uri="{9D8B030D-6E8A-4147-A177-3AD203B41FA5}">
                      <a16:colId xmlns:a16="http://schemas.microsoft.com/office/drawing/2014/main" val="20000"/>
                    </a:ext>
                  </a:extLst>
                </a:gridCol>
                <a:gridCol w="1416787">
                  <a:extLst>
                    <a:ext uri="{9D8B030D-6E8A-4147-A177-3AD203B41FA5}">
                      <a16:colId xmlns:a16="http://schemas.microsoft.com/office/drawing/2014/main" val="20001"/>
                    </a:ext>
                  </a:extLst>
                </a:gridCol>
                <a:gridCol w="7433758">
                  <a:extLst>
                    <a:ext uri="{9D8B030D-6E8A-4147-A177-3AD203B41FA5}">
                      <a16:colId xmlns:a16="http://schemas.microsoft.com/office/drawing/2014/main" val="20002"/>
                    </a:ext>
                  </a:extLst>
                </a:gridCol>
              </a:tblGrid>
              <a:tr h="217143">
                <a:tc>
                  <a:txBody>
                    <a:bodyPr/>
                    <a:lstStyle/>
                    <a:p>
                      <a:pPr algn="ctr">
                        <a:spcAft>
                          <a:spcPts val="0"/>
                        </a:spcAft>
                      </a:pPr>
                      <a:r>
                        <a:rPr lang="mk" sz="1400" b="1" kern="100" dirty="0">
                          <a:effectLst/>
                          <a:latin typeface="Calibri" panose="020F0502020204030204" pitchFamily="34" charset="0"/>
                          <a:ea typeface="Times New Roman" panose="02020603050405020304" pitchFamily="18" charset="0"/>
                          <a:cs typeface="Calibri" panose="020F0502020204030204" pitchFamily="34" charset="0"/>
                        </a:rPr>
                        <a:t>Време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mk" sz="1400" b="1" kern="100">
                          <a:effectLst/>
                          <a:latin typeface="Calibri" panose="020F0502020204030204" pitchFamily="34" charset="0"/>
                          <a:ea typeface="Times New Roman" panose="02020603050405020304" pitchFamily="18" charset="0"/>
                          <a:cs typeface="Calibri" panose="020F0502020204030204" pitchFamily="34" charset="0"/>
                        </a:rPr>
                        <a:t>Сесија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mk" sz="1400" b="1" kern="100">
                          <a:effectLst/>
                          <a:latin typeface="Calibri" panose="020F0502020204030204" pitchFamily="34" charset="0"/>
                          <a:ea typeface="Times New Roman" panose="02020603050405020304" pitchFamily="18" charset="0"/>
                          <a:cs typeface="Calibri" panose="020F0502020204030204" pitchFamily="34" charset="0"/>
                        </a:rPr>
                        <a:t>Тема(и)</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217143">
                <a:tc>
                  <a:txBody>
                    <a:bodyPr/>
                    <a:lstStyle/>
                    <a:p>
                      <a:pPr algn="ctr">
                        <a:spcAft>
                          <a:spcPts val="0"/>
                        </a:spcAft>
                      </a:pPr>
                      <a:r>
                        <a:rPr lang="mk" sz="1400" b="1" kern="100" cap="all" dirty="0">
                          <a:effectLst/>
                          <a:latin typeface="Calibri" panose="020F0502020204030204" pitchFamily="34" charset="0"/>
                          <a:ea typeface="Times New Roman" panose="02020603050405020304" pitchFamily="18" charset="0"/>
                          <a:cs typeface="Calibri" panose="020F0502020204030204" pitchFamily="34" charset="0"/>
                        </a:rPr>
                        <a:t>Ден 1</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0001"/>
                  </a:ext>
                </a:extLst>
              </a:tr>
              <a:tr h="217143">
                <a:tc rowSpan="2">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09:00-10:30</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1</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Обука на обучувачи за зелени бизниси</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7143">
                <a:tc vMerge="1">
                  <a:txBody>
                    <a:bodyPr/>
                    <a:lstStyle/>
                    <a:p>
                      <a:endParaRPr lang="en-GB"/>
                    </a:p>
                  </a:txBody>
                  <a:tcPr/>
                </a:tc>
                <a:tc vMerge="1">
                  <a:txBody>
                    <a:bodyPr/>
                    <a:lstStyle/>
                    <a:p>
                      <a:endParaRPr lang="en-GB"/>
                    </a:p>
                  </a:txBody>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Анализа на потребите за обука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10:30-11:00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11:00-12:30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2</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Дизајн и развој на обука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7143">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12:30-13:30</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13:30-15:00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3</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Дизајн и развој на обука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15:00-15:30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8"/>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15:30-17:00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4</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Дизајн и развој на обука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7143">
                <a:tc>
                  <a:txBody>
                    <a:bodyPr/>
                    <a:lstStyle/>
                    <a:p>
                      <a:pPr algn="ctr">
                        <a:spcAft>
                          <a:spcPts val="0"/>
                        </a:spcAft>
                      </a:pPr>
                      <a:r>
                        <a:rPr lang="mk" sz="1400" b="1" kern="100" cap="all">
                          <a:effectLst/>
                          <a:latin typeface="Calibri" panose="020F0502020204030204" pitchFamily="34" charset="0"/>
                          <a:ea typeface="Times New Roman" panose="02020603050405020304" pitchFamily="18" charset="0"/>
                          <a:cs typeface="Calibri" panose="020F0502020204030204" pitchFamily="34" charset="0"/>
                        </a:rPr>
                        <a:t>Ден II</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0010"/>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09:00-10:30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5</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Спроведување на обука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10:30-11:00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2"/>
                  </a:ext>
                </a:extLst>
              </a:tr>
              <a:tr h="297617">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11:00-12:30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6</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Обука / Теренска посета на МСП: DDM </a:t>
                      </a:r>
                      <a:r>
                        <a:rPr lang="mk" sz="1400" kern="100" dirty="0" err="1">
                          <a:effectLst/>
                          <a:latin typeface="Calibri" panose="020F0502020204030204" pitchFamily="34" charset="0"/>
                          <a:ea typeface="Times New Roman" panose="02020603050405020304" pitchFamily="18" charset="0"/>
                          <a:cs typeface="Calibri" panose="020F0502020204030204" pitchFamily="34" charset="0"/>
                        </a:rPr>
                        <a:t>Metaling</a:t>
                      </a: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r>
                        <a:rPr lang="mk" sz="1400" kern="100" dirty="0" err="1">
                          <a:effectLst/>
                          <a:latin typeface="Calibri" panose="020F0502020204030204" pitchFamily="34" charset="0"/>
                          <a:ea typeface="Times New Roman" panose="02020603050405020304" pitchFamily="18" charset="0"/>
                          <a:cs typeface="Calibri" panose="020F0502020204030204" pitchFamily="34" charset="0"/>
                        </a:rPr>
                        <a:t>ДООЕЛ </a:t>
                      </a:r>
                      <a:r>
                        <a:rPr lang="mk" sz="1400" kern="100" dirty="0">
                          <a:effectLst/>
                          <a:latin typeface="Calibri" panose="020F0502020204030204" pitchFamily="34" charset="0"/>
                          <a:ea typeface="Times New Roman" panose="02020603050405020304" pitchFamily="18" charset="0"/>
                          <a:cs typeface="Calibri" panose="020F0502020204030204" pitchFamily="34" charset="0"/>
                        </a:rPr>
                        <a:t>Лесковац</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12:30-14:30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7</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Обука / Теренска посета на мали и средни претпријатија: DDM </a:t>
                      </a:r>
                      <a:r>
                        <a:rPr lang="mk" sz="1400" kern="100" dirty="0" err="1">
                          <a:effectLst/>
                          <a:latin typeface="Calibri" panose="020F0502020204030204" pitchFamily="34" charset="0"/>
                          <a:ea typeface="Times New Roman" panose="02020603050405020304" pitchFamily="18" charset="0"/>
                          <a:cs typeface="Calibri" panose="020F0502020204030204" pitchFamily="34" charset="0"/>
                        </a:rPr>
                        <a:t>Metaling</a:t>
                      </a: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r>
                        <a:rPr lang="mk" sz="1400" kern="100" dirty="0" err="1">
                          <a:effectLst/>
                          <a:latin typeface="Calibri" panose="020F0502020204030204" pitchFamily="34" charset="0"/>
                          <a:ea typeface="Times New Roman" panose="02020603050405020304" pitchFamily="18" charset="0"/>
                          <a:cs typeface="Calibri" panose="020F0502020204030204" pitchFamily="34" charset="0"/>
                        </a:rPr>
                        <a:t>ДООЕЛ </a:t>
                      </a:r>
                      <a:r>
                        <a:rPr lang="mk" sz="1400" kern="100" dirty="0">
                          <a:effectLst/>
                          <a:latin typeface="Calibri" panose="020F0502020204030204" pitchFamily="34" charset="0"/>
                          <a:ea typeface="Times New Roman" panose="02020603050405020304" pitchFamily="18" charset="0"/>
                          <a:cs typeface="Calibri" panose="020F0502020204030204" pitchFamily="34" charset="0"/>
                        </a:rPr>
                        <a:t>Лесковац</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14:30-15:30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5"/>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15:30-17:00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8</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Спроведување на обука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7143">
                <a:tc>
                  <a:txBody>
                    <a:bodyPr/>
                    <a:lstStyle/>
                    <a:p>
                      <a:pPr algn="ctr">
                        <a:spcAft>
                          <a:spcPts val="0"/>
                        </a:spcAft>
                      </a:pPr>
                      <a:r>
                        <a:rPr lang="mk" sz="1400" b="1" kern="100" cap="all">
                          <a:effectLst/>
                          <a:latin typeface="Calibri" panose="020F0502020204030204" pitchFamily="34" charset="0"/>
                          <a:ea typeface="Times New Roman" panose="02020603050405020304" pitchFamily="18" charset="0"/>
                          <a:cs typeface="Calibri" panose="020F0502020204030204" pitchFamily="34" charset="0"/>
                        </a:rPr>
                        <a:t>Ден III</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0017"/>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09:00-10:30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9</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Мониторинг и евалуација на обуката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10:30-11:00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9"/>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11:00-12:30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Мониторинг и евалуација на обуката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12:30-13:30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1"/>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13:30-15:00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11</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Мониторинг и евалуација на обуката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15:00-15:30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Пауза</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3"/>
                  </a:ext>
                </a:extLst>
              </a:tr>
              <a:tr h="217143">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15:30-17:00</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a:effectLst/>
                          <a:latin typeface="Calibri" panose="020F0502020204030204" pitchFamily="34" charset="0"/>
                          <a:ea typeface="Times New Roman" panose="02020603050405020304" pitchFamily="18" charset="0"/>
                          <a:cs typeface="Calibri" panose="020F0502020204030204" pitchFamily="34" charset="0"/>
                        </a:rPr>
                        <a:t>12</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Евалуација на обуката и затворање на работилницата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graphicFrame>
        <p:nvGraphicFramePr>
          <p:cNvPr id="5" name="Table 4">
            <a:extLst>
              <a:ext uri="{FF2B5EF4-FFF2-40B4-BE49-F238E27FC236}">
                <a16:creationId xmlns:a16="http://schemas.microsoft.com/office/drawing/2014/main" id="{CD8D5B9D-A3A9-4C5D-AEEF-5B7C2B089B25}"/>
              </a:ext>
            </a:extLst>
          </p:cNvPr>
          <p:cNvGraphicFramePr>
            <a:graphicFrameLocks noGrp="1"/>
          </p:cNvGraphicFramePr>
          <p:nvPr>
            <p:extLst>
              <p:ext uri="{D42A27DB-BD31-4B8C-83A1-F6EECF244321}">
                <p14:modId xmlns:p14="http://schemas.microsoft.com/office/powerpoint/2010/main" val="3229429002"/>
              </p:ext>
            </p:extLst>
          </p:nvPr>
        </p:nvGraphicFramePr>
        <p:xfrm>
          <a:off x="298650" y="168676"/>
          <a:ext cx="11064768" cy="532660"/>
        </p:xfrm>
        <a:graphic>
          <a:graphicData uri="http://schemas.openxmlformats.org/drawingml/2006/table">
            <a:tbl>
              <a:tblPr firstRow="1" bandRow="1">
                <a:tableStyleId>{93296810-A885-4BE3-A3E7-6D5BEEA58F35}</a:tableStyleId>
              </a:tblPr>
              <a:tblGrid>
                <a:gridCol w="11064768">
                  <a:extLst>
                    <a:ext uri="{9D8B030D-6E8A-4147-A177-3AD203B41FA5}">
                      <a16:colId xmlns:a16="http://schemas.microsoft.com/office/drawing/2014/main" val="3832995452"/>
                    </a:ext>
                  </a:extLst>
                </a:gridCol>
              </a:tblGrid>
              <a:tr h="532660">
                <a:tc>
                  <a:txBody>
                    <a:bodyPr/>
                    <a:lstStyle/>
                    <a:p>
                      <a:pPr algn="ctr"/>
                      <a:r>
                        <a:rPr lang="mk" sz="2800" dirty="0">
                          <a:solidFill>
                            <a:srgbClr val="009900"/>
                          </a:solidFill>
                        </a:rPr>
                        <a:t>Дневен ред</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Tree>
    <p:extLst>
      <p:ext uri="{BB962C8B-B14F-4D97-AF65-F5344CB8AC3E}">
        <p14:creationId xmlns:p14="http://schemas.microsoft.com/office/powerpoint/2010/main" val="235416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28"/>
          <p:cNvGrpSpPr>
            <a:grpSpLocks noChangeAspect="1"/>
          </p:cNvGrpSpPr>
          <p:nvPr/>
        </p:nvGrpSpPr>
        <p:grpSpPr bwMode="auto">
          <a:xfrm>
            <a:off x="732487" y="758648"/>
            <a:ext cx="10727026" cy="5340704"/>
            <a:chOff x="-2508" y="-1001"/>
            <a:chExt cx="12698" cy="6322"/>
          </a:xfrm>
          <a:solidFill>
            <a:schemeClr val="bg1">
              <a:lumMod val="65000"/>
              <a:alpha val="16000"/>
            </a:schemeClr>
          </a:solidFill>
        </p:grpSpPr>
        <p:sp>
          <p:nvSpPr>
            <p:cNvPr id="57" name="Freeform 29"/>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9"/>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0"/>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1"/>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2"/>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3"/>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4"/>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8"/>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9"/>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0"/>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1"/>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2"/>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3"/>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4"/>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5"/>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6"/>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7"/>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8"/>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9"/>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0"/>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1"/>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2"/>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3"/>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4"/>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5"/>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6"/>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67"/>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8"/>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9"/>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0"/>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1"/>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2"/>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73"/>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4"/>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5"/>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6"/>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77"/>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8"/>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9"/>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0"/>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1"/>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82"/>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83"/>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84"/>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85"/>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86"/>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87"/>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8"/>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9"/>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0"/>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1"/>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2"/>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3"/>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4"/>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95"/>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6"/>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97"/>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8"/>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9"/>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0"/>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01"/>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2"/>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03"/>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04"/>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05"/>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06"/>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07"/>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8"/>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9"/>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10"/>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11"/>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12"/>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13"/>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14"/>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15"/>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16"/>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17"/>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8"/>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9"/>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20"/>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1"/>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2"/>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23"/>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24"/>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5"/>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6"/>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27"/>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8"/>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9"/>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30"/>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1"/>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32"/>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33"/>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34"/>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35"/>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36"/>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37"/>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8"/>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9"/>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40"/>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41"/>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42"/>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3"/>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44"/>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45"/>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46"/>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47"/>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8"/>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9"/>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50"/>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51"/>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52"/>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53"/>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54"/>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55"/>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56"/>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57"/>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8"/>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9"/>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60"/>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61"/>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62"/>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63"/>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64"/>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65"/>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66"/>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67"/>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8"/>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9"/>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70"/>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71"/>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72"/>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73"/>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74"/>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75"/>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76"/>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77"/>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8"/>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9"/>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80"/>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81"/>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82"/>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83"/>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84"/>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85"/>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86"/>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87"/>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8"/>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9"/>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90"/>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91"/>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92"/>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93"/>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94"/>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95"/>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96"/>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97"/>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8"/>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9"/>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00"/>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01"/>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02"/>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03"/>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04"/>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05"/>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06"/>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790364" y="5318614"/>
            <a:ext cx="2756647" cy="968189"/>
            <a:chOff x="793377" y="4222376"/>
            <a:chExt cx="2756647" cy="968189"/>
          </a:xfrm>
        </p:grpSpPr>
        <p:sp>
          <p:nvSpPr>
            <p:cNvPr id="2" name="Rectangle 1"/>
            <p:cNvSpPr/>
            <p:nvPr/>
          </p:nvSpPr>
          <p:spPr>
            <a:xfrm>
              <a:off x="793377" y="4477871"/>
              <a:ext cx="2756647" cy="7126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dirty="0">
                  <a:latin typeface="Arial" panose="020B0604020202020204" pitchFamily="34" charset="0"/>
                  <a:cs typeface="Arial" panose="020B0604020202020204" pitchFamily="34" charset="0"/>
                </a:rPr>
                <a:t>Рециклирање и намалување на отпадот</a:t>
              </a:r>
            </a:p>
          </p:txBody>
        </p:sp>
        <p:sp>
          <p:nvSpPr>
            <p:cNvPr id="3" name="Trapezoid 2"/>
            <p:cNvSpPr/>
            <p:nvPr/>
          </p:nvSpPr>
          <p:spPr>
            <a:xfrm>
              <a:off x="793377" y="4222376"/>
              <a:ext cx="2756647" cy="255496"/>
            </a:xfrm>
            <a:prstGeom prst="trapezoid">
              <a:avLst>
                <a:gd name="adj" fmla="val 875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625887" y="4605920"/>
            <a:ext cx="2756647" cy="968189"/>
            <a:chOff x="793377" y="4222376"/>
            <a:chExt cx="2756647" cy="968189"/>
          </a:xfrm>
        </p:grpSpPr>
        <p:sp>
          <p:nvSpPr>
            <p:cNvPr id="6" name="Rectangle 5"/>
            <p:cNvSpPr/>
            <p:nvPr/>
          </p:nvSpPr>
          <p:spPr>
            <a:xfrm>
              <a:off x="793377" y="4477871"/>
              <a:ext cx="2756647" cy="7126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dirty="0">
                  <a:latin typeface="Arial" panose="020B0604020202020204" pitchFamily="34" charset="0"/>
                  <a:cs typeface="Arial" panose="020B0604020202020204" pitchFamily="34" charset="0"/>
                </a:rPr>
                <a:t>Заштеда на енергија и вода</a:t>
              </a:r>
              <a:endParaRPr lang="en-US" dirty="0">
                <a:latin typeface="Arial" panose="020B0604020202020204" pitchFamily="34" charset="0"/>
                <a:cs typeface="Arial" panose="020B0604020202020204" pitchFamily="34" charset="0"/>
              </a:endParaRPr>
            </a:p>
          </p:txBody>
        </p:sp>
        <p:sp>
          <p:nvSpPr>
            <p:cNvPr id="7" name="Trapezoid 6"/>
            <p:cNvSpPr/>
            <p:nvPr/>
          </p:nvSpPr>
          <p:spPr>
            <a:xfrm>
              <a:off x="793377" y="4222376"/>
              <a:ext cx="2756647" cy="255496"/>
            </a:xfrm>
            <a:prstGeom prst="trapezoid">
              <a:avLst>
                <a:gd name="adj" fmla="val 875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461410" y="3893225"/>
            <a:ext cx="2756647" cy="968189"/>
            <a:chOff x="793377" y="4222376"/>
            <a:chExt cx="2756647" cy="968189"/>
          </a:xfrm>
        </p:grpSpPr>
        <p:sp>
          <p:nvSpPr>
            <p:cNvPr id="9" name="Rectangle 8"/>
            <p:cNvSpPr/>
            <p:nvPr/>
          </p:nvSpPr>
          <p:spPr>
            <a:xfrm>
              <a:off x="793377" y="4477871"/>
              <a:ext cx="2756647" cy="7126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dirty="0">
                  <a:latin typeface="Arial" panose="020B0604020202020204" pitchFamily="34" charset="0"/>
                  <a:cs typeface="Arial" panose="020B0604020202020204" pitchFamily="34" charset="0"/>
                </a:rPr>
                <a:t>Превенција од загадување</a:t>
              </a:r>
              <a:endParaRPr lang="en-US" dirty="0">
                <a:latin typeface="Arial" panose="020B0604020202020204" pitchFamily="34" charset="0"/>
                <a:cs typeface="Arial" panose="020B0604020202020204" pitchFamily="34" charset="0"/>
              </a:endParaRPr>
            </a:p>
          </p:txBody>
        </p:sp>
        <p:sp>
          <p:nvSpPr>
            <p:cNvPr id="10" name="Trapezoid 9"/>
            <p:cNvSpPr/>
            <p:nvPr/>
          </p:nvSpPr>
          <p:spPr>
            <a:xfrm>
              <a:off x="793377" y="4222376"/>
              <a:ext cx="2756647" cy="255496"/>
            </a:xfrm>
            <a:prstGeom prst="trapezoid">
              <a:avLst>
                <a:gd name="adj" fmla="val 875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296933" y="3180530"/>
            <a:ext cx="2756647" cy="968189"/>
            <a:chOff x="793377" y="4222376"/>
            <a:chExt cx="2756647" cy="968189"/>
          </a:xfrm>
        </p:grpSpPr>
        <p:sp>
          <p:nvSpPr>
            <p:cNvPr id="12" name="Rectangle 11"/>
            <p:cNvSpPr/>
            <p:nvPr/>
          </p:nvSpPr>
          <p:spPr>
            <a:xfrm>
              <a:off x="793377" y="4477871"/>
              <a:ext cx="2756647" cy="7126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dirty="0">
                  <a:latin typeface="Arial" panose="020B0604020202020204" pitchFamily="34" charset="0"/>
                  <a:cs typeface="Arial" panose="020B0604020202020204" pitchFamily="34" charset="0"/>
                </a:rPr>
                <a:t>Зелена дистрибуција</a:t>
              </a:r>
              <a:endParaRPr lang="en-US" dirty="0">
                <a:latin typeface="Arial" panose="020B0604020202020204" pitchFamily="34" charset="0"/>
                <a:cs typeface="Arial" panose="020B0604020202020204" pitchFamily="34" charset="0"/>
              </a:endParaRPr>
            </a:p>
          </p:txBody>
        </p:sp>
        <p:sp>
          <p:nvSpPr>
            <p:cNvPr id="13" name="Trapezoid 12"/>
            <p:cNvSpPr/>
            <p:nvPr/>
          </p:nvSpPr>
          <p:spPr>
            <a:xfrm>
              <a:off x="793377" y="4222376"/>
              <a:ext cx="2756647" cy="255496"/>
            </a:xfrm>
            <a:prstGeom prst="trapezoid">
              <a:avLst>
                <a:gd name="adj" fmla="val 875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8132458" y="2467836"/>
            <a:ext cx="2756647" cy="1039665"/>
            <a:chOff x="793377" y="4222376"/>
            <a:chExt cx="2756647" cy="1039665"/>
          </a:xfrm>
        </p:grpSpPr>
        <p:sp>
          <p:nvSpPr>
            <p:cNvPr id="15" name="Rectangle 14"/>
            <p:cNvSpPr/>
            <p:nvPr/>
          </p:nvSpPr>
          <p:spPr>
            <a:xfrm>
              <a:off x="793377" y="4477870"/>
              <a:ext cx="2756647" cy="784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1600" dirty="0">
                  <a:latin typeface="Arial" panose="020B0604020202020204" pitchFamily="34" charset="0"/>
                  <a:cs typeface="Arial" panose="020B0604020202020204" pitchFamily="34" charset="0"/>
                </a:rPr>
                <a:t>Зелени набавки и зелени финансиски инструменти</a:t>
              </a:r>
              <a:endParaRPr lang="en-US" sz="1600" dirty="0">
                <a:latin typeface="Arial" panose="020B0604020202020204" pitchFamily="34" charset="0"/>
                <a:cs typeface="Arial" panose="020B0604020202020204" pitchFamily="34" charset="0"/>
              </a:endParaRPr>
            </a:p>
          </p:txBody>
        </p:sp>
        <p:sp>
          <p:nvSpPr>
            <p:cNvPr id="16" name="Trapezoid 15"/>
            <p:cNvSpPr/>
            <p:nvPr/>
          </p:nvSpPr>
          <p:spPr>
            <a:xfrm>
              <a:off x="793377" y="4222376"/>
              <a:ext cx="2756647" cy="255496"/>
            </a:xfrm>
            <a:prstGeom prst="trapezoid">
              <a:avLst>
                <a:gd name="adj" fmla="val 875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8240034" y="3436023"/>
            <a:ext cx="2649069" cy="143806"/>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6296933" y="4148716"/>
            <a:ext cx="2756647" cy="149646"/>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4461465" y="4861409"/>
            <a:ext cx="2756592" cy="149643"/>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2625942" y="5574097"/>
            <a:ext cx="2756592" cy="149643"/>
          </a:xfrm>
          <a:prstGeom prst="rect">
            <a:avLst/>
          </a:prstGeom>
        </p:spPr>
      </p:pic>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790364" y="6286778"/>
            <a:ext cx="2756592" cy="149643"/>
          </a:xfrm>
          <a:prstGeom prst="rect">
            <a:avLst/>
          </a:prstGeom>
        </p:spPr>
      </p:pic>
      <p:grpSp>
        <p:nvGrpSpPr>
          <p:cNvPr id="22" name="Group 4"/>
          <p:cNvGrpSpPr>
            <a:grpSpLocks noChangeAspect="1"/>
          </p:cNvGrpSpPr>
          <p:nvPr/>
        </p:nvGrpSpPr>
        <p:grpSpPr bwMode="auto">
          <a:xfrm>
            <a:off x="1669658" y="3579829"/>
            <a:ext cx="547672" cy="1899661"/>
            <a:chOff x="766" y="620"/>
            <a:chExt cx="685" cy="2376"/>
          </a:xfrm>
        </p:grpSpPr>
        <p:sp>
          <p:nvSpPr>
            <p:cNvPr id="23" name="Freeform 5"/>
            <p:cNvSpPr>
              <a:spLocks/>
            </p:cNvSpPr>
            <p:nvPr/>
          </p:nvSpPr>
          <p:spPr bwMode="auto">
            <a:xfrm>
              <a:off x="1026" y="879"/>
              <a:ext cx="187" cy="281"/>
            </a:xfrm>
            <a:custGeom>
              <a:avLst/>
              <a:gdLst>
                <a:gd name="T0" fmla="*/ 4 w 83"/>
                <a:gd name="T1" fmla="*/ 34 h 125"/>
                <a:gd name="T2" fmla="*/ 9 w 83"/>
                <a:gd name="T3" fmla="*/ 70 h 125"/>
                <a:gd name="T4" fmla="*/ 4 w 83"/>
                <a:gd name="T5" fmla="*/ 108 h 125"/>
                <a:gd name="T6" fmla="*/ 65 w 83"/>
                <a:gd name="T7" fmla="*/ 122 h 125"/>
                <a:gd name="T8" fmla="*/ 4 w 83"/>
                <a:gd name="T9" fmla="*/ 34 h 125"/>
              </a:gdLst>
              <a:ahLst/>
              <a:cxnLst>
                <a:cxn ang="0">
                  <a:pos x="T0" y="T1"/>
                </a:cxn>
                <a:cxn ang="0">
                  <a:pos x="T2" y="T3"/>
                </a:cxn>
                <a:cxn ang="0">
                  <a:pos x="T4" y="T5"/>
                </a:cxn>
                <a:cxn ang="0">
                  <a:pos x="T6" y="T7"/>
                </a:cxn>
                <a:cxn ang="0">
                  <a:pos x="T8" y="T9"/>
                </a:cxn>
              </a:cxnLst>
              <a:rect l="0" t="0" r="r" b="b"/>
              <a:pathLst>
                <a:path w="83" h="125">
                  <a:moveTo>
                    <a:pt x="4" y="34"/>
                  </a:moveTo>
                  <a:cubicBezTo>
                    <a:pt x="29" y="45"/>
                    <a:pt x="1" y="58"/>
                    <a:pt x="9" y="70"/>
                  </a:cubicBezTo>
                  <a:cubicBezTo>
                    <a:pt x="17" y="83"/>
                    <a:pt x="0" y="92"/>
                    <a:pt x="4" y="108"/>
                  </a:cubicBezTo>
                  <a:cubicBezTo>
                    <a:pt x="8" y="125"/>
                    <a:pt x="46" y="124"/>
                    <a:pt x="65" y="122"/>
                  </a:cubicBezTo>
                  <a:cubicBezTo>
                    <a:pt x="83" y="121"/>
                    <a:pt x="57" y="0"/>
                    <a:pt x="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p:cNvSpPr>
            <p:nvPr/>
          </p:nvSpPr>
          <p:spPr bwMode="auto">
            <a:xfrm>
              <a:off x="940" y="620"/>
              <a:ext cx="398" cy="546"/>
            </a:xfrm>
            <a:custGeom>
              <a:avLst/>
              <a:gdLst>
                <a:gd name="T0" fmla="*/ 15 w 176"/>
                <a:gd name="T1" fmla="*/ 42 h 243"/>
                <a:gd name="T2" fmla="*/ 123 w 176"/>
                <a:gd name="T3" fmla="*/ 71 h 243"/>
                <a:gd name="T4" fmla="*/ 145 w 176"/>
                <a:gd name="T5" fmla="*/ 118 h 243"/>
                <a:gd name="T6" fmla="*/ 155 w 176"/>
                <a:gd name="T7" fmla="*/ 164 h 243"/>
                <a:gd name="T8" fmla="*/ 141 w 176"/>
                <a:gd name="T9" fmla="*/ 217 h 243"/>
                <a:gd name="T10" fmla="*/ 87 w 176"/>
                <a:gd name="T11" fmla="*/ 235 h 243"/>
                <a:gd name="T12" fmla="*/ 35 w 176"/>
                <a:gd name="T13" fmla="*/ 101 h 243"/>
                <a:gd name="T14" fmla="*/ 15 w 176"/>
                <a:gd name="T15" fmla="*/ 42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243">
                  <a:moveTo>
                    <a:pt x="15" y="42"/>
                  </a:moveTo>
                  <a:cubicBezTo>
                    <a:pt x="45" y="0"/>
                    <a:pt x="124" y="17"/>
                    <a:pt x="123" y="71"/>
                  </a:cubicBezTo>
                  <a:cubicBezTo>
                    <a:pt x="123" y="125"/>
                    <a:pt x="156" y="91"/>
                    <a:pt x="145" y="118"/>
                  </a:cubicBezTo>
                  <a:cubicBezTo>
                    <a:pt x="134" y="145"/>
                    <a:pt x="169" y="142"/>
                    <a:pt x="155" y="164"/>
                  </a:cubicBezTo>
                  <a:cubicBezTo>
                    <a:pt x="140" y="187"/>
                    <a:pt x="176" y="192"/>
                    <a:pt x="141" y="217"/>
                  </a:cubicBezTo>
                  <a:cubicBezTo>
                    <a:pt x="107" y="243"/>
                    <a:pt x="87" y="235"/>
                    <a:pt x="87" y="235"/>
                  </a:cubicBezTo>
                  <a:cubicBezTo>
                    <a:pt x="87" y="235"/>
                    <a:pt x="97" y="84"/>
                    <a:pt x="35" y="101"/>
                  </a:cubicBezTo>
                  <a:cubicBezTo>
                    <a:pt x="16" y="107"/>
                    <a:pt x="0" y="62"/>
                    <a:pt x="15" y="4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766" y="661"/>
              <a:ext cx="685" cy="2335"/>
            </a:xfrm>
            <a:custGeom>
              <a:avLst/>
              <a:gdLst>
                <a:gd name="T0" fmla="*/ 187 w 303"/>
                <a:gd name="T1" fmla="*/ 34 h 1039"/>
                <a:gd name="T2" fmla="*/ 207 w 303"/>
                <a:gd name="T3" fmla="*/ 153 h 1039"/>
                <a:gd name="T4" fmla="*/ 231 w 303"/>
                <a:gd name="T5" fmla="*/ 221 h 1039"/>
                <a:gd name="T6" fmla="*/ 238 w 303"/>
                <a:gd name="T7" fmla="*/ 369 h 1039"/>
                <a:gd name="T8" fmla="*/ 223 w 303"/>
                <a:gd name="T9" fmla="*/ 441 h 1039"/>
                <a:gd name="T10" fmla="*/ 220 w 303"/>
                <a:gd name="T11" fmla="*/ 518 h 1039"/>
                <a:gd name="T12" fmla="*/ 210 w 303"/>
                <a:gd name="T13" fmla="*/ 664 h 1039"/>
                <a:gd name="T14" fmla="*/ 210 w 303"/>
                <a:gd name="T15" fmla="*/ 712 h 1039"/>
                <a:gd name="T16" fmla="*/ 275 w 303"/>
                <a:gd name="T17" fmla="*/ 907 h 1039"/>
                <a:gd name="T18" fmla="*/ 299 w 303"/>
                <a:gd name="T19" fmla="*/ 988 h 1039"/>
                <a:gd name="T20" fmla="*/ 293 w 303"/>
                <a:gd name="T21" fmla="*/ 1012 h 1039"/>
                <a:gd name="T22" fmla="*/ 280 w 303"/>
                <a:gd name="T23" fmla="*/ 964 h 1039"/>
                <a:gd name="T24" fmla="*/ 211 w 303"/>
                <a:gd name="T25" fmla="*/ 1019 h 1039"/>
                <a:gd name="T26" fmla="*/ 223 w 303"/>
                <a:gd name="T27" fmla="*/ 982 h 1039"/>
                <a:gd name="T28" fmla="*/ 195 w 303"/>
                <a:gd name="T29" fmla="*/ 822 h 1039"/>
                <a:gd name="T30" fmla="*/ 171 w 303"/>
                <a:gd name="T31" fmla="*/ 824 h 1039"/>
                <a:gd name="T32" fmla="*/ 147 w 303"/>
                <a:gd name="T33" fmla="*/ 941 h 1039"/>
                <a:gd name="T34" fmla="*/ 138 w 303"/>
                <a:gd name="T35" fmla="*/ 1011 h 1039"/>
                <a:gd name="T36" fmla="*/ 128 w 303"/>
                <a:gd name="T37" fmla="*/ 1032 h 1039"/>
                <a:gd name="T38" fmla="*/ 129 w 303"/>
                <a:gd name="T39" fmla="*/ 980 h 1039"/>
                <a:gd name="T40" fmla="*/ 60 w 303"/>
                <a:gd name="T41" fmla="*/ 1032 h 1039"/>
                <a:gd name="T42" fmla="*/ 50 w 303"/>
                <a:gd name="T43" fmla="*/ 997 h 1039"/>
                <a:gd name="T44" fmla="*/ 107 w 303"/>
                <a:gd name="T45" fmla="*/ 827 h 1039"/>
                <a:gd name="T46" fmla="*/ 116 w 303"/>
                <a:gd name="T47" fmla="*/ 739 h 1039"/>
                <a:gd name="T48" fmla="*/ 101 w 303"/>
                <a:gd name="T49" fmla="*/ 667 h 1039"/>
                <a:gd name="T50" fmla="*/ 89 w 303"/>
                <a:gd name="T51" fmla="*/ 590 h 1039"/>
                <a:gd name="T52" fmla="*/ 80 w 303"/>
                <a:gd name="T53" fmla="*/ 591 h 1039"/>
                <a:gd name="T54" fmla="*/ 61 w 303"/>
                <a:gd name="T55" fmla="*/ 585 h 1039"/>
                <a:gd name="T56" fmla="*/ 67 w 303"/>
                <a:gd name="T57" fmla="*/ 529 h 1039"/>
                <a:gd name="T58" fmla="*/ 9 w 303"/>
                <a:gd name="T59" fmla="*/ 391 h 1039"/>
                <a:gd name="T60" fmla="*/ 75 w 303"/>
                <a:gd name="T61" fmla="*/ 328 h 1039"/>
                <a:gd name="T62" fmla="*/ 130 w 303"/>
                <a:gd name="T63" fmla="*/ 201 h 1039"/>
                <a:gd name="T64" fmla="*/ 128 w 303"/>
                <a:gd name="T65" fmla="*/ 143 h 1039"/>
                <a:gd name="T66" fmla="*/ 94 w 303"/>
                <a:gd name="T67" fmla="*/ 88 h 1039"/>
                <a:gd name="T68" fmla="*/ 95 w 303"/>
                <a:gd name="T69" fmla="*/ 38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1039">
                  <a:moveTo>
                    <a:pt x="137" y="0"/>
                  </a:moveTo>
                  <a:cubicBezTo>
                    <a:pt x="158" y="0"/>
                    <a:pt x="177" y="11"/>
                    <a:pt x="187" y="34"/>
                  </a:cubicBezTo>
                  <a:cubicBezTo>
                    <a:pt x="196" y="57"/>
                    <a:pt x="198" y="83"/>
                    <a:pt x="195" y="97"/>
                  </a:cubicBezTo>
                  <a:cubicBezTo>
                    <a:pt x="192" y="108"/>
                    <a:pt x="202" y="141"/>
                    <a:pt x="207" y="153"/>
                  </a:cubicBezTo>
                  <a:cubicBezTo>
                    <a:pt x="213" y="167"/>
                    <a:pt x="222" y="187"/>
                    <a:pt x="222" y="187"/>
                  </a:cubicBezTo>
                  <a:cubicBezTo>
                    <a:pt x="222" y="187"/>
                    <a:pt x="231" y="201"/>
                    <a:pt x="231" y="221"/>
                  </a:cubicBezTo>
                  <a:cubicBezTo>
                    <a:pt x="231" y="241"/>
                    <a:pt x="231" y="270"/>
                    <a:pt x="238" y="306"/>
                  </a:cubicBezTo>
                  <a:cubicBezTo>
                    <a:pt x="245" y="343"/>
                    <a:pt x="244" y="351"/>
                    <a:pt x="238" y="369"/>
                  </a:cubicBezTo>
                  <a:cubicBezTo>
                    <a:pt x="231" y="388"/>
                    <a:pt x="211" y="423"/>
                    <a:pt x="211" y="423"/>
                  </a:cubicBezTo>
                  <a:cubicBezTo>
                    <a:pt x="211" y="423"/>
                    <a:pt x="231" y="432"/>
                    <a:pt x="223" y="441"/>
                  </a:cubicBezTo>
                  <a:cubicBezTo>
                    <a:pt x="216" y="450"/>
                    <a:pt x="210" y="453"/>
                    <a:pt x="210" y="453"/>
                  </a:cubicBezTo>
                  <a:cubicBezTo>
                    <a:pt x="210" y="453"/>
                    <a:pt x="231" y="484"/>
                    <a:pt x="220" y="518"/>
                  </a:cubicBezTo>
                  <a:cubicBezTo>
                    <a:pt x="209" y="551"/>
                    <a:pt x="207" y="576"/>
                    <a:pt x="208" y="606"/>
                  </a:cubicBezTo>
                  <a:cubicBezTo>
                    <a:pt x="210" y="637"/>
                    <a:pt x="210" y="664"/>
                    <a:pt x="210" y="664"/>
                  </a:cubicBezTo>
                  <a:cubicBezTo>
                    <a:pt x="197" y="666"/>
                    <a:pt x="197" y="666"/>
                    <a:pt x="197" y="666"/>
                  </a:cubicBezTo>
                  <a:cubicBezTo>
                    <a:pt x="197" y="666"/>
                    <a:pt x="197" y="695"/>
                    <a:pt x="210" y="712"/>
                  </a:cubicBezTo>
                  <a:cubicBezTo>
                    <a:pt x="222" y="730"/>
                    <a:pt x="243" y="760"/>
                    <a:pt x="247" y="807"/>
                  </a:cubicBezTo>
                  <a:cubicBezTo>
                    <a:pt x="250" y="854"/>
                    <a:pt x="261" y="895"/>
                    <a:pt x="275" y="907"/>
                  </a:cubicBezTo>
                  <a:cubicBezTo>
                    <a:pt x="289" y="918"/>
                    <a:pt x="303" y="917"/>
                    <a:pt x="303" y="936"/>
                  </a:cubicBezTo>
                  <a:cubicBezTo>
                    <a:pt x="303" y="956"/>
                    <a:pt x="299" y="978"/>
                    <a:pt x="299" y="988"/>
                  </a:cubicBezTo>
                  <a:cubicBezTo>
                    <a:pt x="299" y="997"/>
                    <a:pt x="299" y="1011"/>
                    <a:pt x="299" y="1011"/>
                  </a:cubicBezTo>
                  <a:cubicBezTo>
                    <a:pt x="293" y="1012"/>
                    <a:pt x="293" y="1012"/>
                    <a:pt x="293" y="1012"/>
                  </a:cubicBezTo>
                  <a:cubicBezTo>
                    <a:pt x="293" y="1012"/>
                    <a:pt x="295" y="1001"/>
                    <a:pt x="293" y="988"/>
                  </a:cubicBezTo>
                  <a:cubicBezTo>
                    <a:pt x="292" y="976"/>
                    <a:pt x="288" y="959"/>
                    <a:pt x="280" y="964"/>
                  </a:cubicBezTo>
                  <a:cubicBezTo>
                    <a:pt x="272" y="969"/>
                    <a:pt x="259" y="993"/>
                    <a:pt x="253" y="1004"/>
                  </a:cubicBezTo>
                  <a:cubicBezTo>
                    <a:pt x="247" y="1015"/>
                    <a:pt x="235" y="1026"/>
                    <a:pt x="211" y="1019"/>
                  </a:cubicBezTo>
                  <a:cubicBezTo>
                    <a:pt x="188" y="1012"/>
                    <a:pt x="179" y="997"/>
                    <a:pt x="192" y="993"/>
                  </a:cubicBezTo>
                  <a:cubicBezTo>
                    <a:pt x="205" y="989"/>
                    <a:pt x="220" y="995"/>
                    <a:pt x="223" y="982"/>
                  </a:cubicBezTo>
                  <a:cubicBezTo>
                    <a:pt x="226" y="968"/>
                    <a:pt x="232" y="934"/>
                    <a:pt x="226" y="916"/>
                  </a:cubicBezTo>
                  <a:cubicBezTo>
                    <a:pt x="221" y="898"/>
                    <a:pt x="203" y="842"/>
                    <a:pt x="195" y="822"/>
                  </a:cubicBezTo>
                  <a:cubicBezTo>
                    <a:pt x="188" y="801"/>
                    <a:pt x="177" y="776"/>
                    <a:pt x="177" y="776"/>
                  </a:cubicBezTo>
                  <a:cubicBezTo>
                    <a:pt x="177" y="776"/>
                    <a:pt x="178" y="809"/>
                    <a:pt x="171" y="824"/>
                  </a:cubicBezTo>
                  <a:cubicBezTo>
                    <a:pt x="165" y="840"/>
                    <a:pt x="141" y="900"/>
                    <a:pt x="137" y="913"/>
                  </a:cubicBezTo>
                  <a:cubicBezTo>
                    <a:pt x="133" y="926"/>
                    <a:pt x="141" y="934"/>
                    <a:pt x="147" y="941"/>
                  </a:cubicBezTo>
                  <a:cubicBezTo>
                    <a:pt x="154" y="947"/>
                    <a:pt x="150" y="964"/>
                    <a:pt x="145" y="976"/>
                  </a:cubicBezTo>
                  <a:cubicBezTo>
                    <a:pt x="140" y="989"/>
                    <a:pt x="138" y="1005"/>
                    <a:pt x="138" y="1011"/>
                  </a:cubicBezTo>
                  <a:cubicBezTo>
                    <a:pt x="138" y="1018"/>
                    <a:pt x="138" y="1032"/>
                    <a:pt x="138" y="1032"/>
                  </a:cubicBezTo>
                  <a:cubicBezTo>
                    <a:pt x="128" y="1032"/>
                    <a:pt x="128" y="1032"/>
                    <a:pt x="128" y="1032"/>
                  </a:cubicBezTo>
                  <a:cubicBezTo>
                    <a:pt x="128" y="1032"/>
                    <a:pt x="131" y="1017"/>
                    <a:pt x="131" y="1004"/>
                  </a:cubicBezTo>
                  <a:cubicBezTo>
                    <a:pt x="131" y="991"/>
                    <a:pt x="133" y="982"/>
                    <a:pt x="129" y="980"/>
                  </a:cubicBezTo>
                  <a:cubicBezTo>
                    <a:pt x="124" y="978"/>
                    <a:pt x="104" y="996"/>
                    <a:pt x="96" y="1008"/>
                  </a:cubicBezTo>
                  <a:cubicBezTo>
                    <a:pt x="88" y="1021"/>
                    <a:pt x="86" y="1039"/>
                    <a:pt x="60" y="1032"/>
                  </a:cubicBezTo>
                  <a:cubicBezTo>
                    <a:pt x="33" y="1026"/>
                    <a:pt x="15" y="1011"/>
                    <a:pt x="22" y="1003"/>
                  </a:cubicBezTo>
                  <a:cubicBezTo>
                    <a:pt x="28" y="995"/>
                    <a:pt x="42" y="1002"/>
                    <a:pt x="50" y="997"/>
                  </a:cubicBezTo>
                  <a:cubicBezTo>
                    <a:pt x="58" y="993"/>
                    <a:pt x="74" y="953"/>
                    <a:pt x="83" y="929"/>
                  </a:cubicBezTo>
                  <a:cubicBezTo>
                    <a:pt x="93" y="906"/>
                    <a:pt x="104" y="857"/>
                    <a:pt x="107" y="827"/>
                  </a:cubicBezTo>
                  <a:cubicBezTo>
                    <a:pt x="110" y="798"/>
                    <a:pt x="115" y="776"/>
                    <a:pt x="115" y="766"/>
                  </a:cubicBezTo>
                  <a:cubicBezTo>
                    <a:pt x="116" y="757"/>
                    <a:pt x="116" y="739"/>
                    <a:pt x="116" y="739"/>
                  </a:cubicBezTo>
                  <a:cubicBezTo>
                    <a:pt x="116" y="739"/>
                    <a:pt x="107" y="705"/>
                    <a:pt x="104" y="691"/>
                  </a:cubicBezTo>
                  <a:cubicBezTo>
                    <a:pt x="101" y="677"/>
                    <a:pt x="101" y="667"/>
                    <a:pt x="101" y="667"/>
                  </a:cubicBezTo>
                  <a:cubicBezTo>
                    <a:pt x="101" y="667"/>
                    <a:pt x="86" y="670"/>
                    <a:pt x="86" y="660"/>
                  </a:cubicBezTo>
                  <a:cubicBezTo>
                    <a:pt x="86" y="650"/>
                    <a:pt x="91" y="609"/>
                    <a:pt x="89" y="590"/>
                  </a:cubicBezTo>
                  <a:cubicBezTo>
                    <a:pt x="88" y="571"/>
                    <a:pt x="81" y="572"/>
                    <a:pt x="81" y="572"/>
                  </a:cubicBezTo>
                  <a:cubicBezTo>
                    <a:pt x="81" y="572"/>
                    <a:pt x="80" y="582"/>
                    <a:pt x="80" y="591"/>
                  </a:cubicBezTo>
                  <a:cubicBezTo>
                    <a:pt x="80" y="599"/>
                    <a:pt x="74" y="597"/>
                    <a:pt x="71" y="591"/>
                  </a:cubicBezTo>
                  <a:cubicBezTo>
                    <a:pt x="69" y="585"/>
                    <a:pt x="61" y="591"/>
                    <a:pt x="61" y="585"/>
                  </a:cubicBezTo>
                  <a:cubicBezTo>
                    <a:pt x="61" y="579"/>
                    <a:pt x="57" y="566"/>
                    <a:pt x="59" y="556"/>
                  </a:cubicBezTo>
                  <a:cubicBezTo>
                    <a:pt x="60" y="547"/>
                    <a:pt x="67" y="529"/>
                    <a:pt x="67" y="529"/>
                  </a:cubicBezTo>
                  <a:cubicBezTo>
                    <a:pt x="0" y="527"/>
                    <a:pt x="0" y="527"/>
                    <a:pt x="0" y="527"/>
                  </a:cubicBezTo>
                  <a:cubicBezTo>
                    <a:pt x="9" y="391"/>
                    <a:pt x="9" y="391"/>
                    <a:pt x="9" y="391"/>
                  </a:cubicBezTo>
                  <a:cubicBezTo>
                    <a:pt x="71" y="391"/>
                    <a:pt x="71" y="391"/>
                    <a:pt x="71" y="391"/>
                  </a:cubicBezTo>
                  <a:cubicBezTo>
                    <a:pt x="71" y="391"/>
                    <a:pt x="75" y="349"/>
                    <a:pt x="75" y="328"/>
                  </a:cubicBezTo>
                  <a:cubicBezTo>
                    <a:pt x="75" y="308"/>
                    <a:pt x="72" y="280"/>
                    <a:pt x="86" y="257"/>
                  </a:cubicBezTo>
                  <a:cubicBezTo>
                    <a:pt x="100" y="234"/>
                    <a:pt x="118" y="215"/>
                    <a:pt x="130" y="201"/>
                  </a:cubicBezTo>
                  <a:cubicBezTo>
                    <a:pt x="141" y="186"/>
                    <a:pt x="143" y="185"/>
                    <a:pt x="140" y="172"/>
                  </a:cubicBezTo>
                  <a:cubicBezTo>
                    <a:pt x="136" y="159"/>
                    <a:pt x="136" y="142"/>
                    <a:pt x="128" y="143"/>
                  </a:cubicBezTo>
                  <a:cubicBezTo>
                    <a:pt x="120" y="144"/>
                    <a:pt x="113" y="143"/>
                    <a:pt x="108" y="132"/>
                  </a:cubicBezTo>
                  <a:cubicBezTo>
                    <a:pt x="104" y="122"/>
                    <a:pt x="94" y="102"/>
                    <a:pt x="94" y="88"/>
                  </a:cubicBezTo>
                  <a:cubicBezTo>
                    <a:pt x="93" y="74"/>
                    <a:pt x="96" y="72"/>
                    <a:pt x="94" y="67"/>
                  </a:cubicBezTo>
                  <a:cubicBezTo>
                    <a:pt x="92" y="63"/>
                    <a:pt x="95" y="49"/>
                    <a:pt x="95" y="38"/>
                  </a:cubicBezTo>
                  <a:cubicBezTo>
                    <a:pt x="96" y="27"/>
                    <a:pt x="110" y="0"/>
                    <a:pt x="13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p:nvSpPr>
          <p:spPr bwMode="auto">
            <a:xfrm>
              <a:off x="1084" y="960"/>
              <a:ext cx="143" cy="117"/>
            </a:xfrm>
            <a:custGeom>
              <a:avLst/>
              <a:gdLst>
                <a:gd name="T0" fmla="*/ 59 w 63"/>
                <a:gd name="T1" fmla="*/ 0 h 52"/>
                <a:gd name="T2" fmla="*/ 63 w 63"/>
                <a:gd name="T3" fmla="*/ 11 h 52"/>
                <a:gd name="T4" fmla="*/ 0 w 63"/>
                <a:gd name="T5" fmla="*/ 52 h 52"/>
                <a:gd name="T6" fmla="*/ 4 w 63"/>
                <a:gd name="T7" fmla="*/ 25 h 52"/>
                <a:gd name="T8" fmla="*/ 34 w 63"/>
                <a:gd name="T9" fmla="*/ 5 h 52"/>
                <a:gd name="T10" fmla="*/ 59 w 63"/>
                <a:gd name="T11" fmla="*/ 0 h 52"/>
              </a:gdLst>
              <a:ahLst/>
              <a:cxnLst>
                <a:cxn ang="0">
                  <a:pos x="T0" y="T1"/>
                </a:cxn>
                <a:cxn ang="0">
                  <a:pos x="T2" y="T3"/>
                </a:cxn>
                <a:cxn ang="0">
                  <a:pos x="T4" y="T5"/>
                </a:cxn>
                <a:cxn ang="0">
                  <a:pos x="T6" y="T7"/>
                </a:cxn>
                <a:cxn ang="0">
                  <a:pos x="T8" y="T9"/>
                </a:cxn>
                <a:cxn ang="0">
                  <a:pos x="T10" y="T11"/>
                </a:cxn>
              </a:cxnLst>
              <a:rect l="0" t="0" r="r" b="b"/>
              <a:pathLst>
                <a:path w="63" h="52">
                  <a:moveTo>
                    <a:pt x="59" y="0"/>
                  </a:moveTo>
                  <a:cubicBezTo>
                    <a:pt x="60" y="4"/>
                    <a:pt x="62" y="7"/>
                    <a:pt x="63" y="11"/>
                  </a:cubicBezTo>
                  <a:cubicBezTo>
                    <a:pt x="31" y="9"/>
                    <a:pt x="13" y="33"/>
                    <a:pt x="0" y="52"/>
                  </a:cubicBezTo>
                  <a:cubicBezTo>
                    <a:pt x="5" y="44"/>
                    <a:pt x="4" y="31"/>
                    <a:pt x="4" y="25"/>
                  </a:cubicBezTo>
                  <a:cubicBezTo>
                    <a:pt x="11" y="17"/>
                    <a:pt x="23" y="9"/>
                    <a:pt x="34" y="5"/>
                  </a:cubicBezTo>
                  <a:cubicBezTo>
                    <a:pt x="42" y="2"/>
                    <a:pt x="53"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11"/>
          <p:cNvGrpSpPr>
            <a:grpSpLocks noChangeAspect="1"/>
          </p:cNvGrpSpPr>
          <p:nvPr/>
        </p:nvGrpSpPr>
        <p:grpSpPr bwMode="auto">
          <a:xfrm>
            <a:off x="3584071" y="2829901"/>
            <a:ext cx="608490" cy="1903767"/>
            <a:chOff x="2681" y="545"/>
            <a:chExt cx="816" cy="2553"/>
          </a:xfrm>
        </p:grpSpPr>
        <p:sp>
          <p:nvSpPr>
            <p:cNvPr id="28" name="Freeform 12"/>
            <p:cNvSpPr>
              <a:spLocks/>
            </p:cNvSpPr>
            <p:nvPr/>
          </p:nvSpPr>
          <p:spPr bwMode="auto">
            <a:xfrm>
              <a:off x="2681" y="545"/>
              <a:ext cx="816" cy="2553"/>
            </a:xfrm>
            <a:custGeom>
              <a:avLst/>
              <a:gdLst>
                <a:gd name="T0" fmla="*/ 230 w 342"/>
                <a:gd name="T1" fmla="*/ 37 h 1078"/>
                <a:gd name="T2" fmla="*/ 223 w 342"/>
                <a:gd name="T3" fmla="*/ 116 h 1078"/>
                <a:gd name="T4" fmla="*/ 203 w 342"/>
                <a:gd name="T5" fmla="*/ 159 h 1078"/>
                <a:gd name="T6" fmla="*/ 238 w 342"/>
                <a:gd name="T7" fmla="*/ 185 h 1078"/>
                <a:gd name="T8" fmla="*/ 304 w 342"/>
                <a:gd name="T9" fmla="*/ 271 h 1078"/>
                <a:gd name="T10" fmla="*/ 329 w 342"/>
                <a:gd name="T11" fmla="*/ 358 h 1078"/>
                <a:gd name="T12" fmla="*/ 278 w 342"/>
                <a:gd name="T13" fmla="*/ 377 h 1078"/>
                <a:gd name="T14" fmla="*/ 278 w 342"/>
                <a:gd name="T15" fmla="*/ 450 h 1078"/>
                <a:gd name="T16" fmla="*/ 286 w 342"/>
                <a:gd name="T17" fmla="*/ 572 h 1078"/>
                <a:gd name="T18" fmla="*/ 269 w 342"/>
                <a:gd name="T19" fmla="*/ 671 h 1078"/>
                <a:gd name="T20" fmla="*/ 233 w 342"/>
                <a:gd name="T21" fmla="*/ 921 h 1078"/>
                <a:gd name="T22" fmla="*/ 256 w 342"/>
                <a:gd name="T23" fmla="*/ 982 h 1078"/>
                <a:gd name="T24" fmla="*/ 284 w 342"/>
                <a:gd name="T25" fmla="*/ 1008 h 1078"/>
                <a:gd name="T26" fmla="*/ 257 w 342"/>
                <a:gd name="T27" fmla="*/ 1028 h 1078"/>
                <a:gd name="T28" fmla="*/ 212 w 342"/>
                <a:gd name="T29" fmla="*/ 1021 h 1078"/>
                <a:gd name="T30" fmla="*/ 158 w 342"/>
                <a:gd name="T31" fmla="*/ 1010 h 1078"/>
                <a:gd name="T32" fmla="*/ 162 w 342"/>
                <a:gd name="T33" fmla="*/ 952 h 1078"/>
                <a:gd name="T34" fmla="*/ 157 w 342"/>
                <a:gd name="T35" fmla="*/ 746 h 1078"/>
                <a:gd name="T36" fmla="*/ 74 w 342"/>
                <a:gd name="T37" fmla="*/ 1019 h 1078"/>
                <a:gd name="T38" fmla="*/ 88 w 342"/>
                <a:gd name="T39" fmla="*/ 1057 h 1078"/>
                <a:gd name="T40" fmla="*/ 24 w 342"/>
                <a:gd name="T41" fmla="*/ 1063 h 1078"/>
                <a:gd name="T42" fmla="*/ 2 w 342"/>
                <a:gd name="T43" fmla="*/ 1025 h 1078"/>
                <a:gd name="T44" fmla="*/ 6 w 342"/>
                <a:gd name="T45" fmla="*/ 980 h 1078"/>
                <a:gd name="T46" fmla="*/ 71 w 342"/>
                <a:gd name="T47" fmla="*/ 568 h 1078"/>
                <a:gd name="T48" fmla="*/ 70 w 342"/>
                <a:gd name="T49" fmla="*/ 492 h 1078"/>
                <a:gd name="T50" fmla="*/ 80 w 342"/>
                <a:gd name="T51" fmla="*/ 408 h 1078"/>
                <a:gd name="T52" fmla="*/ 56 w 342"/>
                <a:gd name="T53" fmla="*/ 284 h 1078"/>
                <a:gd name="T54" fmla="*/ 89 w 342"/>
                <a:gd name="T55" fmla="*/ 178 h 1078"/>
                <a:gd name="T56" fmla="*/ 134 w 342"/>
                <a:gd name="T57" fmla="*/ 138 h 1078"/>
                <a:gd name="T58" fmla="*/ 137 w 342"/>
                <a:gd name="T59" fmla="*/ 122 h 1078"/>
                <a:gd name="T60" fmla="*/ 126 w 342"/>
                <a:gd name="T61" fmla="*/ 88 h 1078"/>
                <a:gd name="T62" fmla="*/ 142 w 342"/>
                <a:gd name="T63" fmla="*/ 2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1078">
                  <a:moveTo>
                    <a:pt x="206" y="13"/>
                  </a:moveTo>
                  <a:cubicBezTo>
                    <a:pt x="214" y="14"/>
                    <a:pt x="223" y="19"/>
                    <a:pt x="230" y="37"/>
                  </a:cubicBezTo>
                  <a:cubicBezTo>
                    <a:pt x="236" y="55"/>
                    <a:pt x="237" y="68"/>
                    <a:pt x="231" y="81"/>
                  </a:cubicBezTo>
                  <a:cubicBezTo>
                    <a:pt x="225" y="94"/>
                    <a:pt x="225" y="104"/>
                    <a:pt x="223" y="116"/>
                  </a:cubicBezTo>
                  <a:cubicBezTo>
                    <a:pt x="220" y="128"/>
                    <a:pt x="212" y="147"/>
                    <a:pt x="206" y="149"/>
                  </a:cubicBezTo>
                  <a:cubicBezTo>
                    <a:pt x="201" y="150"/>
                    <a:pt x="203" y="154"/>
                    <a:pt x="203" y="159"/>
                  </a:cubicBezTo>
                  <a:cubicBezTo>
                    <a:pt x="203" y="165"/>
                    <a:pt x="206" y="172"/>
                    <a:pt x="206" y="172"/>
                  </a:cubicBezTo>
                  <a:cubicBezTo>
                    <a:pt x="206" y="172"/>
                    <a:pt x="222" y="181"/>
                    <a:pt x="238" y="185"/>
                  </a:cubicBezTo>
                  <a:cubicBezTo>
                    <a:pt x="253" y="189"/>
                    <a:pt x="277" y="206"/>
                    <a:pt x="279" y="228"/>
                  </a:cubicBezTo>
                  <a:cubicBezTo>
                    <a:pt x="281" y="250"/>
                    <a:pt x="291" y="260"/>
                    <a:pt x="304" y="271"/>
                  </a:cubicBezTo>
                  <a:cubicBezTo>
                    <a:pt x="317" y="283"/>
                    <a:pt x="331" y="283"/>
                    <a:pt x="335" y="303"/>
                  </a:cubicBezTo>
                  <a:cubicBezTo>
                    <a:pt x="339" y="324"/>
                    <a:pt x="342" y="352"/>
                    <a:pt x="329" y="358"/>
                  </a:cubicBezTo>
                  <a:cubicBezTo>
                    <a:pt x="316" y="364"/>
                    <a:pt x="284" y="361"/>
                    <a:pt x="284" y="361"/>
                  </a:cubicBezTo>
                  <a:cubicBezTo>
                    <a:pt x="284" y="361"/>
                    <a:pt x="283" y="372"/>
                    <a:pt x="278" y="377"/>
                  </a:cubicBezTo>
                  <a:cubicBezTo>
                    <a:pt x="273" y="382"/>
                    <a:pt x="265" y="386"/>
                    <a:pt x="265" y="386"/>
                  </a:cubicBezTo>
                  <a:cubicBezTo>
                    <a:pt x="265" y="386"/>
                    <a:pt x="275" y="424"/>
                    <a:pt x="278" y="450"/>
                  </a:cubicBezTo>
                  <a:cubicBezTo>
                    <a:pt x="280" y="476"/>
                    <a:pt x="284" y="530"/>
                    <a:pt x="286" y="543"/>
                  </a:cubicBezTo>
                  <a:cubicBezTo>
                    <a:pt x="289" y="556"/>
                    <a:pt x="291" y="567"/>
                    <a:pt x="286" y="572"/>
                  </a:cubicBezTo>
                  <a:cubicBezTo>
                    <a:pt x="280" y="576"/>
                    <a:pt x="277" y="577"/>
                    <a:pt x="277" y="577"/>
                  </a:cubicBezTo>
                  <a:cubicBezTo>
                    <a:pt x="277" y="577"/>
                    <a:pt x="275" y="635"/>
                    <a:pt x="269" y="671"/>
                  </a:cubicBezTo>
                  <a:cubicBezTo>
                    <a:pt x="264" y="707"/>
                    <a:pt x="255" y="747"/>
                    <a:pt x="248" y="789"/>
                  </a:cubicBezTo>
                  <a:cubicBezTo>
                    <a:pt x="241" y="831"/>
                    <a:pt x="235" y="900"/>
                    <a:pt x="233" y="921"/>
                  </a:cubicBezTo>
                  <a:cubicBezTo>
                    <a:pt x="230" y="942"/>
                    <a:pt x="229" y="943"/>
                    <a:pt x="233" y="952"/>
                  </a:cubicBezTo>
                  <a:cubicBezTo>
                    <a:pt x="236" y="961"/>
                    <a:pt x="261" y="979"/>
                    <a:pt x="256" y="982"/>
                  </a:cubicBezTo>
                  <a:cubicBezTo>
                    <a:pt x="252" y="985"/>
                    <a:pt x="252" y="985"/>
                    <a:pt x="252" y="985"/>
                  </a:cubicBezTo>
                  <a:cubicBezTo>
                    <a:pt x="252" y="985"/>
                    <a:pt x="269" y="1008"/>
                    <a:pt x="284" y="1008"/>
                  </a:cubicBezTo>
                  <a:cubicBezTo>
                    <a:pt x="299" y="1008"/>
                    <a:pt x="317" y="1013"/>
                    <a:pt x="317" y="1024"/>
                  </a:cubicBezTo>
                  <a:cubicBezTo>
                    <a:pt x="317" y="1035"/>
                    <a:pt x="272" y="1028"/>
                    <a:pt x="257" y="1028"/>
                  </a:cubicBezTo>
                  <a:cubicBezTo>
                    <a:pt x="242" y="1028"/>
                    <a:pt x="226" y="1021"/>
                    <a:pt x="219" y="1017"/>
                  </a:cubicBezTo>
                  <a:cubicBezTo>
                    <a:pt x="211" y="1014"/>
                    <a:pt x="212" y="1021"/>
                    <a:pt x="212" y="1021"/>
                  </a:cubicBezTo>
                  <a:cubicBezTo>
                    <a:pt x="212" y="1021"/>
                    <a:pt x="192" y="1021"/>
                    <a:pt x="178" y="1020"/>
                  </a:cubicBezTo>
                  <a:cubicBezTo>
                    <a:pt x="164" y="1018"/>
                    <a:pt x="158" y="1018"/>
                    <a:pt x="158" y="1010"/>
                  </a:cubicBezTo>
                  <a:cubicBezTo>
                    <a:pt x="158" y="1002"/>
                    <a:pt x="158" y="999"/>
                    <a:pt x="158" y="999"/>
                  </a:cubicBezTo>
                  <a:cubicBezTo>
                    <a:pt x="158" y="999"/>
                    <a:pt x="158" y="977"/>
                    <a:pt x="162" y="952"/>
                  </a:cubicBezTo>
                  <a:cubicBezTo>
                    <a:pt x="165" y="928"/>
                    <a:pt x="163" y="833"/>
                    <a:pt x="162" y="804"/>
                  </a:cubicBezTo>
                  <a:cubicBezTo>
                    <a:pt x="160" y="775"/>
                    <a:pt x="157" y="746"/>
                    <a:pt x="157" y="746"/>
                  </a:cubicBezTo>
                  <a:cubicBezTo>
                    <a:pt x="157" y="746"/>
                    <a:pt x="128" y="846"/>
                    <a:pt x="113" y="901"/>
                  </a:cubicBezTo>
                  <a:cubicBezTo>
                    <a:pt x="97" y="957"/>
                    <a:pt x="78" y="1016"/>
                    <a:pt x="74" y="1019"/>
                  </a:cubicBezTo>
                  <a:cubicBezTo>
                    <a:pt x="70" y="1021"/>
                    <a:pt x="71" y="1025"/>
                    <a:pt x="71" y="1025"/>
                  </a:cubicBezTo>
                  <a:cubicBezTo>
                    <a:pt x="71" y="1025"/>
                    <a:pt x="87" y="1044"/>
                    <a:pt x="88" y="1057"/>
                  </a:cubicBezTo>
                  <a:cubicBezTo>
                    <a:pt x="89" y="1070"/>
                    <a:pt x="92" y="1075"/>
                    <a:pt x="79" y="1077"/>
                  </a:cubicBezTo>
                  <a:cubicBezTo>
                    <a:pt x="66" y="1078"/>
                    <a:pt x="35" y="1070"/>
                    <a:pt x="24" y="1063"/>
                  </a:cubicBezTo>
                  <a:cubicBezTo>
                    <a:pt x="14" y="1055"/>
                    <a:pt x="13" y="1047"/>
                    <a:pt x="8" y="1043"/>
                  </a:cubicBezTo>
                  <a:cubicBezTo>
                    <a:pt x="2" y="1040"/>
                    <a:pt x="0" y="1034"/>
                    <a:pt x="2" y="1025"/>
                  </a:cubicBezTo>
                  <a:cubicBezTo>
                    <a:pt x="5" y="1016"/>
                    <a:pt x="5" y="1014"/>
                    <a:pt x="5" y="1014"/>
                  </a:cubicBezTo>
                  <a:cubicBezTo>
                    <a:pt x="5" y="1014"/>
                    <a:pt x="1" y="1011"/>
                    <a:pt x="6" y="980"/>
                  </a:cubicBezTo>
                  <a:cubicBezTo>
                    <a:pt x="11" y="950"/>
                    <a:pt x="35" y="786"/>
                    <a:pt x="50" y="712"/>
                  </a:cubicBezTo>
                  <a:cubicBezTo>
                    <a:pt x="66" y="639"/>
                    <a:pt x="71" y="577"/>
                    <a:pt x="71" y="568"/>
                  </a:cubicBezTo>
                  <a:cubicBezTo>
                    <a:pt x="71" y="558"/>
                    <a:pt x="68" y="559"/>
                    <a:pt x="62" y="556"/>
                  </a:cubicBezTo>
                  <a:cubicBezTo>
                    <a:pt x="56" y="552"/>
                    <a:pt x="68" y="513"/>
                    <a:pt x="70" y="492"/>
                  </a:cubicBezTo>
                  <a:cubicBezTo>
                    <a:pt x="71" y="471"/>
                    <a:pt x="73" y="456"/>
                    <a:pt x="73" y="442"/>
                  </a:cubicBezTo>
                  <a:cubicBezTo>
                    <a:pt x="72" y="428"/>
                    <a:pt x="78" y="419"/>
                    <a:pt x="80" y="408"/>
                  </a:cubicBezTo>
                  <a:cubicBezTo>
                    <a:pt x="81" y="397"/>
                    <a:pt x="85" y="368"/>
                    <a:pt x="77" y="344"/>
                  </a:cubicBezTo>
                  <a:cubicBezTo>
                    <a:pt x="68" y="319"/>
                    <a:pt x="60" y="289"/>
                    <a:pt x="56" y="284"/>
                  </a:cubicBezTo>
                  <a:cubicBezTo>
                    <a:pt x="52" y="279"/>
                    <a:pt x="56" y="261"/>
                    <a:pt x="58" y="238"/>
                  </a:cubicBezTo>
                  <a:cubicBezTo>
                    <a:pt x="60" y="214"/>
                    <a:pt x="66" y="190"/>
                    <a:pt x="89" y="178"/>
                  </a:cubicBezTo>
                  <a:cubicBezTo>
                    <a:pt x="112" y="165"/>
                    <a:pt x="122" y="162"/>
                    <a:pt x="128" y="152"/>
                  </a:cubicBezTo>
                  <a:cubicBezTo>
                    <a:pt x="135" y="141"/>
                    <a:pt x="131" y="140"/>
                    <a:pt x="134" y="138"/>
                  </a:cubicBezTo>
                  <a:cubicBezTo>
                    <a:pt x="137" y="136"/>
                    <a:pt x="138" y="135"/>
                    <a:pt x="138" y="135"/>
                  </a:cubicBezTo>
                  <a:cubicBezTo>
                    <a:pt x="138" y="135"/>
                    <a:pt x="138" y="126"/>
                    <a:pt x="137" y="122"/>
                  </a:cubicBezTo>
                  <a:cubicBezTo>
                    <a:pt x="136" y="118"/>
                    <a:pt x="132" y="118"/>
                    <a:pt x="131" y="113"/>
                  </a:cubicBezTo>
                  <a:cubicBezTo>
                    <a:pt x="129" y="109"/>
                    <a:pt x="125" y="96"/>
                    <a:pt x="126" y="88"/>
                  </a:cubicBezTo>
                  <a:cubicBezTo>
                    <a:pt x="127" y="80"/>
                    <a:pt x="129" y="79"/>
                    <a:pt x="129" y="79"/>
                  </a:cubicBezTo>
                  <a:cubicBezTo>
                    <a:pt x="129" y="79"/>
                    <a:pt x="125" y="35"/>
                    <a:pt x="142" y="22"/>
                  </a:cubicBezTo>
                  <a:cubicBezTo>
                    <a:pt x="159" y="10"/>
                    <a:pt x="189" y="0"/>
                    <a:pt x="206" y="1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p:cNvSpPr>
            <p:nvPr/>
          </p:nvSpPr>
          <p:spPr bwMode="auto">
            <a:xfrm>
              <a:off x="2998" y="867"/>
              <a:ext cx="184" cy="156"/>
            </a:xfrm>
            <a:custGeom>
              <a:avLst/>
              <a:gdLst>
                <a:gd name="T0" fmla="*/ 70 w 77"/>
                <a:gd name="T1" fmla="*/ 26 h 66"/>
                <a:gd name="T2" fmla="*/ 73 w 77"/>
                <a:gd name="T3" fmla="*/ 36 h 66"/>
                <a:gd name="T4" fmla="*/ 74 w 77"/>
                <a:gd name="T5" fmla="*/ 37 h 66"/>
                <a:gd name="T6" fmla="*/ 77 w 77"/>
                <a:gd name="T7" fmla="*/ 66 h 66"/>
                <a:gd name="T8" fmla="*/ 74 w 77"/>
                <a:gd name="T9" fmla="*/ 63 h 66"/>
                <a:gd name="T10" fmla="*/ 63 w 77"/>
                <a:gd name="T11" fmla="*/ 48 h 66"/>
                <a:gd name="T12" fmla="*/ 56 w 77"/>
                <a:gd name="T13" fmla="*/ 63 h 66"/>
                <a:gd name="T14" fmla="*/ 0 w 77"/>
                <a:gd name="T15" fmla="*/ 4 h 66"/>
                <a:gd name="T16" fmla="*/ 1 w 77"/>
                <a:gd name="T17" fmla="*/ 2 h 66"/>
                <a:gd name="T18" fmla="*/ 5 w 77"/>
                <a:gd name="T19" fmla="*/ 0 h 66"/>
                <a:gd name="T20" fmla="*/ 27 w 77"/>
                <a:gd name="T21" fmla="*/ 25 h 66"/>
                <a:gd name="T22" fmla="*/ 63 w 77"/>
                <a:gd name="T23" fmla="*/ 45 h 66"/>
                <a:gd name="T24" fmla="*/ 70 w 77"/>
                <a:gd name="T25" fmla="*/ 2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6">
                  <a:moveTo>
                    <a:pt x="70" y="26"/>
                  </a:moveTo>
                  <a:cubicBezTo>
                    <a:pt x="71" y="31"/>
                    <a:pt x="73" y="36"/>
                    <a:pt x="73" y="36"/>
                  </a:cubicBezTo>
                  <a:cubicBezTo>
                    <a:pt x="73" y="36"/>
                    <a:pt x="74" y="37"/>
                    <a:pt x="74" y="37"/>
                  </a:cubicBezTo>
                  <a:cubicBezTo>
                    <a:pt x="74" y="43"/>
                    <a:pt x="76" y="56"/>
                    <a:pt x="77" y="66"/>
                  </a:cubicBezTo>
                  <a:cubicBezTo>
                    <a:pt x="76" y="66"/>
                    <a:pt x="75" y="65"/>
                    <a:pt x="74" y="63"/>
                  </a:cubicBezTo>
                  <a:cubicBezTo>
                    <a:pt x="69" y="52"/>
                    <a:pt x="67" y="46"/>
                    <a:pt x="63" y="48"/>
                  </a:cubicBezTo>
                  <a:cubicBezTo>
                    <a:pt x="61" y="50"/>
                    <a:pt x="58" y="57"/>
                    <a:pt x="56" y="63"/>
                  </a:cubicBezTo>
                  <a:cubicBezTo>
                    <a:pt x="43" y="48"/>
                    <a:pt x="12" y="14"/>
                    <a:pt x="0" y="4"/>
                  </a:cubicBezTo>
                  <a:cubicBezTo>
                    <a:pt x="0" y="3"/>
                    <a:pt x="0" y="3"/>
                    <a:pt x="1" y="2"/>
                  </a:cubicBezTo>
                  <a:cubicBezTo>
                    <a:pt x="3" y="1"/>
                    <a:pt x="4" y="0"/>
                    <a:pt x="5" y="0"/>
                  </a:cubicBezTo>
                  <a:cubicBezTo>
                    <a:pt x="8" y="6"/>
                    <a:pt x="17" y="19"/>
                    <a:pt x="27" y="25"/>
                  </a:cubicBezTo>
                  <a:cubicBezTo>
                    <a:pt x="38" y="31"/>
                    <a:pt x="63" y="45"/>
                    <a:pt x="63" y="45"/>
                  </a:cubicBezTo>
                  <a:cubicBezTo>
                    <a:pt x="63" y="45"/>
                    <a:pt x="68" y="33"/>
                    <a:pt x="7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3210" y="1225"/>
              <a:ext cx="93" cy="130"/>
            </a:xfrm>
            <a:custGeom>
              <a:avLst/>
              <a:gdLst>
                <a:gd name="T0" fmla="*/ 7 w 39"/>
                <a:gd name="T1" fmla="*/ 43 h 55"/>
                <a:gd name="T2" fmla="*/ 21 w 39"/>
                <a:gd name="T3" fmla="*/ 27 h 55"/>
                <a:gd name="T4" fmla="*/ 5 w 39"/>
                <a:gd name="T5" fmla="*/ 8 h 55"/>
                <a:gd name="T6" fmla="*/ 19 w 39"/>
                <a:gd name="T7" fmla="*/ 8 h 55"/>
                <a:gd name="T8" fmla="*/ 39 w 39"/>
                <a:gd name="T9" fmla="*/ 55 h 55"/>
                <a:gd name="T10" fmla="*/ 7 w 39"/>
                <a:gd name="T11" fmla="*/ 43 h 55"/>
              </a:gdLst>
              <a:ahLst/>
              <a:cxnLst>
                <a:cxn ang="0">
                  <a:pos x="T0" y="T1"/>
                </a:cxn>
                <a:cxn ang="0">
                  <a:pos x="T2" y="T3"/>
                </a:cxn>
                <a:cxn ang="0">
                  <a:pos x="T4" y="T5"/>
                </a:cxn>
                <a:cxn ang="0">
                  <a:pos x="T6" y="T7"/>
                </a:cxn>
                <a:cxn ang="0">
                  <a:pos x="T8" y="T9"/>
                </a:cxn>
                <a:cxn ang="0">
                  <a:pos x="T10" y="T11"/>
                </a:cxn>
              </a:cxnLst>
              <a:rect l="0" t="0" r="r" b="b"/>
              <a:pathLst>
                <a:path w="39" h="55">
                  <a:moveTo>
                    <a:pt x="7" y="43"/>
                  </a:moveTo>
                  <a:cubicBezTo>
                    <a:pt x="7" y="43"/>
                    <a:pt x="21" y="38"/>
                    <a:pt x="21" y="27"/>
                  </a:cubicBezTo>
                  <a:cubicBezTo>
                    <a:pt x="21" y="16"/>
                    <a:pt x="11" y="8"/>
                    <a:pt x="5" y="8"/>
                  </a:cubicBezTo>
                  <a:cubicBezTo>
                    <a:pt x="0" y="7"/>
                    <a:pt x="8" y="0"/>
                    <a:pt x="19" y="8"/>
                  </a:cubicBezTo>
                  <a:cubicBezTo>
                    <a:pt x="30" y="17"/>
                    <a:pt x="39" y="55"/>
                    <a:pt x="39" y="55"/>
                  </a:cubicBezTo>
                  <a:cubicBezTo>
                    <a:pt x="39" y="55"/>
                    <a:pt x="16" y="47"/>
                    <a:pt x="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p:cNvSpPr>
            <p:nvPr/>
          </p:nvSpPr>
          <p:spPr bwMode="auto">
            <a:xfrm>
              <a:off x="3296" y="1371"/>
              <a:ext cx="22" cy="100"/>
            </a:xfrm>
            <a:custGeom>
              <a:avLst/>
              <a:gdLst>
                <a:gd name="T0" fmla="*/ 3 w 9"/>
                <a:gd name="T1" fmla="*/ 0 h 42"/>
                <a:gd name="T2" fmla="*/ 9 w 9"/>
                <a:gd name="T3" fmla="*/ 35 h 42"/>
                <a:gd name="T4" fmla="*/ 0 w 9"/>
                <a:gd name="T5" fmla="*/ 42 h 42"/>
                <a:gd name="T6" fmla="*/ 3 w 9"/>
                <a:gd name="T7" fmla="*/ 0 h 42"/>
              </a:gdLst>
              <a:ahLst/>
              <a:cxnLst>
                <a:cxn ang="0">
                  <a:pos x="T0" y="T1"/>
                </a:cxn>
                <a:cxn ang="0">
                  <a:pos x="T2" y="T3"/>
                </a:cxn>
                <a:cxn ang="0">
                  <a:pos x="T4" y="T5"/>
                </a:cxn>
                <a:cxn ang="0">
                  <a:pos x="T6" y="T7"/>
                </a:cxn>
              </a:cxnLst>
              <a:rect l="0" t="0" r="r" b="b"/>
              <a:pathLst>
                <a:path w="9" h="42">
                  <a:moveTo>
                    <a:pt x="3" y="0"/>
                  </a:moveTo>
                  <a:cubicBezTo>
                    <a:pt x="9" y="35"/>
                    <a:pt x="9" y="35"/>
                    <a:pt x="9" y="35"/>
                  </a:cubicBezTo>
                  <a:cubicBezTo>
                    <a:pt x="0" y="42"/>
                    <a:pt x="0" y="42"/>
                    <a:pt x="0" y="42"/>
                  </a:cubicBezTo>
                  <a:cubicBezTo>
                    <a:pt x="0" y="42"/>
                    <a:pt x="2" y="12"/>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24"/>
          <p:cNvGrpSpPr>
            <a:grpSpLocks noChangeAspect="1"/>
          </p:cNvGrpSpPr>
          <p:nvPr/>
        </p:nvGrpSpPr>
        <p:grpSpPr bwMode="auto">
          <a:xfrm>
            <a:off x="5408626" y="2192663"/>
            <a:ext cx="449944" cy="1806416"/>
            <a:chOff x="4369" y="343"/>
            <a:chExt cx="610" cy="2449"/>
          </a:xfrm>
        </p:grpSpPr>
        <p:sp>
          <p:nvSpPr>
            <p:cNvPr id="33" name="Freeform 25"/>
            <p:cNvSpPr>
              <a:spLocks noEditPoints="1"/>
            </p:cNvSpPr>
            <p:nvPr/>
          </p:nvSpPr>
          <p:spPr bwMode="auto">
            <a:xfrm>
              <a:off x="4369" y="343"/>
              <a:ext cx="610" cy="2449"/>
            </a:xfrm>
            <a:custGeom>
              <a:avLst/>
              <a:gdLst>
                <a:gd name="T0" fmla="*/ 122 w 255"/>
                <a:gd name="T1" fmla="*/ 0 h 1034"/>
                <a:gd name="T2" fmla="*/ 168 w 255"/>
                <a:gd name="T3" fmla="*/ 41 h 1034"/>
                <a:gd name="T4" fmla="*/ 176 w 255"/>
                <a:gd name="T5" fmla="*/ 71 h 1034"/>
                <a:gd name="T6" fmla="*/ 183 w 255"/>
                <a:gd name="T7" fmla="*/ 111 h 1034"/>
                <a:gd name="T8" fmla="*/ 196 w 255"/>
                <a:gd name="T9" fmla="*/ 152 h 1034"/>
                <a:gd name="T10" fmla="*/ 203 w 255"/>
                <a:gd name="T11" fmla="*/ 172 h 1034"/>
                <a:gd name="T12" fmla="*/ 240 w 255"/>
                <a:gd name="T13" fmla="*/ 194 h 1034"/>
                <a:gd name="T14" fmla="*/ 252 w 255"/>
                <a:gd name="T15" fmla="*/ 271 h 1034"/>
                <a:gd name="T16" fmla="*/ 245 w 255"/>
                <a:gd name="T17" fmla="*/ 338 h 1034"/>
                <a:gd name="T18" fmla="*/ 219 w 255"/>
                <a:gd name="T19" fmla="*/ 357 h 1034"/>
                <a:gd name="T20" fmla="*/ 226 w 255"/>
                <a:gd name="T21" fmla="*/ 424 h 1034"/>
                <a:gd name="T22" fmla="*/ 235 w 255"/>
                <a:gd name="T23" fmla="*/ 473 h 1034"/>
                <a:gd name="T24" fmla="*/ 222 w 255"/>
                <a:gd name="T25" fmla="*/ 475 h 1034"/>
                <a:gd name="T26" fmla="*/ 216 w 255"/>
                <a:gd name="T27" fmla="*/ 541 h 1034"/>
                <a:gd name="T28" fmla="*/ 196 w 255"/>
                <a:gd name="T29" fmla="*/ 650 h 1034"/>
                <a:gd name="T30" fmla="*/ 189 w 255"/>
                <a:gd name="T31" fmla="*/ 664 h 1034"/>
                <a:gd name="T32" fmla="*/ 179 w 255"/>
                <a:gd name="T33" fmla="*/ 664 h 1034"/>
                <a:gd name="T34" fmla="*/ 177 w 255"/>
                <a:gd name="T35" fmla="*/ 697 h 1034"/>
                <a:gd name="T36" fmla="*/ 170 w 255"/>
                <a:gd name="T37" fmla="*/ 765 h 1034"/>
                <a:gd name="T38" fmla="*/ 141 w 255"/>
                <a:gd name="T39" fmla="*/ 872 h 1034"/>
                <a:gd name="T40" fmla="*/ 161 w 255"/>
                <a:gd name="T41" fmla="*/ 933 h 1034"/>
                <a:gd name="T42" fmla="*/ 179 w 255"/>
                <a:gd name="T43" fmla="*/ 973 h 1034"/>
                <a:gd name="T44" fmla="*/ 152 w 255"/>
                <a:gd name="T45" fmla="*/ 975 h 1034"/>
                <a:gd name="T46" fmla="*/ 139 w 255"/>
                <a:gd name="T47" fmla="*/ 966 h 1034"/>
                <a:gd name="T48" fmla="*/ 143 w 255"/>
                <a:gd name="T49" fmla="*/ 986 h 1034"/>
                <a:gd name="T50" fmla="*/ 128 w 255"/>
                <a:gd name="T51" fmla="*/ 1034 h 1034"/>
                <a:gd name="T52" fmla="*/ 122 w 255"/>
                <a:gd name="T53" fmla="*/ 1033 h 1034"/>
                <a:gd name="T54" fmla="*/ 122 w 255"/>
                <a:gd name="T55" fmla="*/ 726 h 1034"/>
                <a:gd name="T56" fmla="*/ 125 w 255"/>
                <a:gd name="T57" fmla="*/ 709 h 1034"/>
                <a:gd name="T58" fmla="*/ 125 w 255"/>
                <a:gd name="T59" fmla="*/ 662 h 1034"/>
                <a:gd name="T60" fmla="*/ 122 w 255"/>
                <a:gd name="T61" fmla="*/ 680 h 1034"/>
                <a:gd name="T62" fmla="*/ 122 w 255"/>
                <a:gd name="T63" fmla="*/ 0 h 1034"/>
                <a:gd name="T64" fmla="*/ 121 w 255"/>
                <a:gd name="T65" fmla="*/ 0 h 1034"/>
                <a:gd name="T66" fmla="*/ 122 w 255"/>
                <a:gd name="T67" fmla="*/ 0 h 1034"/>
                <a:gd name="T68" fmla="*/ 122 w 255"/>
                <a:gd name="T69" fmla="*/ 680 h 1034"/>
                <a:gd name="T70" fmla="*/ 119 w 255"/>
                <a:gd name="T71" fmla="*/ 698 h 1034"/>
                <a:gd name="T72" fmla="*/ 120 w 255"/>
                <a:gd name="T73" fmla="*/ 721 h 1034"/>
                <a:gd name="T74" fmla="*/ 121 w 255"/>
                <a:gd name="T75" fmla="*/ 737 h 1034"/>
                <a:gd name="T76" fmla="*/ 122 w 255"/>
                <a:gd name="T77" fmla="*/ 726 h 1034"/>
                <a:gd name="T78" fmla="*/ 122 w 255"/>
                <a:gd name="T79" fmla="*/ 1033 h 1034"/>
                <a:gd name="T80" fmla="*/ 101 w 255"/>
                <a:gd name="T81" fmla="*/ 992 h 1034"/>
                <a:gd name="T82" fmla="*/ 100 w 255"/>
                <a:gd name="T83" fmla="*/ 948 h 1034"/>
                <a:gd name="T84" fmla="*/ 92 w 255"/>
                <a:gd name="T85" fmla="*/ 901 h 1034"/>
                <a:gd name="T86" fmla="*/ 59 w 255"/>
                <a:gd name="T87" fmla="*/ 756 h 1034"/>
                <a:gd name="T88" fmla="*/ 61 w 255"/>
                <a:gd name="T89" fmla="*/ 692 h 1034"/>
                <a:gd name="T90" fmla="*/ 57 w 255"/>
                <a:gd name="T91" fmla="*/ 661 h 1034"/>
                <a:gd name="T92" fmla="*/ 39 w 255"/>
                <a:gd name="T93" fmla="*/ 645 h 1034"/>
                <a:gd name="T94" fmla="*/ 34 w 255"/>
                <a:gd name="T95" fmla="*/ 530 h 1034"/>
                <a:gd name="T96" fmla="*/ 35 w 255"/>
                <a:gd name="T97" fmla="*/ 468 h 1034"/>
                <a:gd name="T98" fmla="*/ 13 w 255"/>
                <a:gd name="T99" fmla="*/ 464 h 1034"/>
                <a:gd name="T100" fmla="*/ 31 w 255"/>
                <a:gd name="T101" fmla="*/ 411 h 1034"/>
                <a:gd name="T102" fmla="*/ 34 w 255"/>
                <a:gd name="T103" fmla="*/ 372 h 1034"/>
                <a:gd name="T104" fmla="*/ 2 w 255"/>
                <a:gd name="T105" fmla="*/ 344 h 1034"/>
                <a:gd name="T106" fmla="*/ 2 w 255"/>
                <a:gd name="T107" fmla="*/ 266 h 1034"/>
                <a:gd name="T108" fmla="*/ 8 w 255"/>
                <a:gd name="T109" fmla="*/ 232 h 1034"/>
                <a:gd name="T110" fmla="*/ 31 w 255"/>
                <a:gd name="T111" fmla="*/ 175 h 1034"/>
                <a:gd name="T112" fmla="*/ 55 w 255"/>
                <a:gd name="T113" fmla="*/ 166 h 1034"/>
                <a:gd name="T114" fmla="*/ 57 w 255"/>
                <a:gd name="T115" fmla="*/ 143 h 1034"/>
                <a:gd name="T116" fmla="*/ 71 w 255"/>
                <a:gd name="T117" fmla="*/ 115 h 1034"/>
                <a:gd name="T118" fmla="*/ 73 w 255"/>
                <a:gd name="T119" fmla="*/ 73 h 1034"/>
                <a:gd name="T120" fmla="*/ 121 w 255"/>
                <a:gd name="T121"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1034">
                  <a:moveTo>
                    <a:pt x="122" y="0"/>
                  </a:moveTo>
                  <a:cubicBezTo>
                    <a:pt x="145" y="0"/>
                    <a:pt x="164" y="21"/>
                    <a:pt x="168" y="41"/>
                  </a:cubicBezTo>
                  <a:cubicBezTo>
                    <a:pt x="173" y="61"/>
                    <a:pt x="176" y="60"/>
                    <a:pt x="176" y="71"/>
                  </a:cubicBezTo>
                  <a:cubicBezTo>
                    <a:pt x="176" y="82"/>
                    <a:pt x="181" y="94"/>
                    <a:pt x="183" y="111"/>
                  </a:cubicBezTo>
                  <a:cubicBezTo>
                    <a:pt x="185" y="129"/>
                    <a:pt x="187" y="141"/>
                    <a:pt x="196" y="152"/>
                  </a:cubicBezTo>
                  <a:cubicBezTo>
                    <a:pt x="205" y="162"/>
                    <a:pt x="203" y="172"/>
                    <a:pt x="203" y="172"/>
                  </a:cubicBezTo>
                  <a:cubicBezTo>
                    <a:pt x="203" y="172"/>
                    <a:pt x="233" y="174"/>
                    <a:pt x="240" y="194"/>
                  </a:cubicBezTo>
                  <a:cubicBezTo>
                    <a:pt x="248" y="214"/>
                    <a:pt x="249" y="248"/>
                    <a:pt x="252" y="271"/>
                  </a:cubicBezTo>
                  <a:cubicBezTo>
                    <a:pt x="255" y="294"/>
                    <a:pt x="253" y="321"/>
                    <a:pt x="245" y="338"/>
                  </a:cubicBezTo>
                  <a:cubicBezTo>
                    <a:pt x="236" y="355"/>
                    <a:pt x="219" y="357"/>
                    <a:pt x="219" y="357"/>
                  </a:cubicBezTo>
                  <a:cubicBezTo>
                    <a:pt x="219" y="357"/>
                    <a:pt x="216" y="393"/>
                    <a:pt x="226" y="424"/>
                  </a:cubicBezTo>
                  <a:cubicBezTo>
                    <a:pt x="236" y="455"/>
                    <a:pt x="244" y="471"/>
                    <a:pt x="235" y="473"/>
                  </a:cubicBezTo>
                  <a:cubicBezTo>
                    <a:pt x="226" y="474"/>
                    <a:pt x="222" y="475"/>
                    <a:pt x="222" y="475"/>
                  </a:cubicBezTo>
                  <a:cubicBezTo>
                    <a:pt x="222" y="475"/>
                    <a:pt x="222" y="515"/>
                    <a:pt x="216" y="541"/>
                  </a:cubicBezTo>
                  <a:cubicBezTo>
                    <a:pt x="210" y="567"/>
                    <a:pt x="196" y="634"/>
                    <a:pt x="196" y="650"/>
                  </a:cubicBezTo>
                  <a:cubicBezTo>
                    <a:pt x="196" y="667"/>
                    <a:pt x="195" y="664"/>
                    <a:pt x="189" y="664"/>
                  </a:cubicBezTo>
                  <a:cubicBezTo>
                    <a:pt x="183" y="664"/>
                    <a:pt x="179" y="664"/>
                    <a:pt x="179" y="664"/>
                  </a:cubicBezTo>
                  <a:cubicBezTo>
                    <a:pt x="179" y="664"/>
                    <a:pt x="180" y="691"/>
                    <a:pt x="177" y="697"/>
                  </a:cubicBezTo>
                  <a:cubicBezTo>
                    <a:pt x="174" y="704"/>
                    <a:pt x="179" y="733"/>
                    <a:pt x="170" y="765"/>
                  </a:cubicBezTo>
                  <a:cubicBezTo>
                    <a:pt x="160" y="796"/>
                    <a:pt x="141" y="849"/>
                    <a:pt x="141" y="872"/>
                  </a:cubicBezTo>
                  <a:cubicBezTo>
                    <a:pt x="141" y="894"/>
                    <a:pt x="150" y="922"/>
                    <a:pt x="161" y="933"/>
                  </a:cubicBezTo>
                  <a:cubicBezTo>
                    <a:pt x="171" y="944"/>
                    <a:pt x="187" y="967"/>
                    <a:pt x="179" y="973"/>
                  </a:cubicBezTo>
                  <a:cubicBezTo>
                    <a:pt x="170" y="978"/>
                    <a:pt x="159" y="977"/>
                    <a:pt x="152" y="975"/>
                  </a:cubicBezTo>
                  <a:cubicBezTo>
                    <a:pt x="145" y="973"/>
                    <a:pt x="139" y="966"/>
                    <a:pt x="139" y="966"/>
                  </a:cubicBezTo>
                  <a:cubicBezTo>
                    <a:pt x="139" y="966"/>
                    <a:pt x="140" y="977"/>
                    <a:pt x="143" y="986"/>
                  </a:cubicBezTo>
                  <a:cubicBezTo>
                    <a:pt x="146" y="995"/>
                    <a:pt x="143" y="1034"/>
                    <a:pt x="128" y="1034"/>
                  </a:cubicBezTo>
                  <a:cubicBezTo>
                    <a:pt x="126" y="1034"/>
                    <a:pt x="124" y="1033"/>
                    <a:pt x="122" y="1033"/>
                  </a:cubicBezTo>
                  <a:cubicBezTo>
                    <a:pt x="122" y="726"/>
                    <a:pt x="122" y="726"/>
                    <a:pt x="122" y="726"/>
                  </a:cubicBezTo>
                  <a:cubicBezTo>
                    <a:pt x="122" y="720"/>
                    <a:pt x="123" y="713"/>
                    <a:pt x="125" y="709"/>
                  </a:cubicBezTo>
                  <a:cubicBezTo>
                    <a:pt x="128" y="701"/>
                    <a:pt x="125" y="685"/>
                    <a:pt x="125" y="662"/>
                  </a:cubicBezTo>
                  <a:cubicBezTo>
                    <a:pt x="125" y="662"/>
                    <a:pt x="124" y="671"/>
                    <a:pt x="122" y="680"/>
                  </a:cubicBezTo>
                  <a:lnTo>
                    <a:pt x="122" y="0"/>
                  </a:lnTo>
                  <a:close/>
                  <a:moveTo>
                    <a:pt x="121" y="0"/>
                  </a:moveTo>
                  <a:cubicBezTo>
                    <a:pt x="122" y="0"/>
                    <a:pt x="122" y="0"/>
                    <a:pt x="122" y="0"/>
                  </a:cubicBezTo>
                  <a:cubicBezTo>
                    <a:pt x="122" y="680"/>
                    <a:pt x="122" y="680"/>
                    <a:pt x="122" y="680"/>
                  </a:cubicBezTo>
                  <a:cubicBezTo>
                    <a:pt x="121" y="687"/>
                    <a:pt x="120" y="694"/>
                    <a:pt x="119" y="698"/>
                  </a:cubicBezTo>
                  <a:cubicBezTo>
                    <a:pt x="116" y="708"/>
                    <a:pt x="120" y="714"/>
                    <a:pt x="120" y="721"/>
                  </a:cubicBezTo>
                  <a:cubicBezTo>
                    <a:pt x="120" y="728"/>
                    <a:pt x="121" y="737"/>
                    <a:pt x="121" y="737"/>
                  </a:cubicBezTo>
                  <a:cubicBezTo>
                    <a:pt x="121" y="737"/>
                    <a:pt x="122" y="732"/>
                    <a:pt x="122" y="726"/>
                  </a:cubicBezTo>
                  <a:cubicBezTo>
                    <a:pt x="122" y="1033"/>
                    <a:pt x="122" y="1033"/>
                    <a:pt x="122" y="1033"/>
                  </a:cubicBezTo>
                  <a:cubicBezTo>
                    <a:pt x="110" y="1029"/>
                    <a:pt x="101" y="1014"/>
                    <a:pt x="101" y="992"/>
                  </a:cubicBezTo>
                  <a:cubicBezTo>
                    <a:pt x="102" y="967"/>
                    <a:pt x="96" y="963"/>
                    <a:pt x="100" y="948"/>
                  </a:cubicBezTo>
                  <a:cubicBezTo>
                    <a:pt x="104" y="934"/>
                    <a:pt x="100" y="923"/>
                    <a:pt x="92" y="901"/>
                  </a:cubicBezTo>
                  <a:cubicBezTo>
                    <a:pt x="85" y="878"/>
                    <a:pt x="58" y="781"/>
                    <a:pt x="59" y="756"/>
                  </a:cubicBezTo>
                  <a:cubicBezTo>
                    <a:pt x="61" y="731"/>
                    <a:pt x="63" y="709"/>
                    <a:pt x="61" y="692"/>
                  </a:cubicBezTo>
                  <a:cubicBezTo>
                    <a:pt x="59" y="675"/>
                    <a:pt x="57" y="661"/>
                    <a:pt x="57" y="661"/>
                  </a:cubicBezTo>
                  <a:cubicBezTo>
                    <a:pt x="57" y="661"/>
                    <a:pt x="39" y="669"/>
                    <a:pt x="39" y="645"/>
                  </a:cubicBezTo>
                  <a:cubicBezTo>
                    <a:pt x="39" y="621"/>
                    <a:pt x="35" y="551"/>
                    <a:pt x="34" y="530"/>
                  </a:cubicBezTo>
                  <a:cubicBezTo>
                    <a:pt x="32" y="509"/>
                    <a:pt x="35" y="468"/>
                    <a:pt x="35" y="468"/>
                  </a:cubicBezTo>
                  <a:cubicBezTo>
                    <a:pt x="35" y="468"/>
                    <a:pt x="18" y="467"/>
                    <a:pt x="13" y="464"/>
                  </a:cubicBezTo>
                  <a:cubicBezTo>
                    <a:pt x="7" y="462"/>
                    <a:pt x="27" y="426"/>
                    <a:pt x="31" y="411"/>
                  </a:cubicBezTo>
                  <a:cubicBezTo>
                    <a:pt x="35" y="397"/>
                    <a:pt x="34" y="372"/>
                    <a:pt x="34" y="372"/>
                  </a:cubicBezTo>
                  <a:cubicBezTo>
                    <a:pt x="34" y="372"/>
                    <a:pt x="4" y="370"/>
                    <a:pt x="2" y="344"/>
                  </a:cubicBezTo>
                  <a:cubicBezTo>
                    <a:pt x="1" y="319"/>
                    <a:pt x="0" y="282"/>
                    <a:pt x="2" y="266"/>
                  </a:cubicBezTo>
                  <a:cubicBezTo>
                    <a:pt x="5" y="251"/>
                    <a:pt x="5" y="253"/>
                    <a:pt x="8" y="232"/>
                  </a:cubicBezTo>
                  <a:cubicBezTo>
                    <a:pt x="10" y="212"/>
                    <a:pt x="21" y="177"/>
                    <a:pt x="31" y="175"/>
                  </a:cubicBezTo>
                  <a:cubicBezTo>
                    <a:pt x="42" y="174"/>
                    <a:pt x="55" y="166"/>
                    <a:pt x="55" y="166"/>
                  </a:cubicBezTo>
                  <a:cubicBezTo>
                    <a:pt x="55" y="166"/>
                    <a:pt x="44" y="154"/>
                    <a:pt x="57" y="143"/>
                  </a:cubicBezTo>
                  <a:cubicBezTo>
                    <a:pt x="70" y="133"/>
                    <a:pt x="77" y="129"/>
                    <a:pt x="71" y="115"/>
                  </a:cubicBezTo>
                  <a:cubicBezTo>
                    <a:pt x="66" y="101"/>
                    <a:pt x="70" y="91"/>
                    <a:pt x="73" y="73"/>
                  </a:cubicBezTo>
                  <a:cubicBezTo>
                    <a:pt x="76" y="55"/>
                    <a:pt x="85" y="1"/>
                    <a:pt x="12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
            <p:cNvSpPr>
              <a:spLocks/>
            </p:cNvSpPr>
            <p:nvPr/>
          </p:nvSpPr>
          <p:spPr bwMode="auto">
            <a:xfrm>
              <a:off x="4615" y="689"/>
              <a:ext cx="146" cy="279"/>
            </a:xfrm>
            <a:custGeom>
              <a:avLst/>
              <a:gdLst>
                <a:gd name="T0" fmla="*/ 1 w 61"/>
                <a:gd name="T1" fmla="*/ 3 h 118"/>
                <a:gd name="T2" fmla="*/ 17 w 61"/>
                <a:gd name="T3" fmla="*/ 27 h 118"/>
                <a:gd name="T4" fmla="*/ 27 w 61"/>
                <a:gd name="T5" fmla="*/ 82 h 118"/>
                <a:gd name="T6" fmla="*/ 38 w 61"/>
                <a:gd name="T7" fmla="*/ 59 h 118"/>
                <a:gd name="T8" fmla="*/ 43 w 61"/>
                <a:gd name="T9" fmla="*/ 32 h 118"/>
                <a:gd name="T10" fmla="*/ 60 w 61"/>
                <a:gd name="T11" fmla="*/ 0 h 118"/>
                <a:gd name="T12" fmla="*/ 60 w 61"/>
                <a:gd name="T13" fmla="*/ 21 h 118"/>
                <a:gd name="T14" fmla="*/ 43 w 61"/>
                <a:gd name="T15" fmla="*/ 74 h 118"/>
                <a:gd name="T16" fmla="*/ 29 w 61"/>
                <a:gd name="T17" fmla="*/ 111 h 118"/>
                <a:gd name="T18" fmla="*/ 14 w 61"/>
                <a:gd name="T19" fmla="*/ 76 h 118"/>
                <a:gd name="T20" fmla="*/ 1 w 61"/>
                <a:gd name="T21"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8">
                  <a:moveTo>
                    <a:pt x="1" y="3"/>
                  </a:moveTo>
                  <a:cubicBezTo>
                    <a:pt x="1" y="3"/>
                    <a:pt x="17" y="16"/>
                    <a:pt x="17" y="27"/>
                  </a:cubicBezTo>
                  <a:cubicBezTo>
                    <a:pt x="17" y="37"/>
                    <a:pt x="24" y="72"/>
                    <a:pt x="27" y="82"/>
                  </a:cubicBezTo>
                  <a:cubicBezTo>
                    <a:pt x="30" y="93"/>
                    <a:pt x="32" y="70"/>
                    <a:pt x="38" y="59"/>
                  </a:cubicBezTo>
                  <a:cubicBezTo>
                    <a:pt x="43" y="49"/>
                    <a:pt x="46" y="40"/>
                    <a:pt x="43" y="32"/>
                  </a:cubicBezTo>
                  <a:cubicBezTo>
                    <a:pt x="39" y="24"/>
                    <a:pt x="52" y="20"/>
                    <a:pt x="60" y="0"/>
                  </a:cubicBezTo>
                  <a:cubicBezTo>
                    <a:pt x="61" y="8"/>
                    <a:pt x="60" y="14"/>
                    <a:pt x="60" y="21"/>
                  </a:cubicBezTo>
                  <a:cubicBezTo>
                    <a:pt x="60" y="29"/>
                    <a:pt x="47" y="66"/>
                    <a:pt x="43" y="74"/>
                  </a:cubicBezTo>
                  <a:cubicBezTo>
                    <a:pt x="40" y="81"/>
                    <a:pt x="30" y="104"/>
                    <a:pt x="29" y="111"/>
                  </a:cubicBezTo>
                  <a:cubicBezTo>
                    <a:pt x="28" y="118"/>
                    <a:pt x="19" y="98"/>
                    <a:pt x="14" y="76"/>
                  </a:cubicBezTo>
                  <a:cubicBezTo>
                    <a:pt x="9" y="55"/>
                    <a:pt x="0" y="2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7"/>
            <p:cNvSpPr>
              <a:spLocks/>
            </p:cNvSpPr>
            <p:nvPr/>
          </p:nvSpPr>
          <p:spPr bwMode="auto">
            <a:xfrm>
              <a:off x="4541" y="1070"/>
              <a:ext cx="27" cy="61"/>
            </a:xfrm>
            <a:custGeom>
              <a:avLst/>
              <a:gdLst>
                <a:gd name="T0" fmla="*/ 8 w 11"/>
                <a:gd name="T1" fmla="*/ 26 h 26"/>
                <a:gd name="T2" fmla="*/ 11 w 11"/>
                <a:gd name="T3" fmla="*/ 11 h 26"/>
                <a:gd name="T4" fmla="*/ 11 w 11"/>
                <a:gd name="T5" fmla="*/ 0 h 26"/>
                <a:gd name="T6" fmla="*/ 2 w 11"/>
                <a:gd name="T7" fmla="*/ 2 h 26"/>
                <a:gd name="T8" fmla="*/ 0 w 11"/>
                <a:gd name="T9" fmla="*/ 23 h 26"/>
                <a:gd name="T10" fmla="*/ 8 w 11"/>
                <a:gd name="T11" fmla="*/ 26 h 26"/>
              </a:gdLst>
              <a:ahLst/>
              <a:cxnLst>
                <a:cxn ang="0">
                  <a:pos x="T0" y="T1"/>
                </a:cxn>
                <a:cxn ang="0">
                  <a:pos x="T2" y="T3"/>
                </a:cxn>
                <a:cxn ang="0">
                  <a:pos x="T4" y="T5"/>
                </a:cxn>
                <a:cxn ang="0">
                  <a:pos x="T6" y="T7"/>
                </a:cxn>
                <a:cxn ang="0">
                  <a:pos x="T8" y="T9"/>
                </a:cxn>
                <a:cxn ang="0">
                  <a:pos x="T10" y="T11"/>
                </a:cxn>
              </a:cxnLst>
              <a:rect l="0" t="0" r="r" b="b"/>
              <a:pathLst>
                <a:path w="11" h="26">
                  <a:moveTo>
                    <a:pt x="8" y="26"/>
                  </a:moveTo>
                  <a:cubicBezTo>
                    <a:pt x="8" y="26"/>
                    <a:pt x="10" y="19"/>
                    <a:pt x="11" y="11"/>
                  </a:cubicBezTo>
                  <a:cubicBezTo>
                    <a:pt x="11" y="3"/>
                    <a:pt x="11" y="0"/>
                    <a:pt x="11" y="0"/>
                  </a:cubicBezTo>
                  <a:cubicBezTo>
                    <a:pt x="2" y="2"/>
                    <a:pt x="2" y="2"/>
                    <a:pt x="2" y="2"/>
                  </a:cubicBezTo>
                  <a:cubicBezTo>
                    <a:pt x="2" y="2"/>
                    <a:pt x="1" y="18"/>
                    <a:pt x="0" y="23"/>
                  </a:cubicBezTo>
                  <a:cubicBezTo>
                    <a:pt x="4" y="26"/>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
            <p:cNvSpPr>
              <a:spLocks/>
            </p:cNvSpPr>
            <p:nvPr/>
          </p:nvSpPr>
          <p:spPr bwMode="auto">
            <a:xfrm>
              <a:off x="4745" y="1193"/>
              <a:ext cx="28" cy="62"/>
            </a:xfrm>
            <a:custGeom>
              <a:avLst/>
              <a:gdLst>
                <a:gd name="T0" fmla="*/ 3 w 12"/>
                <a:gd name="T1" fmla="*/ 0 h 26"/>
                <a:gd name="T2" fmla="*/ 0 w 12"/>
                <a:gd name="T3" fmla="*/ 21 h 26"/>
                <a:gd name="T4" fmla="*/ 12 w 12"/>
                <a:gd name="T5" fmla="*/ 21 h 26"/>
                <a:gd name="T6" fmla="*/ 12 w 12"/>
                <a:gd name="T7" fmla="*/ 0 h 26"/>
                <a:gd name="T8" fmla="*/ 3 w 12"/>
                <a:gd name="T9" fmla="*/ 0 h 26"/>
              </a:gdLst>
              <a:ahLst/>
              <a:cxnLst>
                <a:cxn ang="0">
                  <a:pos x="T0" y="T1"/>
                </a:cxn>
                <a:cxn ang="0">
                  <a:pos x="T2" y="T3"/>
                </a:cxn>
                <a:cxn ang="0">
                  <a:pos x="T4" y="T5"/>
                </a:cxn>
                <a:cxn ang="0">
                  <a:pos x="T6" y="T7"/>
                </a:cxn>
                <a:cxn ang="0">
                  <a:pos x="T8" y="T9"/>
                </a:cxn>
              </a:cxnLst>
              <a:rect l="0" t="0" r="r" b="b"/>
              <a:pathLst>
                <a:path w="12" h="26">
                  <a:moveTo>
                    <a:pt x="3" y="0"/>
                  </a:moveTo>
                  <a:cubicBezTo>
                    <a:pt x="3" y="0"/>
                    <a:pt x="1" y="16"/>
                    <a:pt x="0" y="21"/>
                  </a:cubicBezTo>
                  <a:cubicBezTo>
                    <a:pt x="0" y="26"/>
                    <a:pt x="12" y="21"/>
                    <a:pt x="12" y="21"/>
                  </a:cubicBezTo>
                  <a:cubicBezTo>
                    <a:pt x="12" y="0"/>
                    <a:pt x="12" y="0"/>
                    <a:pt x="12" y="0"/>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18"/>
          <p:cNvGrpSpPr>
            <a:grpSpLocks noChangeAspect="1"/>
          </p:cNvGrpSpPr>
          <p:nvPr/>
        </p:nvGrpSpPr>
        <p:grpSpPr bwMode="auto">
          <a:xfrm>
            <a:off x="7157367" y="1484291"/>
            <a:ext cx="769559" cy="1839740"/>
            <a:chOff x="4361" y="855"/>
            <a:chExt cx="919" cy="2197"/>
          </a:xfrm>
        </p:grpSpPr>
        <p:sp>
          <p:nvSpPr>
            <p:cNvPr id="38" name="Freeform 19"/>
            <p:cNvSpPr>
              <a:spLocks noEditPoints="1"/>
            </p:cNvSpPr>
            <p:nvPr/>
          </p:nvSpPr>
          <p:spPr bwMode="auto">
            <a:xfrm>
              <a:off x="4361" y="855"/>
              <a:ext cx="919" cy="2197"/>
            </a:xfrm>
            <a:custGeom>
              <a:avLst/>
              <a:gdLst>
                <a:gd name="T0" fmla="*/ 471 w 540"/>
                <a:gd name="T1" fmla="*/ 272 h 1295"/>
                <a:gd name="T2" fmla="*/ 525 w 540"/>
                <a:gd name="T3" fmla="*/ 521 h 1295"/>
                <a:gd name="T4" fmla="*/ 452 w 540"/>
                <a:gd name="T5" fmla="*/ 623 h 1295"/>
                <a:gd name="T6" fmla="*/ 451 w 540"/>
                <a:gd name="T7" fmla="*/ 492 h 1295"/>
                <a:gd name="T8" fmla="*/ 451 w 540"/>
                <a:gd name="T9" fmla="*/ 449 h 1295"/>
                <a:gd name="T10" fmla="*/ 330 w 540"/>
                <a:gd name="T11" fmla="*/ 10 h 1295"/>
                <a:gd name="T12" fmla="*/ 364 w 540"/>
                <a:gd name="T13" fmla="*/ 38 h 1295"/>
                <a:gd name="T14" fmla="*/ 374 w 540"/>
                <a:gd name="T15" fmla="*/ 112 h 1295"/>
                <a:gd name="T16" fmla="*/ 358 w 540"/>
                <a:gd name="T17" fmla="*/ 142 h 1295"/>
                <a:gd name="T18" fmla="*/ 355 w 540"/>
                <a:gd name="T19" fmla="*/ 188 h 1295"/>
                <a:gd name="T20" fmla="*/ 425 w 540"/>
                <a:gd name="T21" fmla="*/ 230 h 1295"/>
                <a:gd name="T22" fmla="*/ 451 w 540"/>
                <a:gd name="T23" fmla="*/ 449 h 1295"/>
                <a:gd name="T24" fmla="*/ 441 w 540"/>
                <a:gd name="T25" fmla="*/ 520 h 1295"/>
                <a:gd name="T26" fmla="*/ 451 w 540"/>
                <a:gd name="T27" fmla="*/ 622 h 1295"/>
                <a:gd name="T28" fmla="*/ 429 w 540"/>
                <a:gd name="T29" fmla="*/ 642 h 1295"/>
                <a:gd name="T30" fmla="*/ 400 w 540"/>
                <a:gd name="T31" fmla="*/ 721 h 1295"/>
                <a:gd name="T32" fmla="*/ 360 w 540"/>
                <a:gd name="T33" fmla="*/ 1005 h 1295"/>
                <a:gd name="T34" fmla="*/ 332 w 540"/>
                <a:gd name="T35" fmla="*/ 1162 h 1295"/>
                <a:gd name="T36" fmla="*/ 345 w 540"/>
                <a:gd name="T37" fmla="*/ 1231 h 1295"/>
                <a:gd name="T38" fmla="*/ 333 w 540"/>
                <a:gd name="T39" fmla="*/ 1279 h 1295"/>
                <a:gd name="T40" fmla="*/ 273 w 540"/>
                <a:gd name="T41" fmla="*/ 1260 h 1295"/>
                <a:gd name="T42" fmla="*/ 277 w 540"/>
                <a:gd name="T43" fmla="*/ 1209 h 1295"/>
                <a:gd name="T44" fmla="*/ 272 w 540"/>
                <a:gd name="T45" fmla="*/ 1152 h 1295"/>
                <a:gd name="T46" fmla="*/ 274 w 540"/>
                <a:gd name="T47" fmla="*/ 1050 h 1295"/>
                <a:gd name="T48" fmla="*/ 284 w 540"/>
                <a:gd name="T49" fmla="*/ 961 h 1295"/>
                <a:gd name="T50" fmla="*/ 278 w 540"/>
                <a:gd name="T51" fmla="*/ 836 h 1295"/>
                <a:gd name="T52" fmla="*/ 250 w 540"/>
                <a:gd name="T53" fmla="*/ 789 h 1295"/>
                <a:gd name="T54" fmla="*/ 158 w 540"/>
                <a:gd name="T55" fmla="*/ 1136 h 1295"/>
                <a:gd name="T56" fmla="*/ 163 w 540"/>
                <a:gd name="T57" fmla="*/ 469 h 1295"/>
                <a:gd name="T58" fmla="*/ 158 w 540"/>
                <a:gd name="T59" fmla="*/ 437 h 1295"/>
                <a:gd name="T60" fmla="*/ 190 w 540"/>
                <a:gd name="T61" fmla="*/ 217 h 1295"/>
                <a:gd name="T62" fmla="*/ 272 w 540"/>
                <a:gd name="T63" fmla="*/ 185 h 1295"/>
                <a:gd name="T64" fmla="*/ 260 w 540"/>
                <a:gd name="T65" fmla="*/ 132 h 1295"/>
                <a:gd name="T66" fmla="*/ 265 w 540"/>
                <a:gd name="T67" fmla="*/ 69 h 1295"/>
                <a:gd name="T68" fmla="*/ 290 w 540"/>
                <a:gd name="T69" fmla="*/ 21 h 1295"/>
                <a:gd name="T70" fmla="*/ 330 w 540"/>
                <a:gd name="T71" fmla="*/ 10 h 1295"/>
                <a:gd name="T72" fmla="*/ 155 w 540"/>
                <a:gd name="T73" fmla="*/ 1151 h 1295"/>
                <a:gd name="T74" fmla="*/ 131 w 540"/>
                <a:gd name="T75" fmla="*/ 1241 h 1295"/>
                <a:gd name="T76" fmla="*/ 100 w 540"/>
                <a:gd name="T77" fmla="*/ 1255 h 1295"/>
                <a:gd name="T78" fmla="*/ 0 w 540"/>
                <a:gd name="T79" fmla="*/ 1285 h 1295"/>
                <a:gd name="T80" fmla="*/ 51 w 540"/>
                <a:gd name="T81" fmla="*/ 1218 h 1295"/>
                <a:gd name="T82" fmla="*/ 76 w 540"/>
                <a:gd name="T83" fmla="*/ 1101 h 1295"/>
                <a:gd name="T84" fmla="*/ 135 w 540"/>
                <a:gd name="T85" fmla="*/ 784 h 1295"/>
                <a:gd name="T86" fmla="*/ 154 w 540"/>
                <a:gd name="T87" fmla="*/ 662 h 1295"/>
                <a:gd name="T88" fmla="*/ 132 w 540"/>
                <a:gd name="T89" fmla="*/ 648 h 1295"/>
                <a:gd name="T90" fmla="*/ 126 w 540"/>
                <a:gd name="T91" fmla="*/ 610 h 1295"/>
                <a:gd name="T92" fmla="*/ 83 w 540"/>
                <a:gd name="T93" fmla="*/ 489 h 1295"/>
                <a:gd name="T94" fmla="*/ 114 w 540"/>
                <a:gd name="T95" fmla="*/ 341 h 1295"/>
                <a:gd name="T96" fmla="*/ 147 w 540"/>
                <a:gd name="T97" fmla="*/ 238 h 1295"/>
                <a:gd name="T98" fmla="*/ 158 w 540"/>
                <a:gd name="T99" fmla="*/ 437 h 1295"/>
                <a:gd name="T100" fmla="*/ 150 w 540"/>
                <a:gd name="T101" fmla="*/ 466 h 1295"/>
                <a:gd name="T102" fmla="*/ 158 w 540"/>
                <a:gd name="T103" fmla="*/ 509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0" h="1295">
                  <a:moveTo>
                    <a:pt x="451" y="240"/>
                  </a:moveTo>
                  <a:cubicBezTo>
                    <a:pt x="460" y="246"/>
                    <a:pt x="468" y="256"/>
                    <a:pt x="471" y="272"/>
                  </a:cubicBezTo>
                  <a:cubicBezTo>
                    <a:pt x="476" y="302"/>
                    <a:pt x="507" y="404"/>
                    <a:pt x="523" y="432"/>
                  </a:cubicBezTo>
                  <a:cubicBezTo>
                    <a:pt x="538" y="459"/>
                    <a:pt x="540" y="497"/>
                    <a:pt x="525" y="521"/>
                  </a:cubicBezTo>
                  <a:cubicBezTo>
                    <a:pt x="509" y="544"/>
                    <a:pt x="473" y="601"/>
                    <a:pt x="467" y="610"/>
                  </a:cubicBezTo>
                  <a:cubicBezTo>
                    <a:pt x="462" y="618"/>
                    <a:pt x="460" y="623"/>
                    <a:pt x="452" y="623"/>
                  </a:cubicBezTo>
                  <a:cubicBezTo>
                    <a:pt x="452" y="622"/>
                    <a:pt x="451" y="622"/>
                    <a:pt x="451" y="622"/>
                  </a:cubicBezTo>
                  <a:cubicBezTo>
                    <a:pt x="451" y="492"/>
                    <a:pt x="451" y="492"/>
                    <a:pt x="451" y="492"/>
                  </a:cubicBezTo>
                  <a:cubicBezTo>
                    <a:pt x="458" y="480"/>
                    <a:pt x="466" y="471"/>
                    <a:pt x="463" y="465"/>
                  </a:cubicBezTo>
                  <a:cubicBezTo>
                    <a:pt x="458" y="457"/>
                    <a:pt x="455" y="456"/>
                    <a:pt x="451" y="449"/>
                  </a:cubicBezTo>
                  <a:lnTo>
                    <a:pt x="451" y="240"/>
                  </a:lnTo>
                  <a:close/>
                  <a:moveTo>
                    <a:pt x="330" y="10"/>
                  </a:moveTo>
                  <a:cubicBezTo>
                    <a:pt x="337" y="16"/>
                    <a:pt x="345" y="27"/>
                    <a:pt x="352" y="23"/>
                  </a:cubicBezTo>
                  <a:cubicBezTo>
                    <a:pt x="358" y="20"/>
                    <a:pt x="357" y="38"/>
                    <a:pt x="364" y="38"/>
                  </a:cubicBezTo>
                  <a:cubicBezTo>
                    <a:pt x="372" y="38"/>
                    <a:pt x="380" y="64"/>
                    <a:pt x="379" y="78"/>
                  </a:cubicBezTo>
                  <a:cubicBezTo>
                    <a:pt x="378" y="92"/>
                    <a:pt x="375" y="106"/>
                    <a:pt x="374" y="112"/>
                  </a:cubicBezTo>
                  <a:cubicBezTo>
                    <a:pt x="373" y="118"/>
                    <a:pt x="370" y="141"/>
                    <a:pt x="365" y="141"/>
                  </a:cubicBezTo>
                  <a:cubicBezTo>
                    <a:pt x="360" y="141"/>
                    <a:pt x="358" y="142"/>
                    <a:pt x="358" y="142"/>
                  </a:cubicBezTo>
                  <a:cubicBezTo>
                    <a:pt x="358" y="142"/>
                    <a:pt x="353" y="160"/>
                    <a:pt x="353" y="174"/>
                  </a:cubicBezTo>
                  <a:cubicBezTo>
                    <a:pt x="353" y="188"/>
                    <a:pt x="355" y="188"/>
                    <a:pt x="355" y="188"/>
                  </a:cubicBezTo>
                  <a:cubicBezTo>
                    <a:pt x="363" y="202"/>
                    <a:pt x="363" y="202"/>
                    <a:pt x="363" y="202"/>
                  </a:cubicBezTo>
                  <a:cubicBezTo>
                    <a:pt x="363" y="202"/>
                    <a:pt x="406" y="224"/>
                    <a:pt x="425" y="230"/>
                  </a:cubicBezTo>
                  <a:cubicBezTo>
                    <a:pt x="434" y="232"/>
                    <a:pt x="443" y="235"/>
                    <a:pt x="451" y="240"/>
                  </a:cubicBezTo>
                  <a:cubicBezTo>
                    <a:pt x="451" y="449"/>
                    <a:pt x="451" y="449"/>
                    <a:pt x="451" y="449"/>
                  </a:cubicBezTo>
                  <a:cubicBezTo>
                    <a:pt x="448" y="445"/>
                    <a:pt x="446" y="439"/>
                    <a:pt x="443" y="426"/>
                  </a:cubicBezTo>
                  <a:cubicBezTo>
                    <a:pt x="443" y="453"/>
                    <a:pt x="434" y="493"/>
                    <a:pt x="441" y="520"/>
                  </a:cubicBezTo>
                  <a:cubicBezTo>
                    <a:pt x="440" y="510"/>
                    <a:pt x="445" y="500"/>
                    <a:pt x="451" y="492"/>
                  </a:cubicBezTo>
                  <a:cubicBezTo>
                    <a:pt x="451" y="622"/>
                    <a:pt x="451" y="622"/>
                    <a:pt x="451" y="622"/>
                  </a:cubicBezTo>
                  <a:cubicBezTo>
                    <a:pt x="444" y="622"/>
                    <a:pt x="439" y="623"/>
                    <a:pt x="439" y="623"/>
                  </a:cubicBezTo>
                  <a:cubicBezTo>
                    <a:pt x="439" y="623"/>
                    <a:pt x="435" y="638"/>
                    <a:pt x="429" y="642"/>
                  </a:cubicBezTo>
                  <a:cubicBezTo>
                    <a:pt x="423" y="647"/>
                    <a:pt x="415" y="662"/>
                    <a:pt x="413" y="657"/>
                  </a:cubicBezTo>
                  <a:cubicBezTo>
                    <a:pt x="411" y="651"/>
                    <a:pt x="406" y="696"/>
                    <a:pt x="400" y="721"/>
                  </a:cubicBezTo>
                  <a:cubicBezTo>
                    <a:pt x="395" y="745"/>
                    <a:pt x="369" y="914"/>
                    <a:pt x="369" y="939"/>
                  </a:cubicBezTo>
                  <a:cubicBezTo>
                    <a:pt x="369" y="963"/>
                    <a:pt x="359" y="988"/>
                    <a:pt x="360" y="1005"/>
                  </a:cubicBezTo>
                  <a:cubicBezTo>
                    <a:pt x="361" y="1022"/>
                    <a:pt x="357" y="1068"/>
                    <a:pt x="356" y="1093"/>
                  </a:cubicBezTo>
                  <a:cubicBezTo>
                    <a:pt x="355" y="1118"/>
                    <a:pt x="332" y="1144"/>
                    <a:pt x="332" y="1162"/>
                  </a:cubicBezTo>
                  <a:cubicBezTo>
                    <a:pt x="332" y="1181"/>
                    <a:pt x="338" y="1189"/>
                    <a:pt x="335" y="1200"/>
                  </a:cubicBezTo>
                  <a:cubicBezTo>
                    <a:pt x="332" y="1210"/>
                    <a:pt x="333" y="1218"/>
                    <a:pt x="345" y="1231"/>
                  </a:cubicBezTo>
                  <a:cubicBezTo>
                    <a:pt x="356" y="1243"/>
                    <a:pt x="361" y="1255"/>
                    <a:pt x="360" y="1264"/>
                  </a:cubicBezTo>
                  <a:cubicBezTo>
                    <a:pt x="359" y="1274"/>
                    <a:pt x="356" y="1278"/>
                    <a:pt x="333" y="1279"/>
                  </a:cubicBezTo>
                  <a:cubicBezTo>
                    <a:pt x="310" y="1280"/>
                    <a:pt x="288" y="1273"/>
                    <a:pt x="288" y="1267"/>
                  </a:cubicBezTo>
                  <a:cubicBezTo>
                    <a:pt x="288" y="1262"/>
                    <a:pt x="280" y="1260"/>
                    <a:pt x="273" y="1260"/>
                  </a:cubicBezTo>
                  <a:cubicBezTo>
                    <a:pt x="266" y="1260"/>
                    <a:pt x="267" y="1253"/>
                    <a:pt x="270" y="1239"/>
                  </a:cubicBezTo>
                  <a:cubicBezTo>
                    <a:pt x="273" y="1226"/>
                    <a:pt x="283" y="1208"/>
                    <a:pt x="277" y="1209"/>
                  </a:cubicBezTo>
                  <a:cubicBezTo>
                    <a:pt x="271" y="1211"/>
                    <a:pt x="266" y="1208"/>
                    <a:pt x="266" y="1188"/>
                  </a:cubicBezTo>
                  <a:cubicBezTo>
                    <a:pt x="266" y="1169"/>
                    <a:pt x="264" y="1163"/>
                    <a:pt x="272" y="1152"/>
                  </a:cubicBezTo>
                  <a:cubicBezTo>
                    <a:pt x="281" y="1140"/>
                    <a:pt x="279" y="1119"/>
                    <a:pt x="277" y="1102"/>
                  </a:cubicBezTo>
                  <a:cubicBezTo>
                    <a:pt x="275" y="1084"/>
                    <a:pt x="269" y="1072"/>
                    <a:pt x="274" y="1050"/>
                  </a:cubicBezTo>
                  <a:cubicBezTo>
                    <a:pt x="279" y="1029"/>
                    <a:pt x="280" y="1003"/>
                    <a:pt x="277" y="993"/>
                  </a:cubicBezTo>
                  <a:cubicBezTo>
                    <a:pt x="274" y="982"/>
                    <a:pt x="276" y="969"/>
                    <a:pt x="284" y="961"/>
                  </a:cubicBezTo>
                  <a:cubicBezTo>
                    <a:pt x="292" y="952"/>
                    <a:pt x="280" y="937"/>
                    <a:pt x="280" y="927"/>
                  </a:cubicBezTo>
                  <a:cubicBezTo>
                    <a:pt x="280" y="917"/>
                    <a:pt x="283" y="877"/>
                    <a:pt x="278" y="836"/>
                  </a:cubicBezTo>
                  <a:cubicBezTo>
                    <a:pt x="273" y="796"/>
                    <a:pt x="272" y="765"/>
                    <a:pt x="271" y="754"/>
                  </a:cubicBezTo>
                  <a:cubicBezTo>
                    <a:pt x="270" y="744"/>
                    <a:pt x="265" y="749"/>
                    <a:pt x="250" y="789"/>
                  </a:cubicBezTo>
                  <a:cubicBezTo>
                    <a:pt x="236" y="830"/>
                    <a:pt x="199" y="956"/>
                    <a:pt x="192" y="984"/>
                  </a:cubicBezTo>
                  <a:cubicBezTo>
                    <a:pt x="186" y="1008"/>
                    <a:pt x="166" y="1096"/>
                    <a:pt x="158" y="1136"/>
                  </a:cubicBezTo>
                  <a:cubicBezTo>
                    <a:pt x="158" y="509"/>
                    <a:pt x="158" y="509"/>
                    <a:pt x="158" y="509"/>
                  </a:cubicBezTo>
                  <a:cubicBezTo>
                    <a:pt x="160" y="506"/>
                    <a:pt x="158" y="485"/>
                    <a:pt x="163" y="469"/>
                  </a:cubicBezTo>
                  <a:cubicBezTo>
                    <a:pt x="169" y="451"/>
                    <a:pt x="171" y="426"/>
                    <a:pt x="172" y="396"/>
                  </a:cubicBezTo>
                  <a:cubicBezTo>
                    <a:pt x="172" y="396"/>
                    <a:pt x="165" y="421"/>
                    <a:pt x="158" y="437"/>
                  </a:cubicBezTo>
                  <a:cubicBezTo>
                    <a:pt x="158" y="224"/>
                    <a:pt x="158" y="224"/>
                    <a:pt x="158" y="224"/>
                  </a:cubicBezTo>
                  <a:cubicBezTo>
                    <a:pt x="164" y="221"/>
                    <a:pt x="175" y="219"/>
                    <a:pt x="190" y="217"/>
                  </a:cubicBezTo>
                  <a:cubicBezTo>
                    <a:pt x="226" y="212"/>
                    <a:pt x="252" y="202"/>
                    <a:pt x="261" y="195"/>
                  </a:cubicBezTo>
                  <a:cubicBezTo>
                    <a:pt x="266" y="191"/>
                    <a:pt x="269" y="188"/>
                    <a:pt x="272" y="185"/>
                  </a:cubicBezTo>
                  <a:cubicBezTo>
                    <a:pt x="274" y="182"/>
                    <a:pt x="279" y="177"/>
                    <a:pt x="275" y="177"/>
                  </a:cubicBezTo>
                  <a:cubicBezTo>
                    <a:pt x="266" y="176"/>
                    <a:pt x="264" y="142"/>
                    <a:pt x="260" y="132"/>
                  </a:cubicBezTo>
                  <a:cubicBezTo>
                    <a:pt x="255" y="122"/>
                    <a:pt x="257" y="115"/>
                    <a:pt x="260" y="106"/>
                  </a:cubicBezTo>
                  <a:cubicBezTo>
                    <a:pt x="263" y="97"/>
                    <a:pt x="257" y="83"/>
                    <a:pt x="265" y="69"/>
                  </a:cubicBezTo>
                  <a:cubicBezTo>
                    <a:pt x="272" y="55"/>
                    <a:pt x="262" y="37"/>
                    <a:pt x="272" y="35"/>
                  </a:cubicBezTo>
                  <a:cubicBezTo>
                    <a:pt x="283" y="33"/>
                    <a:pt x="279" y="21"/>
                    <a:pt x="290" y="21"/>
                  </a:cubicBezTo>
                  <a:cubicBezTo>
                    <a:pt x="300" y="21"/>
                    <a:pt x="301" y="6"/>
                    <a:pt x="312" y="11"/>
                  </a:cubicBezTo>
                  <a:cubicBezTo>
                    <a:pt x="322" y="16"/>
                    <a:pt x="322" y="0"/>
                    <a:pt x="330" y="10"/>
                  </a:cubicBezTo>
                  <a:close/>
                  <a:moveTo>
                    <a:pt x="158" y="1136"/>
                  </a:moveTo>
                  <a:cubicBezTo>
                    <a:pt x="156" y="1142"/>
                    <a:pt x="155" y="1147"/>
                    <a:pt x="155" y="1151"/>
                  </a:cubicBezTo>
                  <a:cubicBezTo>
                    <a:pt x="150" y="1175"/>
                    <a:pt x="144" y="1223"/>
                    <a:pt x="137" y="1223"/>
                  </a:cubicBezTo>
                  <a:cubicBezTo>
                    <a:pt x="131" y="1223"/>
                    <a:pt x="132" y="1228"/>
                    <a:pt x="131" y="1241"/>
                  </a:cubicBezTo>
                  <a:cubicBezTo>
                    <a:pt x="131" y="1255"/>
                    <a:pt x="117" y="1257"/>
                    <a:pt x="109" y="1260"/>
                  </a:cubicBezTo>
                  <a:cubicBezTo>
                    <a:pt x="102" y="1263"/>
                    <a:pt x="100" y="1255"/>
                    <a:pt x="100" y="1255"/>
                  </a:cubicBezTo>
                  <a:cubicBezTo>
                    <a:pt x="100" y="1255"/>
                    <a:pt x="87" y="1281"/>
                    <a:pt x="65" y="1284"/>
                  </a:cubicBezTo>
                  <a:cubicBezTo>
                    <a:pt x="43" y="1287"/>
                    <a:pt x="0" y="1295"/>
                    <a:pt x="0" y="1285"/>
                  </a:cubicBezTo>
                  <a:cubicBezTo>
                    <a:pt x="0" y="1274"/>
                    <a:pt x="5" y="1264"/>
                    <a:pt x="20" y="1256"/>
                  </a:cubicBezTo>
                  <a:cubicBezTo>
                    <a:pt x="34" y="1247"/>
                    <a:pt x="45" y="1224"/>
                    <a:pt x="51" y="1218"/>
                  </a:cubicBezTo>
                  <a:cubicBezTo>
                    <a:pt x="56" y="1212"/>
                    <a:pt x="49" y="1214"/>
                    <a:pt x="53" y="1203"/>
                  </a:cubicBezTo>
                  <a:cubicBezTo>
                    <a:pt x="58" y="1191"/>
                    <a:pt x="73" y="1123"/>
                    <a:pt x="76" y="1101"/>
                  </a:cubicBezTo>
                  <a:cubicBezTo>
                    <a:pt x="78" y="1078"/>
                    <a:pt x="77" y="1002"/>
                    <a:pt x="87" y="967"/>
                  </a:cubicBezTo>
                  <a:cubicBezTo>
                    <a:pt x="98" y="931"/>
                    <a:pt x="131" y="816"/>
                    <a:pt x="135" y="784"/>
                  </a:cubicBezTo>
                  <a:cubicBezTo>
                    <a:pt x="140" y="753"/>
                    <a:pt x="147" y="721"/>
                    <a:pt x="147" y="703"/>
                  </a:cubicBezTo>
                  <a:cubicBezTo>
                    <a:pt x="147" y="686"/>
                    <a:pt x="149" y="674"/>
                    <a:pt x="154" y="662"/>
                  </a:cubicBezTo>
                  <a:cubicBezTo>
                    <a:pt x="158" y="649"/>
                    <a:pt x="153" y="632"/>
                    <a:pt x="153" y="632"/>
                  </a:cubicBezTo>
                  <a:cubicBezTo>
                    <a:pt x="153" y="632"/>
                    <a:pt x="140" y="642"/>
                    <a:pt x="132" y="648"/>
                  </a:cubicBezTo>
                  <a:cubicBezTo>
                    <a:pt x="125" y="655"/>
                    <a:pt x="125" y="645"/>
                    <a:pt x="129" y="629"/>
                  </a:cubicBezTo>
                  <a:cubicBezTo>
                    <a:pt x="132" y="614"/>
                    <a:pt x="130" y="605"/>
                    <a:pt x="126" y="610"/>
                  </a:cubicBezTo>
                  <a:cubicBezTo>
                    <a:pt x="122" y="615"/>
                    <a:pt x="119" y="585"/>
                    <a:pt x="109" y="566"/>
                  </a:cubicBezTo>
                  <a:cubicBezTo>
                    <a:pt x="100" y="548"/>
                    <a:pt x="78" y="511"/>
                    <a:pt x="83" y="489"/>
                  </a:cubicBezTo>
                  <a:cubicBezTo>
                    <a:pt x="88" y="468"/>
                    <a:pt x="90" y="431"/>
                    <a:pt x="96" y="412"/>
                  </a:cubicBezTo>
                  <a:cubicBezTo>
                    <a:pt x="102" y="394"/>
                    <a:pt x="107" y="361"/>
                    <a:pt x="114" y="341"/>
                  </a:cubicBezTo>
                  <a:cubicBezTo>
                    <a:pt x="121" y="321"/>
                    <a:pt x="120" y="311"/>
                    <a:pt x="129" y="291"/>
                  </a:cubicBezTo>
                  <a:cubicBezTo>
                    <a:pt x="137" y="271"/>
                    <a:pt x="147" y="247"/>
                    <a:pt x="147" y="238"/>
                  </a:cubicBezTo>
                  <a:cubicBezTo>
                    <a:pt x="147" y="232"/>
                    <a:pt x="149" y="228"/>
                    <a:pt x="158" y="224"/>
                  </a:cubicBezTo>
                  <a:cubicBezTo>
                    <a:pt x="158" y="437"/>
                    <a:pt x="158" y="437"/>
                    <a:pt x="158" y="437"/>
                  </a:cubicBezTo>
                  <a:cubicBezTo>
                    <a:pt x="155" y="443"/>
                    <a:pt x="152" y="448"/>
                    <a:pt x="150" y="449"/>
                  </a:cubicBezTo>
                  <a:cubicBezTo>
                    <a:pt x="142" y="451"/>
                    <a:pt x="141" y="461"/>
                    <a:pt x="150" y="466"/>
                  </a:cubicBezTo>
                  <a:cubicBezTo>
                    <a:pt x="158" y="471"/>
                    <a:pt x="153" y="504"/>
                    <a:pt x="157" y="509"/>
                  </a:cubicBezTo>
                  <a:cubicBezTo>
                    <a:pt x="157" y="509"/>
                    <a:pt x="157" y="509"/>
                    <a:pt x="158" y="509"/>
                  </a:cubicBezTo>
                  <a:lnTo>
                    <a:pt x="158" y="113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0"/>
            <p:cNvSpPr>
              <a:spLocks/>
            </p:cNvSpPr>
            <p:nvPr/>
          </p:nvSpPr>
          <p:spPr bwMode="auto">
            <a:xfrm>
              <a:off x="4701" y="1169"/>
              <a:ext cx="325" cy="633"/>
            </a:xfrm>
            <a:custGeom>
              <a:avLst/>
              <a:gdLst>
                <a:gd name="T0" fmla="*/ 153 w 191"/>
                <a:gd name="T1" fmla="*/ 0 h 373"/>
                <a:gd name="T2" fmla="*/ 155 w 191"/>
                <a:gd name="T3" fmla="*/ 3 h 373"/>
                <a:gd name="T4" fmla="*/ 162 w 191"/>
                <a:gd name="T5" fmla="*/ 15 h 373"/>
                <a:gd name="T6" fmla="*/ 162 w 191"/>
                <a:gd name="T7" fmla="*/ 17 h 373"/>
                <a:gd name="T8" fmla="*/ 156 w 191"/>
                <a:gd name="T9" fmla="*/ 149 h 373"/>
                <a:gd name="T10" fmla="*/ 157 w 191"/>
                <a:gd name="T11" fmla="*/ 255 h 373"/>
                <a:gd name="T12" fmla="*/ 175 w 191"/>
                <a:gd name="T13" fmla="*/ 334 h 373"/>
                <a:gd name="T14" fmla="*/ 191 w 191"/>
                <a:gd name="T15" fmla="*/ 372 h 373"/>
                <a:gd name="T16" fmla="*/ 126 w 191"/>
                <a:gd name="T17" fmla="*/ 368 h 373"/>
                <a:gd name="T18" fmla="*/ 20 w 191"/>
                <a:gd name="T19" fmla="*/ 369 h 373"/>
                <a:gd name="T20" fmla="*/ 0 w 191"/>
                <a:gd name="T21" fmla="*/ 361 h 373"/>
                <a:gd name="T22" fmla="*/ 24 w 191"/>
                <a:gd name="T23" fmla="*/ 291 h 373"/>
                <a:gd name="T24" fmla="*/ 44 w 191"/>
                <a:gd name="T25" fmla="*/ 155 h 373"/>
                <a:gd name="T26" fmla="*/ 52 w 191"/>
                <a:gd name="T27" fmla="*/ 32 h 373"/>
                <a:gd name="T28" fmla="*/ 60 w 191"/>
                <a:gd name="T29" fmla="*/ 11 h 373"/>
                <a:gd name="T30" fmla="*/ 61 w 191"/>
                <a:gd name="T31" fmla="*/ 10 h 373"/>
                <a:gd name="T32" fmla="*/ 72 w 191"/>
                <a:gd name="T33" fmla="*/ 0 h 373"/>
                <a:gd name="T34" fmla="*/ 91 w 191"/>
                <a:gd name="T35" fmla="*/ 23 h 373"/>
                <a:gd name="T36" fmla="*/ 121 w 191"/>
                <a:gd name="T37" fmla="*/ 33 h 373"/>
                <a:gd name="T38" fmla="*/ 153 w 191"/>
                <a:gd name="T3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373">
                  <a:moveTo>
                    <a:pt x="153" y="0"/>
                  </a:moveTo>
                  <a:cubicBezTo>
                    <a:pt x="154" y="3"/>
                    <a:pt x="155" y="3"/>
                    <a:pt x="155" y="3"/>
                  </a:cubicBezTo>
                  <a:cubicBezTo>
                    <a:pt x="162" y="15"/>
                    <a:pt x="162" y="15"/>
                    <a:pt x="162" y="15"/>
                  </a:cubicBezTo>
                  <a:cubicBezTo>
                    <a:pt x="162" y="16"/>
                    <a:pt x="162" y="16"/>
                    <a:pt x="162" y="17"/>
                  </a:cubicBezTo>
                  <a:cubicBezTo>
                    <a:pt x="159" y="37"/>
                    <a:pt x="156" y="104"/>
                    <a:pt x="156" y="149"/>
                  </a:cubicBezTo>
                  <a:cubicBezTo>
                    <a:pt x="156" y="194"/>
                    <a:pt x="150" y="218"/>
                    <a:pt x="157" y="255"/>
                  </a:cubicBezTo>
                  <a:cubicBezTo>
                    <a:pt x="164" y="291"/>
                    <a:pt x="165" y="312"/>
                    <a:pt x="175" y="334"/>
                  </a:cubicBezTo>
                  <a:cubicBezTo>
                    <a:pt x="185" y="356"/>
                    <a:pt x="191" y="372"/>
                    <a:pt x="191" y="372"/>
                  </a:cubicBezTo>
                  <a:cubicBezTo>
                    <a:pt x="191" y="372"/>
                    <a:pt x="159" y="368"/>
                    <a:pt x="126" y="368"/>
                  </a:cubicBezTo>
                  <a:cubicBezTo>
                    <a:pt x="93" y="368"/>
                    <a:pt x="33" y="373"/>
                    <a:pt x="20" y="369"/>
                  </a:cubicBezTo>
                  <a:cubicBezTo>
                    <a:pt x="8" y="366"/>
                    <a:pt x="0" y="361"/>
                    <a:pt x="0" y="361"/>
                  </a:cubicBezTo>
                  <a:cubicBezTo>
                    <a:pt x="0" y="361"/>
                    <a:pt x="14" y="328"/>
                    <a:pt x="24" y="291"/>
                  </a:cubicBezTo>
                  <a:cubicBezTo>
                    <a:pt x="34" y="255"/>
                    <a:pt x="44" y="205"/>
                    <a:pt x="44" y="155"/>
                  </a:cubicBezTo>
                  <a:cubicBezTo>
                    <a:pt x="44" y="105"/>
                    <a:pt x="42" y="57"/>
                    <a:pt x="52" y="32"/>
                  </a:cubicBezTo>
                  <a:cubicBezTo>
                    <a:pt x="56" y="23"/>
                    <a:pt x="58" y="16"/>
                    <a:pt x="60" y="11"/>
                  </a:cubicBezTo>
                  <a:cubicBezTo>
                    <a:pt x="60" y="11"/>
                    <a:pt x="58" y="12"/>
                    <a:pt x="61" y="10"/>
                  </a:cubicBezTo>
                  <a:cubicBezTo>
                    <a:pt x="63" y="8"/>
                    <a:pt x="69" y="3"/>
                    <a:pt x="72" y="0"/>
                  </a:cubicBezTo>
                  <a:cubicBezTo>
                    <a:pt x="77" y="6"/>
                    <a:pt x="80" y="10"/>
                    <a:pt x="91" y="23"/>
                  </a:cubicBezTo>
                  <a:cubicBezTo>
                    <a:pt x="102" y="36"/>
                    <a:pt x="103" y="45"/>
                    <a:pt x="121" y="33"/>
                  </a:cubicBezTo>
                  <a:cubicBezTo>
                    <a:pt x="135" y="24"/>
                    <a:pt x="144" y="11"/>
                    <a:pt x="1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
            <p:cNvSpPr>
              <a:spLocks/>
            </p:cNvSpPr>
            <p:nvPr/>
          </p:nvSpPr>
          <p:spPr bwMode="auto">
            <a:xfrm>
              <a:off x="4752" y="1242"/>
              <a:ext cx="157" cy="626"/>
            </a:xfrm>
            <a:custGeom>
              <a:avLst/>
              <a:gdLst>
                <a:gd name="T0" fmla="*/ 77 w 92"/>
                <a:gd name="T1" fmla="*/ 0 h 369"/>
                <a:gd name="T2" fmla="*/ 59 w 92"/>
                <a:gd name="T3" fmla="*/ 18 h 369"/>
                <a:gd name="T4" fmla="*/ 65 w 92"/>
                <a:gd name="T5" fmla="*/ 29 h 369"/>
                <a:gd name="T6" fmla="*/ 37 w 92"/>
                <a:gd name="T7" fmla="*/ 139 h 369"/>
                <a:gd name="T8" fmla="*/ 4 w 92"/>
                <a:gd name="T9" fmla="*/ 314 h 369"/>
                <a:gd name="T10" fmla="*/ 15 w 92"/>
                <a:gd name="T11" fmla="*/ 354 h 369"/>
                <a:gd name="T12" fmla="*/ 35 w 92"/>
                <a:gd name="T13" fmla="*/ 356 h 369"/>
                <a:gd name="T14" fmla="*/ 59 w 92"/>
                <a:gd name="T15" fmla="*/ 311 h 369"/>
                <a:gd name="T16" fmla="*/ 80 w 92"/>
                <a:gd name="T17" fmla="*/ 168 h 369"/>
                <a:gd name="T18" fmla="*/ 87 w 92"/>
                <a:gd name="T19" fmla="*/ 57 h 369"/>
                <a:gd name="T20" fmla="*/ 81 w 92"/>
                <a:gd name="T21" fmla="*/ 29 h 369"/>
                <a:gd name="T22" fmla="*/ 92 w 92"/>
                <a:gd name="T23" fmla="*/ 17 h 369"/>
                <a:gd name="T24" fmla="*/ 77 w 92"/>
                <a:gd name="T25"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69">
                  <a:moveTo>
                    <a:pt x="77" y="0"/>
                  </a:moveTo>
                  <a:cubicBezTo>
                    <a:pt x="59" y="18"/>
                    <a:pt x="59" y="18"/>
                    <a:pt x="59" y="18"/>
                  </a:cubicBezTo>
                  <a:cubicBezTo>
                    <a:pt x="59" y="18"/>
                    <a:pt x="68" y="21"/>
                    <a:pt x="65" y="29"/>
                  </a:cubicBezTo>
                  <a:cubicBezTo>
                    <a:pt x="62" y="37"/>
                    <a:pt x="49" y="81"/>
                    <a:pt x="37" y="139"/>
                  </a:cubicBezTo>
                  <a:cubicBezTo>
                    <a:pt x="24" y="198"/>
                    <a:pt x="7" y="300"/>
                    <a:pt x="4" y="314"/>
                  </a:cubicBezTo>
                  <a:cubicBezTo>
                    <a:pt x="0" y="329"/>
                    <a:pt x="5" y="339"/>
                    <a:pt x="15" y="354"/>
                  </a:cubicBezTo>
                  <a:cubicBezTo>
                    <a:pt x="24" y="369"/>
                    <a:pt x="25" y="369"/>
                    <a:pt x="35" y="356"/>
                  </a:cubicBezTo>
                  <a:cubicBezTo>
                    <a:pt x="45" y="343"/>
                    <a:pt x="52" y="348"/>
                    <a:pt x="59" y="311"/>
                  </a:cubicBezTo>
                  <a:cubicBezTo>
                    <a:pt x="65" y="274"/>
                    <a:pt x="75" y="200"/>
                    <a:pt x="80" y="168"/>
                  </a:cubicBezTo>
                  <a:cubicBezTo>
                    <a:pt x="85" y="135"/>
                    <a:pt x="91" y="72"/>
                    <a:pt x="87" y="57"/>
                  </a:cubicBezTo>
                  <a:cubicBezTo>
                    <a:pt x="83" y="43"/>
                    <a:pt x="80" y="35"/>
                    <a:pt x="81" y="29"/>
                  </a:cubicBezTo>
                  <a:cubicBezTo>
                    <a:pt x="83" y="23"/>
                    <a:pt x="92" y="17"/>
                    <a:pt x="92" y="17"/>
                  </a:cubicBezTo>
                  <a:cubicBezTo>
                    <a:pt x="92" y="17"/>
                    <a:pt x="85" y="4"/>
                    <a:pt x="77"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
          <p:cNvGrpSpPr>
            <a:grpSpLocks noChangeAspect="1"/>
          </p:cNvGrpSpPr>
          <p:nvPr/>
        </p:nvGrpSpPr>
        <p:grpSpPr bwMode="auto">
          <a:xfrm>
            <a:off x="9265221" y="598844"/>
            <a:ext cx="656699" cy="2040636"/>
            <a:chOff x="110" y="939"/>
            <a:chExt cx="391" cy="1215"/>
          </a:xfrm>
        </p:grpSpPr>
        <p:sp>
          <p:nvSpPr>
            <p:cNvPr id="44" name="Freeform 5"/>
            <p:cNvSpPr>
              <a:spLocks noEditPoints="1"/>
            </p:cNvSpPr>
            <p:nvPr/>
          </p:nvSpPr>
          <p:spPr bwMode="auto">
            <a:xfrm>
              <a:off x="110" y="939"/>
              <a:ext cx="391" cy="1215"/>
            </a:xfrm>
            <a:custGeom>
              <a:avLst/>
              <a:gdLst>
                <a:gd name="T0" fmla="*/ 281 w 338"/>
                <a:gd name="T1" fmla="*/ 214 h 1056"/>
                <a:gd name="T2" fmla="*/ 302 w 338"/>
                <a:gd name="T3" fmla="*/ 451 h 1056"/>
                <a:gd name="T4" fmla="*/ 302 w 338"/>
                <a:gd name="T5" fmla="*/ 541 h 1056"/>
                <a:gd name="T6" fmla="*/ 296 w 338"/>
                <a:gd name="T7" fmla="*/ 578 h 1056"/>
                <a:gd name="T8" fmla="*/ 335 w 338"/>
                <a:gd name="T9" fmla="*/ 741 h 1056"/>
                <a:gd name="T10" fmla="*/ 251 w 338"/>
                <a:gd name="T11" fmla="*/ 784 h 1056"/>
                <a:gd name="T12" fmla="*/ 258 w 338"/>
                <a:gd name="T13" fmla="*/ 582 h 1056"/>
                <a:gd name="T14" fmla="*/ 259 w 338"/>
                <a:gd name="T15" fmla="*/ 539 h 1056"/>
                <a:gd name="T16" fmla="*/ 251 w 338"/>
                <a:gd name="T17" fmla="*/ 181 h 1056"/>
                <a:gd name="T18" fmla="*/ 201 w 338"/>
                <a:gd name="T19" fmla="*/ 33 h 1056"/>
                <a:gd name="T20" fmla="*/ 203 w 338"/>
                <a:gd name="T21" fmla="*/ 102 h 1056"/>
                <a:gd name="T22" fmla="*/ 183 w 338"/>
                <a:gd name="T23" fmla="*/ 135 h 1056"/>
                <a:gd name="T24" fmla="*/ 244 w 338"/>
                <a:gd name="T25" fmla="*/ 179 h 1056"/>
                <a:gd name="T26" fmla="*/ 251 w 338"/>
                <a:gd name="T27" fmla="*/ 548 h 1056"/>
                <a:gd name="T28" fmla="*/ 241 w 338"/>
                <a:gd name="T29" fmla="*/ 549 h 1056"/>
                <a:gd name="T30" fmla="*/ 243 w 338"/>
                <a:gd name="T31" fmla="*/ 584 h 1056"/>
                <a:gd name="T32" fmla="*/ 251 w 338"/>
                <a:gd name="T33" fmla="*/ 784 h 1056"/>
                <a:gd name="T34" fmla="*/ 235 w 338"/>
                <a:gd name="T35" fmla="*/ 785 h 1056"/>
                <a:gd name="T36" fmla="*/ 227 w 338"/>
                <a:gd name="T37" fmla="*/ 918 h 1056"/>
                <a:gd name="T38" fmla="*/ 235 w 338"/>
                <a:gd name="T39" fmla="*/ 1007 h 1056"/>
                <a:gd name="T40" fmla="*/ 180 w 338"/>
                <a:gd name="T41" fmla="*/ 1012 h 1056"/>
                <a:gd name="T42" fmla="*/ 168 w 338"/>
                <a:gd name="T43" fmla="*/ 947 h 1056"/>
                <a:gd name="T44" fmla="*/ 170 w 338"/>
                <a:gd name="T45" fmla="*/ 845 h 1056"/>
                <a:gd name="T46" fmla="*/ 144 w 338"/>
                <a:gd name="T47" fmla="*/ 622 h 1056"/>
                <a:gd name="T48" fmla="*/ 118 w 338"/>
                <a:gd name="T49" fmla="*/ 669 h 1056"/>
                <a:gd name="T50" fmla="*/ 89 w 338"/>
                <a:gd name="T51" fmla="*/ 894 h 1056"/>
                <a:gd name="T52" fmla="*/ 96 w 338"/>
                <a:gd name="T53" fmla="*/ 932 h 1056"/>
                <a:gd name="T54" fmla="*/ 78 w 338"/>
                <a:gd name="T55" fmla="*/ 1001 h 1056"/>
                <a:gd name="T56" fmla="*/ 28 w 338"/>
                <a:gd name="T57" fmla="*/ 1052 h 1056"/>
                <a:gd name="T58" fmla="*/ 35 w 338"/>
                <a:gd name="T59" fmla="*/ 965 h 1056"/>
                <a:gd name="T60" fmla="*/ 31 w 338"/>
                <a:gd name="T61" fmla="*/ 913 h 1056"/>
                <a:gd name="T62" fmla="*/ 27 w 338"/>
                <a:gd name="T63" fmla="*/ 724 h 1056"/>
                <a:gd name="T64" fmla="*/ 28 w 338"/>
                <a:gd name="T65" fmla="*/ 526 h 1056"/>
                <a:gd name="T66" fmla="*/ 17 w 338"/>
                <a:gd name="T67" fmla="*/ 493 h 1056"/>
                <a:gd name="T68" fmla="*/ 7 w 338"/>
                <a:gd name="T69" fmla="*/ 405 h 1056"/>
                <a:gd name="T70" fmla="*/ 20 w 338"/>
                <a:gd name="T71" fmla="*/ 233 h 1056"/>
                <a:gd name="T72" fmla="*/ 113 w 338"/>
                <a:gd name="T73" fmla="*/ 159 h 1056"/>
                <a:gd name="T74" fmla="*/ 117 w 338"/>
                <a:gd name="T75" fmla="*/ 108 h 1056"/>
                <a:gd name="T76" fmla="*/ 103 w 338"/>
                <a:gd name="T77" fmla="*/ 73 h 1056"/>
                <a:gd name="T78" fmla="*/ 108 w 338"/>
                <a:gd name="T79" fmla="*/ 33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056">
                  <a:moveTo>
                    <a:pt x="251" y="181"/>
                  </a:moveTo>
                  <a:cubicBezTo>
                    <a:pt x="268" y="186"/>
                    <a:pt x="281" y="191"/>
                    <a:pt x="281" y="214"/>
                  </a:cubicBezTo>
                  <a:cubicBezTo>
                    <a:pt x="282" y="239"/>
                    <a:pt x="284" y="289"/>
                    <a:pt x="288" y="323"/>
                  </a:cubicBezTo>
                  <a:cubicBezTo>
                    <a:pt x="292" y="356"/>
                    <a:pt x="302" y="428"/>
                    <a:pt x="302" y="451"/>
                  </a:cubicBezTo>
                  <a:cubicBezTo>
                    <a:pt x="303" y="474"/>
                    <a:pt x="305" y="522"/>
                    <a:pt x="305" y="527"/>
                  </a:cubicBezTo>
                  <a:cubicBezTo>
                    <a:pt x="304" y="533"/>
                    <a:pt x="300" y="532"/>
                    <a:pt x="302" y="541"/>
                  </a:cubicBezTo>
                  <a:cubicBezTo>
                    <a:pt x="303" y="550"/>
                    <a:pt x="303" y="558"/>
                    <a:pt x="299" y="564"/>
                  </a:cubicBezTo>
                  <a:cubicBezTo>
                    <a:pt x="294" y="570"/>
                    <a:pt x="296" y="578"/>
                    <a:pt x="296" y="578"/>
                  </a:cubicBezTo>
                  <a:cubicBezTo>
                    <a:pt x="338" y="576"/>
                    <a:pt x="338" y="576"/>
                    <a:pt x="338" y="576"/>
                  </a:cubicBezTo>
                  <a:cubicBezTo>
                    <a:pt x="335" y="741"/>
                    <a:pt x="335" y="741"/>
                    <a:pt x="335" y="741"/>
                  </a:cubicBezTo>
                  <a:cubicBezTo>
                    <a:pt x="269" y="792"/>
                    <a:pt x="269" y="792"/>
                    <a:pt x="269" y="792"/>
                  </a:cubicBezTo>
                  <a:cubicBezTo>
                    <a:pt x="269" y="792"/>
                    <a:pt x="260" y="785"/>
                    <a:pt x="251" y="784"/>
                  </a:cubicBezTo>
                  <a:cubicBezTo>
                    <a:pt x="251" y="583"/>
                    <a:pt x="251" y="583"/>
                    <a:pt x="251" y="583"/>
                  </a:cubicBezTo>
                  <a:cubicBezTo>
                    <a:pt x="258" y="582"/>
                    <a:pt x="258" y="582"/>
                    <a:pt x="258" y="582"/>
                  </a:cubicBezTo>
                  <a:cubicBezTo>
                    <a:pt x="258" y="582"/>
                    <a:pt x="257" y="570"/>
                    <a:pt x="259" y="562"/>
                  </a:cubicBezTo>
                  <a:cubicBezTo>
                    <a:pt x="261" y="555"/>
                    <a:pt x="261" y="548"/>
                    <a:pt x="259" y="539"/>
                  </a:cubicBezTo>
                  <a:cubicBezTo>
                    <a:pt x="259" y="539"/>
                    <a:pt x="256" y="547"/>
                    <a:pt x="251" y="548"/>
                  </a:cubicBezTo>
                  <a:lnTo>
                    <a:pt x="251" y="181"/>
                  </a:lnTo>
                  <a:close/>
                  <a:moveTo>
                    <a:pt x="159" y="0"/>
                  </a:moveTo>
                  <a:cubicBezTo>
                    <a:pt x="177" y="0"/>
                    <a:pt x="198" y="14"/>
                    <a:pt x="201" y="33"/>
                  </a:cubicBezTo>
                  <a:cubicBezTo>
                    <a:pt x="203" y="52"/>
                    <a:pt x="202" y="79"/>
                    <a:pt x="202" y="79"/>
                  </a:cubicBezTo>
                  <a:cubicBezTo>
                    <a:pt x="202" y="79"/>
                    <a:pt x="208" y="92"/>
                    <a:pt x="203" y="102"/>
                  </a:cubicBezTo>
                  <a:cubicBezTo>
                    <a:pt x="198" y="112"/>
                    <a:pt x="186" y="110"/>
                    <a:pt x="186" y="110"/>
                  </a:cubicBezTo>
                  <a:cubicBezTo>
                    <a:pt x="186" y="110"/>
                    <a:pt x="183" y="126"/>
                    <a:pt x="183" y="135"/>
                  </a:cubicBezTo>
                  <a:cubicBezTo>
                    <a:pt x="183" y="144"/>
                    <a:pt x="183" y="150"/>
                    <a:pt x="191" y="156"/>
                  </a:cubicBezTo>
                  <a:cubicBezTo>
                    <a:pt x="198" y="162"/>
                    <a:pt x="224" y="173"/>
                    <a:pt x="244" y="179"/>
                  </a:cubicBezTo>
                  <a:cubicBezTo>
                    <a:pt x="247" y="180"/>
                    <a:pt x="249" y="180"/>
                    <a:pt x="251" y="181"/>
                  </a:cubicBezTo>
                  <a:cubicBezTo>
                    <a:pt x="251" y="548"/>
                    <a:pt x="251" y="548"/>
                    <a:pt x="251" y="548"/>
                  </a:cubicBezTo>
                  <a:cubicBezTo>
                    <a:pt x="251" y="548"/>
                    <a:pt x="250" y="548"/>
                    <a:pt x="250" y="548"/>
                  </a:cubicBezTo>
                  <a:cubicBezTo>
                    <a:pt x="244" y="548"/>
                    <a:pt x="241" y="549"/>
                    <a:pt x="241" y="549"/>
                  </a:cubicBezTo>
                  <a:cubicBezTo>
                    <a:pt x="241" y="549"/>
                    <a:pt x="244" y="559"/>
                    <a:pt x="244" y="567"/>
                  </a:cubicBezTo>
                  <a:cubicBezTo>
                    <a:pt x="244" y="576"/>
                    <a:pt x="243" y="584"/>
                    <a:pt x="243" y="584"/>
                  </a:cubicBezTo>
                  <a:cubicBezTo>
                    <a:pt x="251" y="583"/>
                    <a:pt x="251" y="583"/>
                    <a:pt x="251" y="583"/>
                  </a:cubicBezTo>
                  <a:cubicBezTo>
                    <a:pt x="251" y="784"/>
                    <a:pt x="251" y="784"/>
                    <a:pt x="251" y="784"/>
                  </a:cubicBezTo>
                  <a:cubicBezTo>
                    <a:pt x="250" y="784"/>
                    <a:pt x="250" y="784"/>
                    <a:pt x="249" y="784"/>
                  </a:cubicBezTo>
                  <a:cubicBezTo>
                    <a:pt x="240" y="784"/>
                    <a:pt x="235" y="785"/>
                    <a:pt x="235" y="785"/>
                  </a:cubicBezTo>
                  <a:cubicBezTo>
                    <a:pt x="235" y="785"/>
                    <a:pt x="237" y="834"/>
                    <a:pt x="237" y="853"/>
                  </a:cubicBezTo>
                  <a:cubicBezTo>
                    <a:pt x="237" y="873"/>
                    <a:pt x="236" y="904"/>
                    <a:pt x="227" y="918"/>
                  </a:cubicBezTo>
                  <a:cubicBezTo>
                    <a:pt x="219" y="932"/>
                    <a:pt x="217" y="937"/>
                    <a:pt x="217" y="949"/>
                  </a:cubicBezTo>
                  <a:cubicBezTo>
                    <a:pt x="217" y="962"/>
                    <a:pt x="236" y="995"/>
                    <a:pt x="235" y="1007"/>
                  </a:cubicBezTo>
                  <a:cubicBezTo>
                    <a:pt x="235" y="1018"/>
                    <a:pt x="232" y="1036"/>
                    <a:pt x="213" y="1035"/>
                  </a:cubicBezTo>
                  <a:cubicBezTo>
                    <a:pt x="194" y="1035"/>
                    <a:pt x="180" y="1027"/>
                    <a:pt x="180" y="1012"/>
                  </a:cubicBezTo>
                  <a:cubicBezTo>
                    <a:pt x="180" y="996"/>
                    <a:pt x="182" y="987"/>
                    <a:pt x="176" y="981"/>
                  </a:cubicBezTo>
                  <a:cubicBezTo>
                    <a:pt x="170" y="975"/>
                    <a:pt x="179" y="962"/>
                    <a:pt x="168" y="947"/>
                  </a:cubicBezTo>
                  <a:cubicBezTo>
                    <a:pt x="158" y="932"/>
                    <a:pt x="170" y="930"/>
                    <a:pt x="167" y="917"/>
                  </a:cubicBezTo>
                  <a:cubicBezTo>
                    <a:pt x="164" y="903"/>
                    <a:pt x="169" y="861"/>
                    <a:pt x="170" y="845"/>
                  </a:cubicBezTo>
                  <a:cubicBezTo>
                    <a:pt x="171" y="828"/>
                    <a:pt x="168" y="809"/>
                    <a:pt x="160" y="738"/>
                  </a:cubicBezTo>
                  <a:cubicBezTo>
                    <a:pt x="151" y="668"/>
                    <a:pt x="146" y="637"/>
                    <a:pt x="144" y="622"/>
                  </a:cubicBezTo>
                  <a:cubicBezTo>
                    <a:pt x="142" y="606"/>
                    <a:pt x="138" y="587"/>
                    <a:pt x="138" y="587"/>
                  </a:cubicBezTo>
                  <a:cubicBezTo>
                    <a:pt x="138" y="587"/>
                    <a:pt x="127" y="653"/>
                    <a:pt x="118" y="669"/>
                  </a:cubicBezTo>
                  <a:cubicBezTo>
                    <a:pt x="109" y="686"/>
                    <a:pt x="99" y="768"/>
                    <a:pt x="96" y="792"/>
                  </a:cubicBezTo>
                  <a:cubicBezTo>
                    <a:pt x="93" y="816"/>
                    <a:pt x="95" y="886"/>
                    <a:pt x="89" y="894"/>
                  </a:cubicBezTo>
                  <a:cubicBezTo>
                    <a:pt x="84" y="901"/>
                    <a:pt x="81" y="912"/>
                    <a:pt x="81" y="912"/>
                  </a:cubicBezTo>
                  <a:cubicBezTo>
                    <a:pt x="81" y="912"/>
                    <a:pt x="96" y="920"/>
                    <a:pt x="96" y="932"/>
                  </a:cubicBezTo>
                  <a:cubicBezTo>
                    <a:pt x="96" y="944"/>
                    <a:pt x="85" y="954"/>
                    <a:pt x="85" y="969"/>
                  </a:cubicBezTo>
                  <a:cubicBezTo>
                    <a:pt x="86" y="985"/>
                    <a:pt x="84" y="998"/>
                    <a:pt x="78" y="1001"/>
                  </a:cubicBezTo>
                  <a:cubicBezTo>
                    <a:pt x="72" y="1004"/>
                    <a:pt x="73" y="1031"/>
                    <a:pt x="65" y="1040"/>
                  </a:cubicBezTo>
                  <a:cubicBezTo>
                    <a:pt x="57" y="1049"/>
                    <a:pt x="44" y="1056"/>
                    <a:pt x="28" y="1052"/>
                  </a:cubicBezTo>
                  <a:cubicBezTo>
                    <a:pt x="12" y="1047"/>
                    <a:pt x="12" y="1026"/>
                    <a:pt x="20" y="1006"/>
                  </a:cubicBezTo>
                  <a:cubicBezTo>
                    <a:pt x="28" y="986"/>
                    <a:pt x="37" y="973"/>
                    <a:pt x="35" y="965"/>
                  </a:cubicBezTo>
                  <a:cubicBezTo>
                    <a:pt x="32" y="957"/>
                    <a:pt x="29" y="945"/>
                    <a:pt x="37" y="937"/>
                  </a:cubicBezTo>
                  <a:cubicBezTo>
                    <a:pt x="45" y="929"/>
                    <a:pt x="36" y="920"/>
                    <a:pt x="31" y="913"/>
                  </a:cubicBezTo>
                  <a:cubicBezTo>
                    <a:pt x="26" y="906"/>
                    <a:pt x="27" y="875"/>
                    <a:pt x="27" y="857"/>
                  </a:cubicBezTo>
                  <a:cubicBezTo>
                    <a:pt x="26" y="840"/>
                    <a:pt x="28" y="755"/>
                    <a:pt x="27" y="724"/>
                  </a:cubicBezTo>
                  <a:cubicBezTo>
                    <a:pt x="26" y="692"/>
                    <a:pt x="23" y="598"/>
                    <a:pt x="28" y="572"/>
                  </a:cubicBezTo>
                  <a:cubicBezTo>
                    <a:pt x="32" y="546"/>
                    <a:pt x="28" y="526"/>
                    <a:pt x="28" y="526"/>
                  </a:cubicBezTo>
                  <a:cubicBezTo>
                    <a:pt x="28" y="526"/>
                    <a:pt x="18" y="531"/>
                    <a:pt x="18" y="522"/>
                  </a:cubicBezTo>
                  <a:cubicBezTo>
                    <a:pt x="18" y="512"/>
                    <a:pt x="22" y="510"/>
                    <a:pt x="17" y="493"/>
                  </a:cubicBezTo>
                  <a:cubicBezTo>
                    <a:pt x="13" y="476"/>
                    <a:pt x="12" y="460"/>
                    <a:pt x="7" y="447"/>
                  </a:cubicBezTo>
                  <a:cubicBezTo>
                    <a:pt x="1" y="434"/>
                    <a:pt x="0" y="412"/>
                    <a:pt x="7" y="405"/>
                  </a:cubicBezTo>
                  <a:cubicBezTo>
                    <a:pt x="13" y="398"/>
                    <a:pt x="4" y="361"/>
                    <a:pt x="9" y="332"/>
                  </a:cubicBezTo>
                  <a:cubicBezTo>
                    <a:pt x="15" y="304"/>
                    <a:pt x="19" y="258"/>
                    <a:pt x="20" y="233"/>
                  </a:cubicBezTo>
                  <a:cubicBezTo>
                    <a:pt x="20" y="209"/>
                    <a:pt x="21" y="191"/>
                    <a:pt x="53" y="183"/>
                  </a:cubicBezTo>
                  <a:cubicBezTo>
                    <a:pt x="85" y="175"/>
                    <a:pt x="109" y="166"/>
                    <a:pt x="113" y="159"/>
                  </a:cubicBezTo>
                  <a:cubicBezTo>
                    <a:pt x="118" y="153"/>
                    <a:pt x="119" y="135"/>
                    <a:pt x="118" y="127"/>
                  </a:cubicBezTo>
                  <a:cubicBezTo>
                    <a:pt x="117" y="119"/>
                    <a:pt x="117" y="113"/>
                    <a:pt x="117" y="108"/>
                  </a:cubicBezTo>
                  <a:cubicBezTo>
                    <a:pt x="117" y="103"/>
                    <a:pt x="107" y="110"/>
                    <a:pt x="105" y="102"/>
                  </a:cubicBezTo>
                  <a:cubicBezTo>
                    <a:pt x="103" y="93"/>
                    <a:pt x="102" y="75"/>
                    <a:pt x="103" y="73"/>
                  </a:cubicBezTo>
                  <a:cubicBezTo>
                    <a:pt x="105" y="72"/>
                    <a:pt x="106" y="72"/>
                    <a:pt x="108" y="72"/>
                  </a:cubicBezTo>
                  <a:cubicBezTo>
                    <a:pt x="108" y="69"/>
                    <a:pt x="107" y="52"/>
                    <a:pt x="108" y="33"/>
                  </a:cubicBezTo>
                  <a:cubicBezTo>
                    <a:pt x="109" y="16"/>
                    <a:pt x="127" y="2"/>
                    <a:pt x="159"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
            <p:cNvSpPr>
              <a:spLocks/>
            </p:cNvSpPr>
            <p:nvPr/>
          </p:nvSpPr>
          <p:spPr bwMode="auto">
            <a:xfrm>
              <a:off x="127" y="1487"/>
              <a:ext cx="43" cy="40"/>
            </a:xfrm>
            <a:custGeom>
              <a:avLst/>
              <a:gdLst>
                <a:gd name="T0" fmla="*/ 9 w 37"/>
                <a:gd name="T1" fmla="*/ 35 h 35"/>
                <a:gd name="T2" fmla="*/ 9 w 37"/>
                <a:gd name="T3" fmla="*/ 11 h 35"/>
                <a:gd name="T4" fmla="*/ 37 w 37"/>
                <a:gd name="T5" fmla="*/ 8 h 35"/>
                <a:gd name="T6" fmla="*/ 15 w 37"/>
                <a:gd name="T7" fmla="*/ 14 h 35"/>
                <a:gd name="T8" fmla="*/ 9 w 37"/>
                <a:gd name="T9" fmla="*/ 35 h 35"/>
              </a:gdLst>
              <a:ahLst/>
              <a:cxnLst>
                <a:cxn ang="0">
                  <a:pos x="T0" y="T1"/>
                </a:cxn>
                <a:cxn ang="0">
                  <a:pos x="T2" y="T3"/>
                </a:cxn>
                <a:cxn ang="0">
                  <a:pos x="T4" y="T5"/>
                </a:cxn>
                <a:cxn ang="0">
                  <a:pos x="T6" y="T7"/>
                </a:cxn>
                <a:cxn ang="0">
                  <a:pos x="T8" y="T9"/>
                </a:cxn>
              </a:cxnLst>
              <a:rect l="0" t="0" r="r" b="b"/>
              <a:pathLst>
                <a:path w="37" h="35">
                  <a:moveTo>
                    <a:pt x="9" y="35"/>
                  </a:moveTo>
                  <a:cubicBezTo>
                    <a:pt x="9" y="35"/>
                    <a:pt x="0" y="22"/>
                    <a:pt x="9" y="11"/>
                  </a:cubicBezTo>
                  <a:cubicBezTo>
                    <a:pt x="17" y="0"/>
                    <a:pt x="37" y="8"/>
                    <a:pt x="37" y="8"/>
                  </a:cubicBezTo>
                  <a:cubicBezTo>
                    <a:pt x="37" y="8"/>
                    <a:pt x="23" y="8"/>
                    <a:pt x="15" y="14"/>
                  </a:cubicBezTo>
                  <a:cubicBezTo>
                    <a:pt x="8" y="20"/>
                    <a:pt x="10" y="24"/>
                    <a:pt x="9" y="35"/>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
            <p:cNvSpPr>
              <a:spLocks/>
            </p:cNvSpPr>
            <p:nvPr/>
          </p:nvSpPr>
          <p:spPr bwMode="auto">
            <a:xfrm>
              <a:off x="410" y="1540"/>
              <a:ext cx="48" cy="17"/>
            </a:xfrm>
            <a:custGeom>
              <a:avLst/>
              <a:gdLst>
                <a:gd name="T0" fmla="*/ 0 w 42"/>
                <a:gd name="T1" fmla="*/ 14 h 15"/>
                <a:gd name="T2" fmla="*/ 20 w 42"/>
                <a:gd name="T3" fmla="*/ 0 h 15"/>
                <a:gd name="T4" fmla="*/ 42 w 42"/>
                <a:gd name="T5" fmla="*/ 15 h 15"/>
                <a:gd name="T6" fmla="*/ 19 w 42"/>
                <a:gd name="T7" fmla="*/ 8 h 15"/>
                <a:gd name="T8" fmla="*/ 0 w 42"/>
                <a:gd name="T9" fmla="*/ 14 h 15"/>
              </a:gdLst>
              <a:ahLst/>
              <a:cxnLst>
                <a:cxn ang="0">
                  <a:pos x="T0" y="T1"/>
                </a:cxn>
                <a:cxn ang="0">
                  <a:pos x="T2" y="T3"/>
                </a:cxn>
                <a:cxn ang="0">
                  <a:pos x="T4" y="T5"/>
                </a:cxn>
                <a:cxn ang="0">
                  <a:pos x="T6" y="T7"/>
                </a:cxn>
                <a:cxn ang="0">
                  <a:pos x="T8" y="T9"/>
                </a:cxn>
              </a:cxnLst>
              <a:rect l="0" t="0" r="r" b="b"/>
              <a:pathLst>
                <a:path w="42" h="15">
                  <a:moveTo>
                    <a:pt x="0" y="14"/>
                  </a:moveTo>
                  <a:cubicBezTo>
                    <a:pt x="0" y="14"/>
                    <a:pt x="0" y="0"/>
                    <a:pt x="20" y="0"/>
                  </a:cubicBezTo>
                  <a:cubicBezTo>
                    <a:pt x="39" y="0"/>
                    <a:pt x="42" y="15"/>
                    <a:pt x="42" y="15"/>
                  </a:cubicBezTo>
                  <a:cubicBezTo>
                    <a:pt x="42" y="15"/>
                    <a:pt x="32" y="7"/>
                    <a:pt x="19" y="8"/>
                  </a:cubicBezTo>
                  <a:cubicBezTo>
                    <a:pt x="6" y="8"/>
                    <a:pt x="6" y="8"/>
                    <a:pt x="0" y="14"/>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
            <p:cNvSpPr>
              <a:spLocks/>
            </p:cNvSpPr>
            <p:nvPr/>
          </p:nvSpPr>
          <p:spPr bwMode="auto">
            <a:xfrm>
              <a:off x="197" y="1107"/>
              <a:ext cx="130" cy="339"/>
            </a:xfrm>
            <a:custGeom>
              <a:avLst/>
              <a:gdLst>
                <a:gd name="T0" fmla="*/ 109 w 113"/>
                <a:gd name="T1" fmla="*/ 0 h 295"/>
                <a:gd name="T2" fmla="*/ 113 w 113"/>
                <a:gd name="T3" fmla="*/ 8 h 295"/>
                <a:gd name="T4" fmla="*/ 97 w 113"/>
                <a:gd name="T5" fmla="*/ 138 h 295"/>
                <a:gd name="T6" fmla="*/ 103 w 113"/>
                <a:gd name="T7" fmla="*/ 294 h 295"/>
                <a:gd name="T8" fmla="*/ 72 w 113"/>
                <a:gd name="T9" fmla="*/ 295 h 295"/>
                <a:gd name="T10" fmla="*/ 0 w 113"/>
                <a:gd name="T11" fmla="*/ 280 h 295"/>
                <a:gd name="T12" fmla="*/ 15 w 113"/>
                <a:gd name="T13" fmla="*/ 247 h 295"/>
                <a:gd name="T14" fmla="*/ 36 w 113"/>
                <a:gd name="T15" fmla="*/ 78 h 295"/>
                <a:gd name="T16" fmla="*/ 36 w 113"/>
                <a:gd name="T17" fmla="*/ 16 h 295"/>
                <a:gd name="T18" fmla="*/ 38 w 113"/>
                <a:gd name="T19" fmla="*/ 13 h 295"/>
                <a:gd name="T20" fmla="*/ 42 w 113"/>
                <a:gd name="T21" fmla="*/ 4 h 295"/>
                <a:gd name="T22" fmla="*/ 78 w 113"/>
                <a:gd name="T23" fmla="*/ 33 h 295"/>
                <a:gd name="T24" fmla="*/ 109 w 113"/>
                <a:gd name="T2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295">
                  <a:moveTo>
                    <a:pt x="109" y="0"/>
                  </a:moveTo>
                  <a:cubicBezTo>
                    <a:pt x="109" y="3"/>
                    <a:pt x="111" y="5"/>
                    <a:pt x="113" y="8"/>
                  </a:cubicBezTo>
                  <a:cubicBezTo>
                    <a:pt x="109" y="29"/>
                    <a:pt x="100" y="92"/>
                    <a:pt x="97" y="138"/>
                  </a:cubicBezTo>
                  <a:cubicBezTo>
                    <a:pt x="93" y="191"/>
                    <a:pt x="103" y="294"/>
                    <a:pt x="103" y="294"/>
                  </a:cubicBezTo>
                  <a:cubicBezTo>
                    <a:pt x="103" y="294"/>
                    <a:pt x="96" y="295"/>
                    <a:pt x="72" y="295"/>
                  </a:cubicBezTo>
                  <a:cubicBezTo>
                    <a:pt x="48" y="295"/>
                    <a:pt x="0" y="280"/>
                    <a:pt x="0" y="280"/>
                  </a:cubicBezTo>
                  <a:cubicBezTo>
                    <a:pt x="0" y="280"/>
                    <a:pt x="8" y="266"/>
                    <a:pt x="15" y="247"/>
                  </a:cubicBezTo>
                  <a:cubicBezTo>
                    <a:pt x="21" y="228"/>
                    <a:pt x="33" y="147"/>
                    <a:pt x="36" y="78"/>
                  </a:cubicBezTo>
                  <a:cubicBezTo>
                    <a:pt x="38" y="43"/>
                    <a:pt x="38" y="26"/>
                    <a:pt x="36" y="16"/>
                  </a:cubicBezTo>
                  <a:cubicBezTo>
                    <a:pt x="37" y="15"/>
                    <a:pt x="38" y="14"/>
                    <a:pt x="38" y="13"/>
                  </a:cubicBezTo>
                  <a:cubicBezTo>
                    <a:pt x="40" y="11"/>
                    <a:pt x="41" y="8"/>
                    <a:pt x="42" y="4"/>
                  </a:cubicBezTo>
                  <a:cubicBezTo>
                    <a:pt x="49" y="18"/>
                    <a:pt x="67" y="33"/>
                    <a:pt x="78" y="33"/>
                  </a:cubicBezTo>
                  <a:cubicBezTo>
                    <a:pt x="88" y="33"/>
                    <a:pt x="102" y="12"/>
                    <a:pt x="109" y="0"/>
                  </a:cubicBezTo>
                  <a:close/>
                </a:path>
              </a:pathLst>
            </a:custGeom>
            <a:solidFill>
              <a:srgbClr val="F9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
            <p:cNvSpPr>
              <a:spLocks/>
            </p:cNvSpPr>
            <p:nvPr/>
          </p:nvSpPr>
          <p:spPr bwMode="auto">
            <a:xfrm>
              <a:off x="257" y="1148"/>
              <a:ext cx="53" cy="334"/>
            </a:xfrm>
            <a:custGeom>
              <a:avLst/>
              <a:gdLst>
                <a:gd name="T0" fmla="*/ 0 w 46"/>
                <a:gd name="T1" fmla="*/ 13 h 290"/>
                <a:gd name="T2" fmla="*/ 23 w 46"/>
                <a:gd name="T3" fmla="*/ 0 h 290"/>
                <a:gd name="T4" fmla="*/ 46 w 46"/>
                <a:gd name="T5" fmla="*/ 13 h 290"/>
                <a:gd name="T6" fmla="*/ 31 w 46"/>
                <a:gd name="T7" fmla="*/ 20 h 290"/>
                <a:gd name="T8" fmla="*/ 37 w 46"/>
                <a:gd name="T9" fmla="*/ 120 h 290"/>
                <a:gd name="T10" fmla="*/ 36 w 46"/>
                <a:gd name="T11" fmla="*/ 266 h 290"/>
                <a:gd name="T12" fmla="*/ 17 w 46"/>
                <a:gd name="T13" fmla="*/ 267 h 290"/>
                <a:gd name="T14" fmla="*/ 16 w 46"/>
                <a:gd name="T15" fmla="*/ 100 h 290"/>
                <a:gd name="T16" fmla="*/ 18 w 46"/>
                <a:gd name="T17" fmla="*/ 21 h 290"/>
                <a:gd name="T18" fmla="*/ 0 w 46"/>
                <a:gd name="T1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90">
                  <a:moveTo>
                    <a:pt x="0" y="13"/>
                  </a:moveTo>
                  <a:cubicBezTo>
                    <a:pt x="0" y="13"/>
                    <a:pt x="9" y="0"/>
                    <a:pt x="23" y="0"/>
                  </a:cubicBezTo>
                  <a:cubicBezTo>
                    <a:pt x="37" y="0"/>
                    <a:pt x="46" y="13"/>
                    <a:pt x="46" y="13"/>
                  </a:cubicBezTo>
                  <a:cubicBezTo>
                    <a:pt x="46" y="13"/>
                    <a:pt x="31" y="9"/>
                    <a:pt x="31" y="20"/>
                  </a:cubicBezTo>
                  <a:cubicBezTo>
                    <a:pt x="32" y="30"/>
                    <a:pt x="37" y="85"/>
                    <a:pt x="37" y="120"/>
                  </a:cubicBezTo>
                  <a:cubicBezTo>
                    <a:pt x="37" y="156"/>
                    <a:pt x="40" y="249"/>
                    <a:pt x="36" y="266"/>
                  </a:cubicBezTo>
                  <a:cubicBezTo>
                    <a:pt x="32" y="284"/>
                    <a:pt x="20" y="290"/>
                    <a:pt x="17" y="267"/>
                  </a:cubicBezTo>
                  <a:cubicBezTo>
                    <a:pt x="15" y="245"/>
                    <a:pt x="15" y="123"/>
                    <a:pt x="16" y="100"/>
                  </a:cubicBezTo>
                  <a:cubicBezTo>
                    <a:pt x="16" y="76"/>
                    <a:pt x="20" y="27"/>
                    <a:pt x="18" y="21"/>
                  </a:cubicBezTo>
                  <a:cubicBezTo>
                    <a:pt x="15" y="14"/>
                    <a:pt x="8" y="9"/>
                    <a:pt x="0" y="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 name="Rectangle 50"/>
          <p:cNvSpPr/>
          <p:nvPr/>
        </p:nvSpPr>
        <p:spPr>
          <a:xfrm>
            <a:off x="1357629" y="2967644"/>
            <a:ext cx="1171731" cy="400110"/>
          </a:xfrm>
          <a:prstGeom prst="rect">
            <a:avLst/>
          </a:prstGeom>
        </p:spPr>
        <p:txBody>
          <a:bodyPr wrap="none">
            <a:spAutoFit/>
          </a:bodyPr>
          <a:lstStyle/>
          <a:p>
            <a:pPr algn="ctr"/>
            <a:r>
              <a:rPr lang="mk" sz="2000" dirty="0">
                <a:solidFill>
                  <a:schemeClr val="accent2"/>
                </a:solidFill>
                <a:latin typeface="Arial" panose="020B0604020202020204" pitchFamily="34" charset="0"/>
                <a:cs typeface="Arial" panose="020B0604020202020204" pitchFamily="34" charset="0"/>
              </a:rPr>
              <a:t>Модул 1</a:t>
            </a:r>
            <a:endParaRPr lang="en-US" sz="2000" dirty="0">
              <a:solidFill>
                <a:schemeClr val="accent2"/>
              </a:solidFill>
              <a:latin typeface="Arial" panose="020B0604020202020204" pitchFamily="34" charset="0"/>
              <a:cs typeface="Arial" panose="020B0604020202020204" pitchFamily="34" charset="0"/>
            </a:endParaRPr>
          </a:p>
        </p:txBody>
      </p:sp>
      <p:sp>
        <p:nvSpPr>
          <p:cNvPr id="52" name="Rectangle 51"/>
          <p:cNvSpPr/>
          <p:nvPr/>
        </p:nvSpPr>
        <p:spPr>
          <a:xfrm>
            <a:off x="3191371" y="2263623"/>
            <a:ext cx="1242263" cy="400110"/>
          </a:xfrm>
          <a:prstGeom prst="rect">
            <a:avLst/>
          </a:prstGeom>
        </p:spPr>
        <p:txBody>
          <a:bodyPr wrap="none">
            <a:spAutoFit/>
          </a:bodyPr>
          <a:lstStyle/>
          <a:p>
            <a:pPr algn="ctr"/>
            <a:r>
              <a:rPr lang="mk" sz="2000" dirty="0">
                <a:solidFill>
                  <a:schemeClr val="accent3"/>
                </a:solidFill>
                <a:latin typeface="Arial" panose="020B0604020202020204" pitchFamily="34" charset="0"/>
                <a:cs typeface="Arial" panose="020B0604020202020204" pitchFamily="34" charset="0"/>
              </a:rPr>
              <a:t>Модул 2</a:t>
            </a:r>
          </a:p>
        </p:txBody>
      </p:sp>
      <p:sp>
        <p:nvSpPr>
          <p:cNvPr id="53" name="Rectangle 52"/>
          <p:cNvSpPr/>
          <p:nvPr/>
        </p:nvSpPr>
        <p:spPr>
          <a:xfrm>
            <a:off x="5060380" y="1559602"/>
            <a:ext cx="1242263" cy="400110"/>
          </a:xfrm>
          <a:prstGeom prst="rect">
            <a:avLst/>
          </a:prstGeom>
        </p:spPr>
        <p:txBody>
          <a:bodyPr wrap="none">
            <a:spAutoFit/>
          </a:bodyPr>
          <a:lstStyle/>
          <a:p>
            <a:pPr algn="ctr"/>
            <a:r>
              <a:rPr lang="mk" sz="2000" dirty="0">
                <a:solidFill>
                  <a:schemeClr val="accent4"/>
                </a:solidFill>
                <a:latin typeface="Arial" panose="020B0604020202020204" pitchFamily="34" charset="0"/>
                <a:cs typeface="Arial" panose="020B0604020202020204" pitchFamily="34" charset="0"/>
              </a:rPr>
              <a:t>Модул 3</a:t>
            </a:r>
          </a:p>
        </p:txBody>
      </p:sp>
      <p:sp>
        <p:nvSpPr>
          <p:cNvPr id="54" name="Rectangle 53"/>
          <p:cNvSpPr/>
          <p:nvPr/>
        </p:nvSpPr>
        <p:spPr>
          <a:xfrm>
            <a:off x="6929388" y="855581"/>
            <a:ext cx="1242263" cy="400110"/>
          </a:xfrm>
          <a:prstGeom prst="rect">
            <a:avLst/>
          </a:prstGeom>
        </p:spPr>
        <p:txBody>
          <a:bodyPr wrap="none">
            <a:spAutoFit/>
          </a:bodyPr>
          <a:lstStyle/>
          <a:p>
            <a:pPr algn="ctr"/>
            <a:r>
              <a:rPr lang="mk" sz="2000" dirty="0">
                <a:solidFill>
                  <a:schemeClr val="accent5"/>
                </a:solidFill>
                <a:latin typeface="Arial" panose="020B0604020202020204" pitchFamily="34" charset="0"/>
                <a:cs typeface="Arial" panose="020B0604020202020204" pitchFamily="34" charset="0"/>
              </a:rPr>
              <a:t>Модул 4</a:t>
            </a:r>
          </a:p>
        </p:txBody>
      </p:sp>
      <p:sp>
        <p:nvSpPr>
          <p:cNvPr id="55" name="Rectangle 54"/>
          <p:cNvSpPr/>
          <p:nvPr/>
        </p:nvSpPr>
        <p:spPr>
          <a:xfrm>
            <a:off x="9832465" y="554084"/>
            <a:ext cx="1643951" cy="400110"/>
          </a:xfrm>
          <a:prstGeom prst="rect">
            <a:avLst/>
          </a:prstGeom>
        </p:spPr>
        <p:txBody>
          <a:bodyPr wrap="square">
            <a:spAutoFit/>
          </a:bodyPr>
          <a:lstStyle/>
          <a:p>
            <a:r>
              <a:rPr lang="mk" sz="2000" dirty="0">
                <a:solidFill>
                  <a:schemeClr val="accent6"/>
                </a:solidFill>
                <a:latin typeface="Arial" panose="020B0604020202020204" pitchFamily="34" charset="0"/>
                <a:cs typeface="Arial" panose="020B0604020202020204" pitchFamily="34" charset="0"/>
              </a:rPr>
              <a:t>Модул 5</a:t>
            </a:r>
            <a:endParaRPr lang="en-US" sz="2000" dirty="0">
              <a:solidFill>
                <a:schemeClr val="accent6"/>
              </a:solidFill>
              <a:latin typeface="Arial" panose="020B0604020202020204" pitchFamily="34" charset="0"/>
              <a:cs typeface="Arial" panose="020B0604020202020204" pitchFamily="34" charset="0"/>
            </a:endParaRPr>
          </a:p>
        </p:txBody>
      </p:sp>
      <p:grpSp>
        <p:nvGrpSpPr>
          <p:cNvPr id="235" name="Group 234"/>
          <p:cNvGrpSpPr/>
          <p:nvPr/>
        </p:nvGrpSpPr>
        <p:grpSpPr>
          <a:xfrm>
            <a:off x="0" y="6434667"/>
            <a:ext cx="12192000" cy="427110"/>
            <a:chOff x="0" y="6434667"/>
            <a:chExt cx="12192000" cy="427110"/>
          </a:xfrm>
        </p:grpSpPr>
        <p:sp>
          <p:nvSpPr>
            <p:cNvPr id="236" name="Rectangle 235"/>
            <p:cNvSpPr/>
            <p:nvPr/>
          </p:nvSpPr>
          <p:spPr>
            <a:xfrm>
              <a:off x="0" y="6434667"/>
              <a:ext cx="12192000" cy="423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a:off x="80188" y="6461667"/>
              <a:ext cx="4034611" cy="400110"/>
            </a:xfrm>
            <a:prstGeom prst="rect">
              <a:avLst/>
            </a:prstGeom>
            <a:noFill/>
          </p:spPr>
          <p:txBody>
            <a:bodyPr wrap="square" rtlCol="0">
              <a:spAutoFit/>
            </a:bodyPr>
            <a:lstStyle/>
            <a:p>
              <a:r>
                <a:rPr lang="mk" sz="2000" b="1" dirty="0">
                  <a:solidFill>
                    <a:schemeClr val="bg1"/>
                  </a:solidFill>
                  <a:latin typeface="Arial Narrow" panose="020B0606020202030204" pitchFamily="34" charset="0"/>
                </a:rPr>
                <a:t>Озеленување на вашиот бизнис</a:t>
              </a:r>
              <a:endParaRPr lang="en-US" sz="2000" b="1" dirty="0">
                <a:solidFill>
                  <a:schemeClr val="bg1"/>
                </a:solidFill>
                <a:latin typeface="Arial Narrow" panose="020B0606020202030204" pitchFamily="34" charset="0"/>
              </a:endParaRPr>
            </a:p>
          </p:txBody>
        </p:sp>
      </p:grpSp>
      <p:graphicFrame>
        <p:nvGraphicFramePr>
          <p:cNvPr id="238" name="Table 237">
            <a:extLst>
              <a:ext uri="{FF2B5EF4-FFF2-40B4-BE49-F238E27FC236}">
                <a16:creationId xmlns:a16="http://schemas.microsoft.com/office/drawing/2014/main" id="{6FC024C3-5DC3-4F32-B535-5C8DA965FE83}"/>
              </a:ext>
            </a:extLst>
          </p:cNvPr>
          <p:cNvGraphicFramePr>
            <a:graphicFrameLocks noGrp="1"/>
          </p:cNvGraphicFramePr>
          <p:nvPr/>
        </p:nvGraphicFramePr>
        <p:xfrm>
          <a:off x="224085" y="25863"/>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9900"/>
                          </a:solidFill>
                        </a:rPr>
                        <a:t>Вежба (работа во парови): Создавање план за обука (агенда на тренерот)</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40" name="TextBox 239">
            <a:extLst>
              <a:ext uri="{FF2B5EF4-FFF2-40B4-BE49-F238E27FC236}">
                <a16:creationId xmlns:a16="http://schemas.microsoft.com/office/drawing/2014/main" id="{0D297B3A-E251-C1FC-B379-4A47DF8F97FA}"/>
              </a:ext>
            </a:extLst>
          </p:cNvPr>
          <p:cNvSpPr txBox="1"/>
          <p:nvPr/>
        </p:nvSpPr>
        <p:spPr>
          <a:xfrm>
            <a:off x="7675256" y="5445667"/>
            <a:ext cx="4338068" cy="646331"/>
          </a:xfrm>
          <a:prstGeom prst="rect">
            <a:avLst/>
          </a:prstGeom>
          <a:noFill/>
        </p:spPr>
        <p:txBody>
          <a:bodyPr wrap="square">
            <a:spAutoFit/>
          </a:bodyPr>
          <a:lstStyle/>
          <a:p>
            <a:pPr algn="r"/>
            <a:r>
              <a:rPr lang="mk" dirty="0"/>
              <a:t>Презентации на трудови и дискусија</a:t>
            </a:r>
          </a:p>
          <a:p>
            <a:pPr algn="r"/>
            <a:r>
              <a:rPr lang="mk" dirty="0"/>
              <a:t>Сумирање на резултатите од работата I</a:t>
            </a:r>
            <a:endParaRPr lang="ru-RU" dirty="0"/>
          </a:p>
        </p:txBody>
      </p:sp>
    </p:spTree>
    <p:extLst>
      <p:ext uri="{BB962C8B-B14F-4D97-AF65-F5344CB8AC3E}">
        <p14:creationId xmlns:p14="http://schemas.microsoft.com/office/powerpoint/2010/main" val="1979196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98B010F-86D9-A1C0-9CB6-0AB80A45742E}"/>
              </a:ext>
            </a:extLst>
          </p:cNvPr>
          <p:cNvGraphicFramePr>
            <a:graphicFrameLocks noGrp="1"/>
          </p:cNvGraphicFramePr>
          <p:nvPr>
            <p:extLst>
              <p:ext uri="{D42A27DB-BD31-4B8C-83A1-F6EECF244321}">
                <p14:modId xmlns:p14="http://schemas.microsoft.com/office/powerpoint/2010/main" val="2720335786"/>
              </p:ext>
            </p:extLst>
          </p:nvPr>
        </p:nvGraphicFramePr>
        <p:xfrm>
          <a:off x="467583" y="390353"/>
          <a:ext cx="11405556" cy="1356981"/>
        </p:xfrm>
        <a:graphic>
          <a:graphicData uri="http://schemas.openxmlformats.org/drawingml/2006/table">
            <a:tbl>
              <a:tblPr firstRow="1" firstCol="1" bandRow="1"/>
              <a:tblGrid>
                <a:gridCol w="1512831">
                  <a:extLst>
                    <a:ext uri="{9D8B030D-6E8A-4147-A177-3AD203B41FA5}">
                      <a16:colId xmlns:a16="http://schemas.microsoft.com/office/drawing/2014/main" val="4102479390"/>
                    </a:ext>
                  </a:extLst>
                </a:gridCol>
                <a:gridCol w="2802601">
                  <a:extLst>
                    <a:ext uri="{9D8B030D-6E8A-4147-A177-3AD203B41FA5}">
                      <a16:colId xmlns:a16="http://schemas.microsoft.com/office/drawing/2014/main" val="3985209847"/>
                    </a:ext>
                  </a:extLst>
                </a:gridCol>
                <a:gridCol w="7090124">
                  <a:extLst>
                    <a:ext uri="{9D8B030D-6E8A-4147-A177-3AD203B41FA5}">
                      <a16:colId xmlns:a16="http://schemas.microsoft.com/office/drawing/2014/main" val="1009289740"/>
                    </a:ext>
                  </a:extLst>
                </a:gridCol>
              </a:tblGrid>
              <a:tr h="1356981">
                <a:tc>
                  <a:txBody>
                    <a:bodyPr/>
                    <a:lstStyle/>
                    <a:p>
                      <a:pPr>
                        <a:tabLst>
                          <a:tab pos="2971800" algn="ctr"/>
                          <a:tab pos="5943600" algn="r"/>
                        </a:tabLst>
                      </a:pPr>
                      <a:endParaRPr lang="sr-Cyrl-RS" sz="11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tabLst>
                          <a:tab pos="2971800" algn="ctr"/>
                          <a:tab pos="5943600" algn="r"/>
                        </a:tabLst>
                      </a:pPr>
                      <a:r>
                        <a:rPr lang="mk"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Зелен пат</a:t>
                      </a:r>
                    </a:p>
                    <a:p>
                      <a:pPr>
                        <a:tabLst>
                          <a:tab pos="2971800" algn="ctr"/>
                          <a:tab pos="5943600" algn="r"/>
                        </a:tabLst>
                      </a:pPr>
                      <a:r>
                        <a:rPr lang="mk"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Партнерство за зелени бизниси</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lgn="r">
                        <a:tabLst>
                          <a:tab pos="2971800" algn="ctr"/>
                          <a:tab pos="5943600" algn="r"/>
                        </a:tabLst>
                      </a:pPr>
                      <a:r>
                        <a:rPr lang="mk"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Еразмус+</a:t>
                      </a:r>
                    </a:p>
                    <a:p>
                      <a:pPr algn="r">
                        <a:tabLst>
                          <a:tab pos="2971800" algn="ctr"/>
                          <a:tab pos="5943600" algn="r"/>
                        </a:tabLst>
                      </a:pPr>
                      <a:r>
                        <a:rPr lang="mk"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KA210-ADU - Мали партнерства во образование за возрасни</a:t>
                      </a:r>
                      <a:endParaRPr lang="en-U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p>
                      <a:pPr algn="r">
                        <a:tabLst>
                          <a:tab pos="2971800" algn="ctr"/>
                          <a:tab pos="5943600" algn="r"/>
                        </a:tabLst>
                      </a:pPr>
                      <a:r>
                        <a:rPr lang="mk"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Проект 2023-2- RS01-KA210-ADU-000184311</a:t>
                      </a:r>
                      <a:endParaRPr lang="sr-Cyrl-R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extLst>
                  <a:ext uri="{0D108BD9-81ED-4DB2-BD59-A6C34878D82A}">
                    <a16:rowId xmlns:a16="http://schemas.microsoft.com/office/drawing/2014/main" val="3136574012"/>
                  </a:ext>
                </a:extLst>
              </a:tr>
            </a:tbl>
          </a:graphicData>
        </a:graphic>
      </p:graphicFrame>
      <p:pic>
        <p:nvPicPr>
          <p:cNvPr id="1028" name="Picture 1" descr="A green leaf and a power cord&#10;&#10;Description automatically generated">
            <a:extLst>
              <a:ext uri="{FF2B5EF4-FFF2-40B4-BE49-F238E27FC236}">
                <a16:creationId xmlns:a16="http://schemas.microsoft.com/office/drawing/2014/main" id="{12BA15E4-BC89-5362-F6CC-35B77FEDE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235"/>
          <a:stretch>
            <a:fillRect/>
          </a:stretch>
        </p:blipFill>
        <p:spPr bwMode="auto">
          <a:xfrm>
            <a:off x="625474" y="550099"/>
            <a:ext cx="1314450" cy="10484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99289639" descr="A logo of a company&#10;&#10;Description automatically generated">
            <a:extLst>
              <a:ext uri="{FF2B5EF4-FFF2-40B4-BE49-F238E27FC236}">
                <a16:creationId xmlns:a16="http://schemas.microsoft.com/office/drawing/2014/main" id="{B1C98406-75E3-DB5B-EF3F-8CB7374D8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2" y="5977153"/>
            <a:ext cx="609650"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97281250" descr="A blue text on a white background&#10;&#10;Description automatically generated">
            <a:extLst>
              <a:ext uri="{FF2B5EF4-FFF2-40B4-BE49-F238E27FC236}">
                <a16:creationId xmlns:a16="http://schemas.microsoft.com/office/drawing/2014/main" id="{B8A490E3-8AB1-2CFE-5432-C188CE4E9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864" y="5968033"/>
            <a:ext cx="2213891"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900E5B85-C790-C1C2-2BD7-723769F6B3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7416" y="5981452"/>
            <a:ext cx="769879" cy="666317"/>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a16="http://schemas.microsoft.com/office/drawing/2014/main" id="{29B5BC07-0D48-79C3-375F-2F2B7BB97090}"/>
              </a:ext>
            </a:extLst>
          </p:cNvPr>
          <p:cNvGraphicFramePr>
            <a:graphicFrameLocks noGrp="1"/>
          </p:cNvGraphicFramePr>
          <p:nvPr/>
        </p:nvGraphicFramePr>
        <p:xfrm>
          <a:off x="467583" y="5062086"/>
          <a:ext cx="11405556" cy="731520"/>
        </p:xfrm>
        <a:graphic>
          <a:graphicData uri="http://schemas.openxmlformats.org/drawingml/2006/table">
            <a:tbl>
              <a:tblPr firstRow="1" firstCol="1" bandRow="1"/>
              <a:tblGrid>
                <a:gridCol w="11405556">
                  <a:extLst>
                    <a:ext uri="{9D8B030D-6E8A-4147-A177-3AD203B41FA5}">
                      <a16:colId xmlns:a16="http://schemas.microsoft.com/office/drawing/2014/main" val="3807207268"/>
                    </a:ext>
                  </a:extLst>
                </a:gridCol>
              </a:tblGrid>
              <a:tr h="0">
                <a:tc>
                  <a:txBody>
                    <a:bodyPr/>
                    <a:lstStyle/>
                    <a:p>
                      <a:pPr algn="just"/>
                      <a:r>
                        <a:rPr lang="mk" sz="1600" b="1" kern="100" dirty="0">
                          <a:effectLst/>
                          <a:latin typeface="Calibri" panose="020F0502020204030204" pitchFamily="34" charset="0"/>
                          <a:ea typeface="Times New Roman" panose="02020603050405020304" pitchFamily="18" charset="0"/>
                          <a:cs typeface="Calibri" panose="020F0502020204030204" pitchFamily="34" charset="0"/>
                        </a:rPr>
                        <a:t>Одрекување од одговорност: </a:t>
                      </a:r>
                      <a:r>
                        <a:rPr lang="mk" sz="1600" kern="100" dirty="0">
                          <a:effectLst/>
                          <a:latin typeface="Calibri" panose="020F0502020204030204" pitchFamily="34" charset="0"/>
                          <a:ea typeface="Times New Roman" panose="02020603050405020304" pitchFamily="18" charset="0"/>
                          <a:cs typeface="Calibri" panose="020F0502020204030204" pitchFamily="34" charset="0"/>
                        </a:rPr>
                        <a:t>Финансирано од Европската Унија. Изразените ставови се исклучиво ставови на авторот и не ги одразуваат нужно ставовите на Европската Унија или на Фондацијата Темпус. Под никакви околности Европската Унија или давателот на грантот не можат да бидат одговорни за нивната содржина.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806046097"/>
                  </a:ext>
                </a:extLst>
              </a:tr>
            </a:tbl>
          </a:graphicData>
        </a:graphic>
      </p:graphicFrame>
      <p:sp>
        <p:nvSpPr>
          <p:cNvPr id="3" name="TextBox 2">
            <a:extLst>
              <a:ext uri="{FF2B5EF4-FFF2-40B4-BE49-F238E27FC236}">
                <a16:creationId xmlns:a16="http://schemas.microsoft.com/office/drawing/2014/main" id="{069DFE73-AB89-B6B8-8A1C-C1F2FA29928D}"/>
              </a:ext>
            </a:extLst>
          </p:cNvPr>
          <p:cNvSpPr txBox="1"/>
          <p:nvPr/>
        </p:nvSpPr>
        <p:spPr>
          <a:xfrm>
            <a:off x="393222" y="2615248"/>
            <a:ext cx="11405556" cy="2446838"/>
          </a:xfrm>
          <a:prstGeom prst="rect">
            <a:avLst/>
          </a:prstGeom>
          <a:noFill/>
          <a:ln>
            <a:noFill/>
          </a:ln>
        </p:spPr>
        <p:txBody>
          <a:bodyPr wrap="square" rtlCol="0" anchor="ctr" anchorCtr="0">
            <a:noAutofit/>
          </a:bodyPr>
          <a:lstStyle/>
          <a:p>
            <a:pPr algn="ctr">
              <a:lnSpc>
                <a:spcPct val="150000"/>
              </a:lnSpc>
            </a:pPr>
            <a:r>
              <a:rPr lang="mk" sz="2800" b="1" dirty="0">
                <a:solidFill>
                  <a:srgbClr val="008000"/>
                </a:solidFill>
              </a:rPr>
              <a:t>МЕЃУНАРОДНА ОБУКА НА ОБУЧУВАЧИ ЗА </a:t>
            </a:r>
            <a:r>
              <a:rPr lang="mk-MK" sz="2800" b="1" dirty="0">
                <a:solidFill>
                  <a:srgbClr val="008000"/>
                </a:solidFill>
              </a:rPr>
              <a:t>ОЗЕЛЕНУВАЊЕ НА БИЗНИСИТЕ</a:t>
            </a:r>
            <a:endParaRPr lang="mk" sz="2800" b="1" dirty="0">
              <a:solidFill>
                <a:srgbClr val="008000"/>
              </a:solidFill>
            </a:endParaRPr>
          </a:p>
          <a:p>
            <a:pPr algn="ctr">
              <a:lnSpc>
                <a:spcPct val="150000"/>
              </a:lnSpc>
            </a:pPr>
            <a:r>
              <a:rPr lang="mk" sz="2800" b="1" dirty="0">
                <a:solidFill>
                  <a:srgbClr val="008000"/>
                </a:solidFill>
              </a:rPr>
              <a:t>Тридневна обука /работилница „Обука на обучувачи“</a:t>
            </a:r>
          </a:p>
          <a:p>
            <a:pPr algn="ctr">
              <a:lnSpc>
                <a:spcPct val="150000"/>
              </a:lnSpc>
            </a:pPr>
            <a:r>
              <a:rPr lang="mk" sz="2800" b="1" dirty="0">
                <a:solidFill>
                  <a:srgbClr val="008000"/>
                </a:solidFill>
              </a:rPr>
              <a:t>Вториот ден</a:t>
            </a:r>
          </a:p>
        </p:txBody>
      </p:sp>
      <p:graphicFrame>
        <p:nvGraphicFramePr>
          <p:cNvPr id="4" name="Table 3">
            <a:extLst>
              <a:ext uri="{FF2B5EF4-FFF2-40B4-BE49-F238E27FC236}">
                <a16:creationId xmlns:a16="http://schemas.microsoft.com/office/drawing/2014/main" id="{FBCBB93C-4C1F-3946-AD8A-1B410438F884}"/>
              </a:ext>
            </a:extLst>
          </p:cNvPr>
          <p:cNvGraphicFramePr>
            <a:graphicFrameLocks noGrp="1"/>
          </p:cNvGraphicFramePr>
          <p:nvPr>
            <p:extLst>
              <p:ext uri="{D42A27DB-BD31-4B8C-83A1-F6EECF244321}">
                <p14:modId xmlns:p14="http://schemas.microsoft.com/office/powerpoint/2010/main" val="3002631359"/>
              </p:ext>
            </p:extLst>
          </p:nvPr>
        </p:nvGraphicFramePr>
        <p:xfrm>
          <a:off x="496112" y="1953254"/>
          <a:ext cx="11391291" cy="731520"/>
        </p:xfrm>
        <a:graphic>
          <a:graphicData uri="http://schemas.openxmlformats.org/drawingml/2006/table">
            <a:tbl>
              <a:tblPr firstRow="1" firstCol="1" bandRow="1"/>
              <a:tblGrid>
                <a:gridCol w="4380556">
                  <a:extLst>
                    <a:ext uri="{9D8B030D-6E8A-4147-A177-3AD203B41FA5}">
                      <a16:colId xmlns:a16="http://schemas.microsoft.com/office/drawing/2014/main" val="3222544936"/>
                    </a:ext>
                  </a:extLst>
                </a:gridCol>
                <a:gridCol w="2629026">
                  <a:extLst>
                    <a:ext uri="{9D8B030D-6E8A-4147-A177-3AD203B41FA5}">
                      <a16:colId xmlns:a16="http://schemas.microsoft.com/office/drawing/2014/main" val="2492690819"/>
                    </a:ext>
                  </a:extLst>
                </a:gridCol>
                <a:gridCol w="4381709">
                  <a:extLst>
                    <a:ext uri="{9D8B030D-6E8A-4147-A177-3AD203B41FA5}">
                      <a16:colId xmlns:a16="http://schemas.microsoft.com/office/drawing/2014/main" val="3324569411"/>
                    </a:ext>
                  </a:extLst>
                </a:gridCol>
              </a:tblGrid>
              <a:tr h="474148">
                <a:tc>
                  <a:txBody>
                    <a:bodyPr/>
                    <a:lstStyle/>
                    <a:p>
                      <a:pPr algn="ctr"/>
                      <a:r>
                        <a:rPr lang="mk"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ОЗЕЛЕНЕТЕ ГО ВАШИОТ БИЗНИС!</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GO GREEN</a:t>
                      </a:r>
                      <a:r>
                        <a:rPr lang="mk"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ОЗЕЛЕНИ СВОЈЕ ПОСЛОВАЊЕ!</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5143308"/>
                  </a:ext>
                </a:extLst>
              </a:tr>
            </a:tbl>
          </a:graphicData>
        </a:graphic>
      </p:graphicFrame>
      <p:pic>
        <p:nvPicPr>
          <p:cNvPr id="5" name="Picture 4">
            <a:extLst>
              <a:ext uri="{FF2B5EF4-FFF2-40B4-BE49-F238E27FC236}">
                <a16:creationId xmlns:a16="http://schemas.microsoft.com/office/drawing/2014/main" id="{60F14C0C-F85C-BD4B-ECE9-8D0D3AD1E38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0321" y="5995313"/>
            <a:ext cx="2376377" cy="472333"/>
          </a:xfrm>
          <a:prstGeom prst="rect">
            <a:avLst/>
          </a:prstGeom>
          <a:noFill/>
        </p:spPr>
      </p:pic>
    </p:spTree>
    <p:extLst>
      <p:ext uri="{BB962C8B-B14F-4D97-AF65-F5344CB8AC3E}">
        <p14:creationId xmlns:p14="http://schemas.microsoft.com/office/powerpoint/2010/main" val="823069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noProof="0" dirty="0">
                          <a:solidFill>
                            <a:srgbClr val="00B050"/>
                          </a:solidFill>
                        </a:rPr>
                        <a:t>Преглед на обуката за првиот ден</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5" name="TextBox 4">
            <a:extLst>
              <a:ext uri="{FF2B5EF4-FFF2-40B4-BE49-F238E27FC236}">
                <a16:creationId xmlns:a16="http://schemas.microsoft.com/office/drawing/2014/main" id="{AEA8299F-FF4E-6DB3-2950-33D34C00B591}"/>
              </a:ext>
            </a:extLst>
          </p:cNvPr>
          <p:cNvSpPr txBox="1"/>
          <p:nvPr/>
        </p:nvSpPr>
        <p:spPr>
          <a:xfrm>
            <a:off x="310724" y="1391101"/>
            <a:ext cx="6096000" cy="5447645"/>
          </a:xfrm>
          <a:prstGeom prst="rect">
            <a:avLst/>
          </a:prstGeom>
          <a:noFill/>
        </p:spPr>
        <p:txBody>
          <a:bodyPr wrap="square">
            <a:spAutoFit/>
          </a:bodyPr>
          <a:lstStyle/>
          <a:p>
            <a:pPr marL="285750" indent="-285750" algn="just">
              <a:buFont typeface="Arial" panose="020B0604020202020204" pitchFamily="34" charset="0"/>
              <a:buChar char="•"/>
            </a:pPr>
            <a:r>
              <a:rPr lang="mk" sz="2000" b="1" dirty="0"/>
              <a:t>Модуларен тип на обука </a:t>
            </a:r>
            <a:r>
              <a:rPr lang="mk" sz="2000" dirty="0"/>
              <a:t>: 1) Рециклирање и намалување на отпадот; 2) Заштеда на енергија и вода; 3) Спречување на загадувањето; 4) Зелена дистрибуција (пакување и одржлив транспорт) и 5) Зелени набавки и зелени финансиски инструменти.</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b="1" dirty="0"/>
              <a:t>Цел на обуката </a:t>
            </a:r>
            <a:r>
              <a:rPr lang="mk" sz="2000" dirty="0"/>
              <a:t>: стекнување практични знаења и вештини за озеленување на работењето на микро, мали и средни претпријатија, како и претприемачки и занаетчиски бизниси.</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b="1" dirty="0"/>
              <a:t>Број на учесници по обука: 10 претставници на мали и средни претпријатија</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r>
              <a:rPr lang="mk" sz="2000" b="1" dirty="0"/>
              <a:t>Времетраење на обуката 3 дена.</a:t>
            </a:r>
          </a:p>
          <a:p>
            <a:pPr marL="285750" indent="-285750" algn="just">
              <a:buFont typeface="Arial" panose="020B0604020202020204" pitchFamily="34" charset="0"/>
              <a:buChar char="•"/>
            </a:pPr>
            <a:endParaRPr lang="ru-RU" sz="2000" b="1" dirty="0"/>
          </a:p>
          <a:p>
            <a:pPr marL="285750" indent="-285750" algn="just">
              <a:buFont typeface="Arial" panose="020B0604020202020204" pitchFamily="34" charset="0"/>
              <a:buChar char="•"/>
            </a:pPr>
            <a:r>
              <a:rPr lang="mk" sz="2800" b="1" dirty="0">
                <a:solidFill>
                  <a:srgbClr val="C00000"/>
                </a:solidFill>
                <a:highlight>
                  <a:srgbClr val="FFFF00"/>
                </a:highlight>
              </a:rPr>
              <a:t>И што друго научивме?</a:t>
            </a:r>
          </a:p>
          <a:p>
            <a:pPr marL="285750" indent="-285750" algn="just">
              <a:buFont typeface="Arial" panose="020B0604020202020204" pitchFamily="34" charset="0"/>
              <a:buChar char="•"/>
            </a:pPr>
            <a:endParaRPr lang="ru-RU" sz="2000" b="1" dirty="0"/>
          </a:p>
        </p:txBody>
      </p:sp>
      <p:grpSp>
        <p:nvGrpSpPr>
          <p:cNvPr id="80" name="Group 79">
            <a:extLst>
              <a:ext uri="{FF2B5EF4-FFF2-40B4-BE49-F238E27FC236}">
                <a16:creationId xmlns:a16="http://schemas.microsoft.com/office/drawing/2014/main" id="{8EDAD6A6-09D1-7E9A-82E7-38E5F6865D4A}"/>
              </a:ext>
            </a:extLst>
          </p:cNvPr>
          <p:cNvGrpSpPr/>
          <p:nvPr/>
        </p:nvGrpSpPr>
        <p:grpSpPr>
          <a:xfrm>
            <a:off x="6691820" y="2192523"/>
            <a:ext cx="5189456" cy="2934142"/>
            <a:chOff x="653336" y="1532383"/>
            <a:chExt cx="7950122" cy="3516977"/>
          </a:xfrm>
        </p:grpSpPr>
        <p:sp>
          <p:nvSpPr>
            <p:cNvPr id="47" name="Rectangle 2">
              <a:extLst>
                <a:ext uri="{FF2B5EF4-FFF2-40B4-BE49-F238E27FC236}">
                  <a16:creationId xmlns:a16="http://schemas.microsoft.com/office/drawing/2014/main" id="{00E20D70-A4A7-EC3F-0787-753EB8D8AE0E}"/>
                </a:ext>
              </a:extLst>
            </p:cNvPr>
            <p:cNvSpPr/>
            <p:nvPr/>
          </p:nvSpPr>
          <p:spPr>
            <a:xfrm>
              <a:off x="653338" y="4419657"/>
              <a:ext cx="1924956" cy="609541"/>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608838 w 1917336"/>
                <a:gd name="connsiteY0" fmla="*/ 0 h 609541"/>
                <a:gd name="connsiteX1" fmla="*/ 1917336 w 1917336"/>
                <a:gd name="connsiteY1" fmla="*/ 2381 h 609541"/>
                <a:gd name="connsiteX2" fmla="*/ 1645396 w 1917336"/>
                <a:gd name="connsiteY2" fmla="*/ 609541 h 609541"/>
                <a:gd name="connsiteX3" fmla="*/ 0 w 1917336"/>
                <a:gd name="connsiteY3" fmla="*/ 556202 h 609541"/>
                <a:gd name="connsiteX4" fmla="*/ 608838 w 1917336"/>
                <a:gd name="connsiteY4" fmla="*/ 0 h 609541"/>
                <a:gd name="connsiteX0" fmla="*/ 616458 w 1924956"/>
                <a:gd name="connsiteY0" fmla="*/ 0 h 609541"/>
                <a:gd name="connsiteX1" fmla="*/ 1924956 w 1924956"/>
                <a:gd name="connsiteY1" fmla="*/ 2381 h 609541"/>
                <a:gd name="connsiteX2" fmla="*/ 1653016 w 1924956"/>
                <a:gd name="connsiteY2" fmla="*/ 609541 h 609541"/>
                <a:gd name="connsiteX3" fmla="*/ 0 w 1924956"/>
                <a:gd name="connsiteY3" fmla="*/ 560012 h 609541"/>
                <a:gd name="connsiteX4" fmla="*/ 616458 w 1924956"/>
                <a:gd name="connsiteY4" fmla="*/ 0 h 60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956" h="609541">
                  <a:moveTo>
                    <a:pt x="616458" y="0"/>
                  </a:moveTo>
                  <a:lnTo>
                    <a:pt x="1924956" y="2381"/>
                  </a:lnTo>
                  <a:lnTo>
                    <a:pt x="1653016" y="609541"/>
                  </a:lnTo>
                  <a:lnTo>
                    <a:pt x="0" y="560012"/>
                  </a:lnTo>
                  <a:lnTo>
                    <a:pt x="616458" y="0"/>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48" name="Rectangle 3">
              <a:extLst>
                <a:ext uri="{FF2B5EF4-FFF2-40B4-BE49-F238E27FC236}">
                  <a16:creationId xmlns:a16="http://schemas.microsoft.com/office/drawing/2014/main" id="{4199EA3D-7F4F-37AA-D4AC-44C1EF045321}"/>
                </a:ext>
              </a:extLst>
            </p:cNvPr>
            <p:cNvSpPr/>
            <p:nvPr/>
          </p:nvSpPr>
          <p:spPr>
            <a:xfrm>
              <a:off x="653336" y="4973276"/>
              <a:ext cx="1655229"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4572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45720 w 1697139"/>
                <a:gd name="connsiteY4" fmla="*/ 0 h 76084"/>
                <a:gd name="connsiteX0" fmla="*/ 3810 w 1655229"/>
                <a:gd name="connsiteY0" fmla="*/ 0 h 76084"/>
                <a:gd name="connsiteX1" fmla="*/ 1655229 w 1655229"/>
                <a:gd name="connsiteY1" fmla="*/ 0 h 76084"/>
                <a:gd name="connsiteX2" fmla="*/ 1648085 w 1655229"/>
                <a:gd name="connsiteY2" fmla="*/ 76084 h 76084"/>
                <a:gd name="connsiteX3" fmla="*/ 0 w 1655229"/>
                <a:gd name="connsiteY3" fmla="*/ 74980 h 76084"/>
                <a:gd name="connsiteX4" fmla="*/ 3810 w 1655229"/>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229" h="76084">
                  <a:moveTo>
                    <a:pt x="3810" y="0"/>
                  </a:moveTo>
                  <a:lnTo>
                    <a:pt x="1655229" y="0"/>
                  </a:lnTo>
                  <a:lnTo>
                    <a:pt x="1648085" y="76084"/>
                  </a:lnTo>
                  <a:lnTo>
                    <a:pt x="0" y="74980"/>
                  </a:lnTo>
                  <a:lnTo>
                    <a:pt x="381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49" name="Rectangle 4">
              <a:extLst>
                <a:ext uri="{FF2B5EF4-FFF2-40B4-BE49-F238E27FC236}">
                  <a16:creationId xmlns:a16="http://schemas.microsoft.com/office/drawing/2014/main" id="{57059667-2135-AE1D-2B0F-1B908F158EE4}"/>
                </a:ext>
              </a:extLst>
            </p:cNvPr>
            <p:cNvSpPr/>
            <p:nvPr/>
          </p:nvSpPr>
          <p:spPr>
            <a:xfrm>
              <a:off x="2298451" y="4171796"/>
              <a:ext cx="402431" cy="877563"/>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02431"/>
                <a:gd name="connsiteY0" fmla="*/ 0 h 877563"/>
                <a:gd name="connsiteX1" fmla="*/ 402431 w 402431"/>
                <a:gd name="connsiteY1" fmla="*/ 7144 h 877563"/>
                <a:gd name="connsiteX2" fmla="*/ 0 w 402431"/>
                <a:gd name="connsiteY2" fmla="*/ 877563 h 877563"/>
                <a:gd name="connsiteX3" fmla="*/ 461 w 402431"/>
                <a:gd name="connsiteY3" fmla="*/ 801363 h 877563"/>
                <a:gd name="connsiteX4" fmla="*/ 364793 w 402431"/>
                <a:gd name="connsiteY4" fmla="*/ 0 h 877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31" h="877563">
                  <a:moveTo>
                    <a:pt x="364793" y="0"/>
                  </a:moveTo>
                  <a:lnTo>
                    <a:pt x="402431" y="7144"/>
                  </a:lnTo>
                  <a:cubicBezTo>
                    <a:pt x="399256" y="6771"/>
                    <a:pt x="5556" y="873173"/>
                    <a:pt x="0" y="877563"/>
                  </a:cubicBezTo>
                  <a:cubicBezTo>
                    <a:pt x="154" y="849782"/>
                    <a:pt x="307" y="829144"/>
                    <a:pt x="461" y="801363"/>
                  </a:cubicBezTo>
                  <a:lnTo>
                    <a:pt x="364793"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0" name="Rectangle 3">
              <a:extLst>
                <a:ext uri="{FF2B5EF4-FFF2-40B4-BE49-F238E27FC236}">
                  <a16:creationId xmlns:a16="http://schemas.microsoft.com/office/drawing/2014/main" id="{CF12ED1D-3336-961D-1012-2BF870C81AAC}"/>
                </a:ext>
              </a:extLst>
            </p:cNvPr>
            <p:cNvSpPr/>
            <p:nvPr/>
          </p:nvSpPr>
          <p:spPr>
            <a:xfrm>
              <a:off x="2663825" y="4172965"/>
              <a:ext cx="1697139" cy="78465"/>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0 w 1697139"/>
                <a:gd name="connsiteY0" fmla="*/ 0 h 78465"/>
                <a:gd name="connsiteX1" fmla="*/ 1697139 w 1697139"/>
                <a:gd name="connsiteY1" fmla="*/ 0 h 78465"/>
                <a:gd name="connsiteX2" fmla="*/ 1697138 w 1697139"/>
                <a:gd name="connsiteY2" fmla="*/ 78465 h 78465"/>
                <a:gd name="connsiteX3" fmla="*/ 0 w 1697139"/>
                <a:gd name="connsiteY3" fmla="*/ 74980 h 78465"/>
                <a:gd name="connsiteX4" fmla="*/ 0 w 1697139"/>
                <a:gd name="connsiteY4" fmla="*/ 0 h 78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139" h="78465">
                  <a:moveTo>
                    <a:pt x="0" y="0"/>
                  </a:moveTo>
                  <a:lnTo>
                    <a:pt x="1697139" y="0"/>
                  </a:lnTo>
                  <a:cubicBezTo>
                    <a:pt x="1697139" y="26155"/>
                    <a:pt x="1697138" y="52310"/>
                    <a:pt x="1697138" y="78465"/>
                  </a:cubicBezTo>
                  <a:lnTo>
                    <a:pt x="0"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1" name="Rectangle 2">
              <a:extLst>
                <a:ext uri="{FF2B5EF4-FFF2-40B4-BE49-F238E27FC236}">
                  <a16:creationId xmlns:a16="http://schemas.microsoft.com/office/drawing/2014/main" id="{782ED597-5BD1-3042-EDE7-503C34244E34}"/>
                </a:ext>
              </a:extLst>
            </p:cNvPr>
            <p:cNvSpPr/>
            <p:nvPr/>
          </p:nvSpPr>
          <p:spPr>
            <a:xfrm>
              <a:off x="2662285" y="3697303"/>
              <a:ext cx="1731121" cy="478573"/>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21" h="478573">
                  <a:moveTo>
                    <a:pt x="322611" y="0"/>
                  </a:moveTo>
                  <a:lnTo>
                    <a:pt x="1731121" y="7143"/>
                  </a:lnTo>
                  <a:lnTo>
                    <a:pt x="1702069" y="478573"/>
                  </a:lnTo>
                  <a:lnTo>
                    <a:pt x="0" y="476192"/>
                  </a:lnTo>
                  <a:lnTo>
                    <a:pt x="322611" y="0"/>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2" name="Rectangle 4">
              <a:extLst>
                <a:ext uri="{FF2B5EF4-FFF2-40B4-BE49-F238E27FC236}">
                  <a16:creationId xmlns:a16="http://schemas.microsoft.com/office/drawing/2014/main" id="{C6BA497A-60BE-D5C6-325D-6BCBA676F96F}"/>
                </a:ext>
              </a:extLst>
            </p:cNvPr>
            <p:cNvSpPr/>
            <p:nvPr/>
          </p:nvSpPr>
          <p:spPr>
            <a:xfrm>
              <a:off x="4355772" y="3381167"/>
              <a:ext cx="440530" cy="875181"/>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47675"/>
                <a:gd name="connsiteY0" fmla="*/ 11906 h 896613"/>
                <a:gd name="connsiteX1" fmla="*/ 447675 w 447675"/>
                <a:gd name="connsiteY1" fmla="*/ 0 h 896613"/>
                <a:gd name="connsiteX2" fmla="*/ 0 w 447675"/>
                <a:gd name="connsiteY2" fmla="*/ 896613 h 896613"/>
                <a:gd name="connsiteX3" fmla="*/ 461 w 447675"/>
                <a:gd name="connsiteY3" fmla="*/ 813269 h 896613"/>
                <a:gd name="connsiteX4" fmla="*/ 364793 w 447675"/>
                <a:gd name="connsiteY4" fmla="*/ 11906 h 896613"/>
                <a:gd name="connsiteX0" fmla="*/ 364793 w 438150"/>
                <a:gd name="connsiteY0" fmla="*/ 0 h 884707"/>
                <a:gd name="connsiteX1" fmla="*/ 438150 w 438150"/>
                <a:gd name="connsiteY1" fmla="*/ 42863 h 884707"/>
                <a:gd name="connsiteX2" fmla="*/ 0 w 438150"/>
                <a:gd name="connsiteY2" fmla="*/ 884707 h 884707"/>
                <a:gd name="connsiteX3" fmla="*/ 461 w 438150"/>
                <a:gd name="connsiteY3" fmla="*/ 801363 h 884707"/>
                <a:gd name="connsiteX4" fmla="*/ 364793 w 438150"/>
                <a:gd name="connsiteY4" fmla="*/ 0 h 884707"/>
                <a:gd name="connsiteX0" fmla="*/ 431468 w 438150"/>
                <a:gd name="connsiteY0" fmla="*/ 0 h 903757"/>
                <a:gd name="connsiteX1" fmla="*/ 438150 w 438150"/>
                <a:gd name="connsiteY1" fmla="*/ 61913 h 903757"/>
                <a:gd name="connsiteX2" fmla="*/ 0 w 438150"/>
                <a:gd name="connsiteY2" fmla="*/ 903757 h 903757"/>
                <a:gd name="connsiteX3" fmla="*/ 461 w 438150"/>
                <a:gd name="connsiteY3" fmla="*/ 820413 h 903757"/>
                <a:gd name="connsiteX4" fmla="*/ 431468 w 438150"/>
                <a:gd name="connsiteY4" fmla="*/ 0 h 903757"/>
                <a:gd name="connsiteX0" fmla="*/ 421943 w 438150"/>
                <a:gd name="connsiteY0" fmla="*/ 0 h 898995"/>
                <a:gd name="connsiteX1" fmla="*/ 438150 w 438150"/>
                <a:gd name="connsiteY1" fmla="*/ 57151 h 898995"/>
                <a:gd name="connsiteX2" fmla="*/ 0 w 438150"/>
                <a:gd name="connsiteY2" fmla="*/ 898995 h 898995"/>
                <a:gd name="connsiteX3" fmla="*/ 461 w 438150"/>
                <a:gd name="connsiteY3" fmla="*/ 815651 h 898995"/>
                <a:gd name="connsiteX4" fmla="*/ 421943 w 438150"/>
                <a:gd name="connsiteY4" fmla="*/ 0 h 898995"/>
                <a:gd name="connsiteX0" fmla="*/ 424324 w 440531"/>
                <a:gd name="connsiteY0" fmla="*/ 0 h 877564"/>
                <a:gd name="connsiteX1" fmla="*/ 440531 w 440531"/>
                <a:gd name="connsiteY1" fmla="*/ 57151 h 877564"/>
                <a:gd name="connsiteX2" fmla="*/ 0 w 440531"/>
                <a:gd name="connsiteY2" fmla="*/ 877564 h 877564"/>
                <a:gd name="connsiteX3" fmla="*/ 2842 w 440531"/>
                <a:gd name="connsiteY3" fmla="*/ 815651 h 877564"/>
                <a:gd name="connsiteX4" fmla="*/ 424324 w 440531"/>
                <a:gd name="connsiteY4" fmla="*/ 0 h 877564"/>
                <a:gd name="connsiteX0" fmla="*/ 424324 w 440531"/>
                <a:gd name="connsiteY0" fmla="*/ 0 h 877564"/>
                <a:gd name="connsiteX1" fmla="*/ 440531 w 440531"/>
                <a:gd name="connsiteY1" fmla="*/ 57151 h 877564"/>
                <a:gd name="connsiteX2" fmla="*/ 0 w 440531"/>
                <a:gd name="connsiteY2" fmla="*/ 877564 h 877564"/>
                <a:gd name="connsiteX3" fmla="*/ 2842 w 440531"/>
                <a:gd name="connsiteY3" fmla="*/ 791839 h 877564"/>
                <a:gd name="connsiteX4" fmla="*/ 424324 w 440531"/>
                <a:gd name="connsiteY4" fmla="*/ 0 h 877564"/>
                <a:gd name="connsiteX0" fmla="*/ 424324 w 440531"/>
                <a:gd name="connsiteY0" fmla="*/ 0 h 865658"/>
                <a:gd name="connsiteX1" fmla="*/ 440531 w 440531"/>
                <a:gd name="connsiteY1" fmla="*/ 57151 h 865658"/>
                <a:gd name="connsiteX2" fmla="*/ 0 w 440531"/>
                <a:gd name="connsiteY2" fmla="*/ 865658 h 865658"/>
                <a:gd name="connsiteX3" fmla="*/ 2842 w 440531"/>
                <a:gd name="connsiteY3" fmla="*/ 791839 h 865658"/>
                <a:gd name="connsiteX4" fmla="*/ 424324 w 440531"/>
                <a:gd name="connsiteY4" fmla="*/ 0 h 865658"/>
                <a:gd name="connsiteX0" fmla="*/ 424324 w 440531"/>
                <a:gd name="connsiteY0" fmla="*/ 0 h 872801"/>
                <a:gd name="connsiteX1" fmla="*/ 440531 w 440531"/>
                <a:gd name="connsiteY1" fmla="*/ 57151 h 872801"/>
                <a:gd name="connsiteX2" fmla="*/ 0 w 440531"/>
                <a:gd name="connsiteY2" fmla="*/ 872801 h 872801"/>
                <a:gd name="connsiteX3" fmla="*/ 2842 w 440531"/>
                <a:gd name="connsiteY3" fmla="*/ 791839 h 872801"/>
                <a:gd name="connsiteX4" fmla="*/ 424324 w 440531"/>
                <a:gd name="connsiteY4" fmla="*/ 0 h 872801"/>
                <a:gd name="connsiteX0" fmla="*/ 424324 w 440531"/>
                <a:gd name="connsiteY0" fmla="*/ 0 h 865657"/>
                <a:gd name="connsiteX1" fmla="*/ 440531 w 440531"/>
                <a:gd name="connsiteY1" fmla="*/ 57151 h 865657"/>
                <a:gd name="connsiteX2" fmla="*/ 0 w 440531"/>
                <a:gd name="connsiteY2" fmla="*/ 865657 h 865657"/>
                <a:gd name="connsiteX3" fmla="*/ 2842 w 440531"/>
                <a:gd name="connsiteY3" fmla="*/ 791839 h 865657"/>
                <a:gd name="connsiteX4" fmla="*/ 424324 w 440531"/>
                <a:gd name="connsiteY4" fmla="*/ 0 h 865657"/>
                <a:gd name="connsiteX0" fmla="*/ 424324 w 440531"/>
                <a:gd name="connsiteY0" fmla="*/ 0 h 865657"/>
                <a:gd name="connsiteX1" fmla="*/ 440531 w 440531"/>
                <a:gd name="connsiteY1" fmla="*/ 57151 h 865657"/>
                <a:gd name="connsiteX2" fmla="*/ 0 w 440531"/>
                <a:gd name="connsiteY2" fmla="*/ 865657 h 865657"/>
                <a:gd name="connsiteX3" fmla="*/ 461 w 440531"/>
                <a:gd name="connsiteY3" fmla="*/ 794220 h 865657"/>
                <a:gd name="connsiteX4" fmla="*/ 424324 w 440531"/>
                <a:gd name="connsiteY4" fmla="*/ 0 h 865657"/>
                <a:gd name="connsiteX0" fmla="*/ 424324 w 440531"/>
                <a:gd name="connsiteY0" fmla="*/ 0 h 860894"/>
                <a:gd name="connsiteX1" fmla="*/ 440531 w 440531"/>
                <a:gd name="connsiteY1" fmla="*/ 57151 h 860894"/>
                <a:gd name="connsiteX2" fmla="*/ 0 w 440531"/>
                <a:gd name="connsiteY2" fmla="*/ 860894 h 860894"/>
                <a:gd name="connsiteX3" fmla="*/ 461 w 440531"/>
                <a:gd name="connsiteY3" fmla="*/ 794220 h 860894"/>
                <a:gd name="connsiteX4" fmla="*/ 424324 w 440531"/>
                <a:gd name="connsiteY4" fmla="*/ 0 h 860894"/>
                <a:gd name="connsiteX0" fmla="*/ 424324 w 440531"/>
                <a:gd name="connsiteY0" fmla="*/ 0 h 868038"/>
                <a:gd name="connsiteX1" fmla="*/ 440531 w 440531"/>
                <a:gd name="connsiteY1" fmla="*/ 57151 h 868038"/>
                <a:gd name="connsiteX2" fmla="*/ 0 w 440531"/>
                <a:gd name="connsiteY2" fmla="*/ 868038 h 868038"/>
                <a:gd name="connsiteX3" fmla="*/ 461 w 440531"/>
                <a:gd name="connsiteY3" fmla="*/ 794220 h 868038"/>
                <a:gd name="connsiteX4" fmla="*/ 424324 w 440531"/>
                <a:gd name="connsiteY4" fmla="*/ 0 h 868038"/>
                <a:gd name="connsiteX0" fmla="*/ 424324 w 440531"/>
                <a:gd name="connsiteY0" fmla="*/ 0 h 860894"/>
                <a:gd name="connsiteX1" fmla="*/ 440531 w 440531"/>
                <a:gd name="connsiteY1" fmla="*/ 57151 h 860894"/>
                <a:gd name="connsiteX2" fmla="*/ 0 w 440531"/>
                <a:gd name="connsiteY2" fmla="*/ 860894 h 860894"/>
                <a:gd name="connsiteX3" fmla="*/ 461 w 440531"/>
                <a:gd name="connsiteY3" fmla="*/ 794220 h 860894"/>
                <a:gd name="connsiteX4" fmla="*/ 424324 w 440531"/>
                <a:gd name="connsiteY4" fmla="*/ 0 h 860894"/>
                <a:gd name="connsiteX0" fmla="*/ 424324 w 440531"/>
                <a:gd name="connsiteY0" fmla="*/ 0 h 868038"/>
                <a:gd name="connsiteX1" fmla="*/ 440531 w 440531"/>
                <a:gd name="connsiteY1" fmla="*/ 57151 h 868038"/>
                <a:gd name="connsiteX2" fmla="*/ 0 w 440531"/>
                <a:gd name="connsiteY2" fmla="*/ 868038 h 868038"/>
                <a:gd name="connsiteX3" fmla="*/ 461 w 440531"/>
                <a:gd name="connsiteY3" fmla="*/ 794220 h 868038"/>
                <a:gd name="connsiteX4" fmla="*/ 424324 w 440531"/>
                <a:gd name="connsiteY4" fmla="*/ 0 h 868038"/>
                <a:gd name="connsiteX0" fmla="*/ 424324 w 440531"/>
                <a:gd name="connsiteY0" fmla="*/ 0 h 875181"/>
                <a:gd name="connsiteX1" fmla="*/ 440531 w 440531"/>
                <a:gd name="connsiteY1" fmla="*/ 64294 h 875181"/>
                <a:gd name="connsiteX2" fmla="*/ 0 w 440531"/>
                <a:gd name="connsiteY2" fmla="*/ 875181 h 875181"/>
                <a:gd name="connsiteX3" fmla="*/ 461 w 440531"/>
                <a:gd name="connsiteY3" fmla="*/ 801363 h 875181"/>
                <a:gd name="connsiteX4" fmla="*/ 424324 w 440531"/>
                <a:gd name="connsiteY4" fmla="*/ 0 h 875181"/>
                <a:gd name="connsiteX0" fmla="*/ 424324 w 452437"/>
                <a:gd name="connsiteY0" fmla="*/ 0 h 875181"/>
                <a:gd name="connsiteX1" fmla="*/ 452437 w 452437"/>
                <a:gd name="connsiteY1" fmla="*/ 64294 h 875181"/>
                <a:gd name="connsiteX2" fmla="*/ 0 w 452437"/>
                <a:gd name="connsiteY2" fmla="*/ 875181 h 875181"/>
                <a:gd name="connsiteX3" fmla="*/ 461 w 452437"/>
                <a:gd name="connsiteY3" fmla="*/ 801363 h 875181"/>
                <a:gd name="connsiteX4" fmla="*/ 424324 w 452437"/>
                <a:gd name="connsiteY4" fmla="*/ 0 h 875181"/>
                <a:gd name="connsiteX0" fmla="*/ 424324 w 440530"/>
                <a:gd name="connsiteY0" fmla="*/ 0 h 875181"/>
                <a:gd name="connsiteX1" fmla="*/ 440530 w 440530"/>
                <a:gd name="connsiteY1" fmla="*/ 66675 h 875181"/>
                <a:gd name="connsiteX2" fmla="*/ 0 w 440530"/>
                <a:gd name="connsiteY2" fmla="*/ 875181 h 875181"/>
                <a:gd name="connsiteX3" fmla="*/ 461 w 440530"/>
                <a:gd name="connsiteY3" fmla="*/ 801363 h 875181"/>
                <a:gd name="connsiteX4" fmla="*/ 424324 w 440530"/>
                <a:gd name="connsiteY4" fmla="*/ 0 h 87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30" h="875181">
                  <a:moveTo>
                    <a:pt x="424324" y="0"/>
                  </a:moveTo>
                  <a:lnTo>
                    <a:pt x="440530" y="66675"/>
                  </a:lnTo>
                  <a:cubicBezTo>
                    <a:pt x="437355" y="66302"/>
                    <a:pt x="5556" y="870791"/>
                    <a:pt x="0" y="875181"/>
                  </a:cubicBezTo>
                  <a:cubicBezTo>
                    <a:pt x="154" y="847400"/>
                    <a:pt x="307" y="829144"/>
                    <a:pt x="461" y="801363"/>
                  </a:cubicBezTo>
                  <a:lnTo>
                    <a:pt x="424324"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3" name="Rectangle 3">
              <a:extLst>
                <a:ext uri="{FF2B5EF4-FFF2-40B4-BE49-F238E27FC236}">
                  <a16:creationId xmlns:a16="http://schemas.microsoft.com/office/drawing/2014/main" id="{B3E024CF-23D4-23CC-E16B-2D2D44D5903C}"/>
                </a:ext>
              </a:extLst>
            </p:cNvPr>
            <p:cNvSpPr/>
            <p:nvPr/>
          </p:nvSpPr>
          <p:spPr>
            <a:xfrm>
              <a:off x="4779067" y="3376544"/>
              <a:ext cx="1720952"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23813 w 1720952"/>
                <a:gd name="connsiteY3" fmla="*/ 74980 h 76084"/>
                <a:gd name="connsiteX4" fmla="*/ 0 w 1720952"/>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16669 w 1720952"/>
                <a:gd name="connsiteY3" fmla="*/ 74980 h 76084"/>
                <a:gd name="connsiteX4" fmla="*/ 0 w 1720952"/>
                <a:gd name="connsiteY4" fmla="*/ 0 h 76084"/>
                <a:gd name="connsiteX0" fmla="*/ 0 w 1720952"/>
                <a:gd name="connsiteY0" fmla="*/ 0 h 76084"/>
                <a:gd name="connsiteX1" fmla="*/ 1720952 w 1720952"/>
                <a:gd name="connsiteY1" fmla="*/ 0 h 76084"/>
                <a:gd name="connsiteX2" fmla="*/ 1713808 w 1720952"/>
                <a:gd name="connsiteY2" fmla="*/ 76084 h 76084"/>
                <a:gd name="connsiteX3" fmla="*/ 7144 w 1720952"/>
                <a:gd name="connsiteY3" fmla="*/ 74980 h 76084"/>
                <a:gd name="connsiteX4" fmla="*/ 0 w 1720952"/>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52" h="76084">
                  <a:moveTo>
                    <a:pt x="0" y="0"/>
                  </a:moveTo>
                  <a:lnTo>
                    <a:pt x="1720952" y="0"/>
                  </a:lnTo>
                  <a:lnTo>
                    <a:pt x="1713808" y="76084"/>
                  </a:lnTo>
                  <a:lnTo>
                    <a:pt x="7144"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4" name="Rectangle 3">
              <a:extLst>
                <a:ext uri="{FF2B5EF4-FFF2-40B4-BE49-F238E27FC236}">
                  <a16:creationId xmlns:a16="http://schemas.microsoft.com/office/drawing/2014/main" id="{87E302E4-0569-853C-16FC-46227B2D4250}"/>
                </a:ext>
              </a:extLst>
            </p:cNvPr>
            <p:cNvSpPr/>
            <p:nvPr/>
          </p:nvSpPr>
          <p:spPr>
            <a:xfrm>
              <a:off x="6906319" y="2581275"/>
              <a:ext cx="1697139" cy="76084"/>
            </a:xfrm>
            <a:custGeom>
              <a:avLst/>
              <a:gdLst>
                <a:gd name="connsiteX0" fmla="*/ 0 w 1680470"/>
                <a:gd name="connsiteY0" fmla="*/ 0 h 45719"/>
                <a:gd name="connsiteX1" fmla="*/ 1680470 w 1680470"/>
                <a:gd name="connsiteY1" fmla="*/ 0 h 45719"/>
                <a:gd name="connsiteX2" fmla="*/ 1680470 w 1680470"/>
                <a:gd name="connsiteY2" fmla="*/ 45719 h 45719"/>
                <a:gd name="connsiteX3" fmla="*/ 0 w 1680470"/>
                <a:gd name="connsiteY3" fmla="*/ 45719 h 45719"/>
                <a:gd name="connsiteX4" fmla="*/ 0 w 1680470"/>
                <a:gd name="connsiteY4" fmla="*/ 0 h 45719"/>
                <a:gd name="connsiteX0" fmla="*/ 0 w 1680470"/>
                <a:gd name="connsiteY0" fmla="*/ 0 h 71322"/>
                <a:gd name="connsiteX1" fmla="*/ 1680470 w 1680470"/>
                <a:gd name="connsiteY1" fmla="*/ 0 h 71322"/>
                <a:gd name="connsiteX2" fmla="*/ 1680470 w 1680470"/>
                <a:gd name="connsiteY2" fmla="*/ 71322 h 71322"/>
                <a:gd name="connsiteX3" fmla="*/ 0 w 1680470"/>
                <a:gd name="connsiteY3" fmla="*/ 45719 h 71322"/>
                <a:gd name="connsiteX4" fmla="*/ 0 w 1680470"/>
                <a:gd name="connsiteY4" fmla="*/ 0 h 71322"/>
                <a:gd name="connsiteX0" fmla="*/ 0 w 1680470"/>
                <a:gd name="connsiteY0" fmla="*/ 0 h 74980"/>
                <a:gd name="connsiteX1" fmla="*/ 1680470 w 1680470"/>
                <a:gd name="connsiteY1" fmla="*/ 0 h 74980"/>
                <a:gd name="connsiteX2" fmla="*/ 1680470 w 1680470"/>
                <a:gd name="connsiteY2" fmla="*/ 71322 h 74980"/>
                <a:gd name="connsiteX3" fmla="*/ 0 w 1680470"/>
                <a:gd name="connsiteY3" fmla="*/ 74980 h 74980"/>
                <a:gd name="connsiteX4" fmla="*/ 0 w 1680470"/>
                <a:gd name="connsiteY4" fmla="*/ 0 h 74980"/>
                <a:gd name="connsiteX0" fmla="*/ 0 w 1699520"/>
                <a:gd name="connsiteY0" fmla="*/ 0 h 74980"/>
                <a:gd name="connsiteX1" fmla="*/ 1699520 w 1699520"/>
                <a:gd name="connsiteY1" fmla="*/ 0 h 74980"/>
                <a:gd name="connsiteX2" fmla="*/ 1680470 w 1699520"/>
                <a:gd name="connsiteY2" fmla="*/ 71322 h 74980"/>
                <a:gd name="connsiteX3" fmla="*/ 0 w 1699520"/>
                <a:gd name="connsiteY3" fmla="*/ 74980 h 74980"/>
                <a:gd name="connsiteX4" fmla="*/ 0 w 1699520"/>
                <a:gd name="connsiteY4" fmla="*/ 0 h 74980"/>
                <a:gd name="connsiteX0" fmla="*/ 0 w 1699520"/>
                <a:gd name="connsiteY0" fmla="*/ 0 h 74980"/>
                <a:gd name="connsiteX1" fmla="*/ 1699520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99520"/>
                <a:gd name="connsiteY0" fmla="*/ 0 h 74980"/>
                <a:gd name="connsiteX1" fmla="*/ 1689995 w 1699520"/>
                <a:gd name="connsiteY1" fmla="*/ 0 h 74980"/>
                <a:gd name="connsiteX2" fmla="*/ 1699520 w 1699520"/>
                <a:gd name="connsiteY2" fmla="*/ 73703 h 74980"/>
                <a:gd name="connsiteX3" fmla="*/ 0 w 1699520"/>
                <a:gd name="connsiteY3" fmla="*/ 74980 h 74980"/>
                <a:gd name="connsiteX4" fmla="*/ 0 w 1699520"/>
                <a:gd name="connsiteY4" fmla="*/ 0 h 74980"/>
                <a:gd name="connsiteX0" fmla="*/ 0 w 1689995"/>
                <a:gd name="connsiteY0" fmla="*/ 0 h 76084"/>
                <a:gd name="connsiteX1" fmla="*/ 1689995 w 1689995"/>
                <a:gd name="connsiteY1" fmla="*/ 0 h 76084"/>
                <a:gd name="connsiteX2" fmla="*/ 1689995 w 1689995"/>
                <a:gd name="connsiteY2" fmla="*/ 76084 h 76084"/>
                <a:gd name="connsiteX3" fmla="*/ 0 w 1689995"/>
                <a:gd name="connsiteY3" fmla="*/ 74980 h 76084"/>
                <a:gd name="connsiteX4" fmla="*/ 0 w 1689995"/>
                <a:gd name="connsiteY4" fmla="*/ 0 h 76084"/>
                <a:gd name="connsiteX0" fmla="*/ 0 w 1697139"/>
                <a:gd name="connsiteY0" fmla="*/ 0 h 76084"/>
                <a:gd name="connsiteX1" fmla="*/ 1697139 w 1697139"/>
                <a:gd name="connsiteY1" fmla="*/ 0 h 76084"/>
                <a:gd name="connsiteX2" fmla="*/ 1689995 w 1697139"/>
                <a:gd name="connsiteY2" fmla="*/ 76084 h 76084"/>
                <a:gd name="connsiteX3" fmla="*/ 0 w 1697139"/>
                <a:gd name="connsiteY3" fmla="*/ 74980 h 76084"/>
                <a:gd name="connsiteX4" fmla="*/ 0 w 1697139"/>
                <a:gd name="connsiteY4" fmla="*/ 0 h 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139" h="76084">
                  <a:moveTo>
                    <a:pt x="0" y="0"/>
                  </a:moveTo>
                  <a:lnTo>
                    <a:pt x="1697139" y="0"/>
                  </a:lnTo>
                  <a:lnTo>
                    <a:pt x="1689995" y="76084"/>
                  </a:lnTo>
                  <a:lnTo>
                    <a:pt x="0" y="74980"/>
                  </a:lnTo>
                  <a:lnTo>
                    <a:pt x="0"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5" name="Rectangle 4">
              <a:extLst>
                <a:ext uri="{FF2B5EF4-FFF2-40B4-BE49-F238E27FC236}">
                  <a16:creationId xmlns:a16="http://schemas.microsoft.com/office/drawing/2014/main" id="{03BA8805-085A-E7B3-5FB6-FAABB3A107E2}"/>
                </a:ext>
              </a:extLst>
            </p:cNvPr>
            <p:cNvSpPr/>
            <p:nvPr/>
          </p:nvSpPr>
          <p:spPr>
            <a:xfrm>
              <a:off x="6483810" y="2594114"/>
              <a:ext cx="432928" cy="860895"/>
            </a:xfrm>
            <a:custGeom>
              <a:avLst/>
              <a:gdLst>
                <a:gd name="connsiteX0" fmla="*/ 0 w 342438"/>
                <a:gd name="connsiteY0" fmla="*/ 0 h 872800"/>
                <a:gd name="connsiteX1" fmla="*/ 342438 w 342438"/>
                <a:gd name="connsiteY1" fmla="*/ 0 h 872800"/>
                <a:gd name="connsiteX2" fmla="*/ 342438 w 342438"/>
                <a:gd name="connsiteY2" fmla="*/ 872800 h 872800"/>
                <a:gd name="connsiteX3" fmla="*/ 0 w 342438"/>
                <a:gd name="connsiteY3" fmla="*/ 872800 h 872800"/>
                <a:gd name="connsiteX4" fmla="*/ 0 w 342438"/>
                <a:gd name="connsiteY4" fmla="*/ 0 h 872800"/>
                <a:gd name="connsiteX0" fmla="*/ 28575 w 371013"/>
                <a:gd name="connsiteY0" fmla="*/ 0 h 872800"/>
                <a:gd name="connsiteX1" fmla="*/ 371013 w 371013"/>
                <a:gd name="connsiteY1" fmla="*/ 0 h 872800"/>
                <a:gd name="connsiteX2" fmla="*/ 371013 w 371013"/>
                <a:gd name="connsiteY2" fmla="*/ 872800 h 872800"/>
                <a:gd name="connsiteX3" fmla="*/ 0 w 371013"/>
                <a:gd name="connsiteY3" fmla="*/ 796600 h 872800"/>
                <a:gd name="connsiteX4" fmla="*/ 28575 w 371013"/>
                <a:gd name="connsiteY4" fmla="*/ 0 h 872800"/>
                <a:gd name="connsiteX0" fmla="*/ 33799 w 376237"/>
                <a:gd name="connsiteY0" fmla="*/ 0 h 879944"/>
                <a:gd name="connsiteX1" fmla="*/ 376237 w 376237"/>
                <a:gd name="connsiteY1" fmla="*/ 0 h 879944"/>
                <a:gd name="connsiteX2" fmla="*/ 0 w 376237"/>
                <a:gd name="connsiteY2" fmla="*/ 879944 h 879944"/>
                <a:gd name="connsiteX3" fmla="*/ 5224 w 376237"/>
                <a:gd name="connsiteY3" fmla="*/ 796600 h 879944"/>
                <a:gd name="connsiteX4" fmla="*/ 33799 w 376237"/>
                <a:gd name="connsiteY4" fmla="*/ 0 h 879944"/>
                <a:gd name="connsiteX0" fmla="*/ 33799 w 376237"/>
                <a:gd name="connsiteY0" fmla="*/ 0 h 879944"/>
                <a:gd name="connsiteX1" fmla="*/ 376237 w 376237"/>
                <a:gd name="connsiteY1" fmla="*/ 0 h 879944"/>
                <a:gd name="connsiteX2" fmla="*/ 0 w 376237"/>
                <a:gd name="connsiteY2" fmla="*/ 879944 h 879944"/>
                <a:gd name="connsiteX3" fmla="*/ 461 w 376237"/>
                <a:gd name="connsiteY3" fmla="*/ 796600 h 879944"/>
                <a:gd name="connsiteX4" fmla="*/ 33799 w 376237"/>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3799 w 402431"/>
                <a:gd name="connsiteY0" fmla="*/ 0 h 879944"/>
                <a:gd name="connsiteX1" fmla="*/ 402431 w 402431"/>
                <a:gd name="connsiteY1" fmla="*/ 2381 h 879944"/>
                <a:gd name="connsiteX2" fmla="*/ 0 w 402431"/>
                <a:gd name="connsiteY2" fmla="*/ 879944 h 879944"/>
                <a:gd name="connsiteX3" fmla="*/ 461 w 402431"/>
                <a:gd name="connsiteY3" fmla="*/ 796600 h 879944"/>
                <a:gd name="connsiteX4" fmla="*/ 33799 w 402431"/>
                <a:gd name="connsiteY4" fmla="*/ 0 h 879944"/>
                <a:gd name="connsiteX0" fmla="*/ 364793 w 402431"/>
                <a:gd name="connsiteY0" fmla="*/ 0 h 884707"/>
                <a:gd name="connsiteX1" fmla="*/ 402431 w 402431"/>
                <a:gd name="connsiteY1" fmla="*/ 7144 h 884707"/>
                <a:gd name="connsiteX2" fmla="*/ 0 w 402431"/>
                <a:gd name="connsiteY2" fmla="*/ 884707 h 884707"/>
                <a:gd name="connsiteX3" fmla="*/ 461 w 402431"/>
                <a:gd name="connsiteY3" fmla="*/ 801363 h 884707"/>
                <a:gd name="connsiteX4" fmla="*/ 364793 w 402431"/>
                <a:gd name="connsiteY4" fmla="*/ 0 h 884707"/>
                <a:gd name="connsiteX0" fmla="*/ 364793 w 402431"/>
                <a:gd name="connsiteY0" fmla="*/ 0 h 884707"/>
                <a:gd name="connsiteX1" fmla="*/ 402431 w 402431"/>
                <a:gd name="connsiteY1" fmla="*/ 92869 h 884707"/>
                <a:gd name="connsiteX2" fmla="*/ 0 w 402431"/>
                <a:gd name="connsiteY2" fmla="*/ 884707 h 884707"/>
                <a:gd name="connsiteX3" fmla="*/ 461 w 402431"/>
                <a:gd name="connsiteY3" fmla="*/ 801363 h 884707"/>
                <a:gd name="connsiteX4" fmla="*/ 364793 w 402431"/>
                <a:gd name="connsiteY4" fmla="*/ 0 h 884707"/>
                <a:gd name="connsiteX0" fmla="*/ 412418 w 412418"/>
                <a:gd name="connsiteY0" fmla="*/ 0 h 865657"/>
                <a:gd name="connsiteX1" fmla="*/ 402431 w 412418"/>
                <a:gd name="connsiteY1" fmla="*/ 73819 h 865657"/>
                <a:gd name="connsiteX2" fmla="*/ 0 w 412418"/>
                <a:gd name="connsiteY2" fmla="*/ 865657 h 865657"/>
                <a:gd name="connsiteX3" fmla="*/ 461 w 412418"/>
                <a:gd name="connsiteY3" fmla="*/ 782313 h 865657"/>
                <a:gd name="connsiteX4" fmla="*/ 412418 w 412418"/>
                <a:gd name="connsiteY4" fmla="*/ 0 h 865657"/>
                <a:gd name="connsiteX0" fmla="*/ 405274 w 405274"/>
                <a:gd name="connsiteY0" fmla="*/ 0 h 863276"/>
                <a:gd name="connsiteX1" fmla="*/ 402431 w 405274"/>
                <a:gd name="connsiteY1" fmla="*/ 71438 h 863276"/>
                <a:gd name="connsiteX2" fmla="*/ 0 w 405274"/>
                <a:gd name="connsiteY2" fmla="*/ 863276 h 863276"/>
                <a:gd name="connsiteX3" fmla="*/ 461 w 405274"/>
                <a:gd name="connsiteY3" fmla="*/ 779932 h 863276"/>
                <a:gd name="connsiteX4" fmla="*/ 405274 w 405274"/>
                <a:gd name="connsiteY4" fmla="*/ 0 h 863276"/>
                <a:gd name="connsiteX0" fmla="*/ 423863 w 423863"/>
                <a:gd name="connsiteY0" fmla="*/ 0 h 863276"/>
                <a:gd name="connsiteX1" fmla="*/ 421020 w 423863"/>
                <a:gd name="connsiteY1" fmla="*/ 71438 h 863276"/>
                <a:gd name="connsiteX2" fmla="*/ 18589 w 423863"/>
                <a:gd name="connsiteY2" fmla="*/ 863276 h 863276"/>
                <a:gd name="connsiteX3" fmla="*/ 0 w 423863"/>
                <a:gd name="connsiteY3" fmla="*/ 779932 h 863276"/>
                <a:gd name="connsiteX4" fmla="*/ 423863 w 423863"/>
                <a:gd name="connsiteY4" fmla="*/ 0 h 863276"/>
                <a:gd name="connsiteX0" fmla="*/ 423870 w 423870"/>
                <a:gd name="connsiteY0" fmla="*/ 0 h 860895"/>
                <a:gd name="connsiteX1" fmla="*/ 421027 w 423870"/>
                <a:gd name="connsiteY1" fmla="*/ 71438 h 860895"/>
                <a:gd name="connsiteX2" fmla="*/ 1927 w 423870"/>
                <a:gd name="connsiteY2" fmla="*/ 860895 h 860895"/>
                <a:gd name="connsiteX3" fmla="*/ 7 w 423870"/>
                <a:gd name="connsiteY3" fmla="*/ 779932 h 860895"/>
                <a:gd name="connsiteX4" fmla="*/ 423870 w 423870"/>
                <a:gd name="connsiteY4" fmla="*/ 0 h 860895"/>
                <a:gd name="connsiteX0" fmla="*/ 423865 w 423865"/>
                <a:gd name="connsiteY0" fmla="*/ 0 h 860895"/>
                <a:gd name="connsiteX1" fmla="*/ 421022 w 423865"/>
                <a:gd name="connsiteY1" fmla="*/ 71438 h 860895"/>
                <a:gd name="connsiteX2" fmla="*/ 9066 w 423865"/>
                <a:gd name="connsiteY2" fmla="*/ 860895 h 860895"/>
                <a:gd name="connsiteX3" fmla="*/ 2 w 423865"/>
                <a:gd name="connsiteY3" fmla="*/ 779932 h 860895"/>
                <a:gd name="connsiteX4" fmla="*/ 423865 w 423865"/>
                <a:gd name="connsiteY4" fmla="*/ 0 h 860895"/>
                <a:gd name="connsiteX0" fmla="*/ 423865 w 423865"/>
                <a:gd name="connsiteY0" fmla="*/ 0 h 860895"/>
                <a:gd name="connsiteX1" fmla="*/ 421022 w 423865"/>
                <a:gd name="connsiteY1" fmla="*/ 71438 h 860895"/>
                <a:gd name="connsiteX2" fmla="*/ 9066 w 423865"/>
                <a:gd name="connsiteY2" fmla="*/ 860895 h 860895"/>
                <a:gd name="connsiteX3" fmla="*/ 2 w 423865"/>
                <a:gd name="connsiteY3" fmla="*/ 787076 h 860895"/>
                <a:gd name="connsiteX4" fmla="*/ 423865 w 423865"/>
                <a:gd name="connsiteY4" fmla="*/ 0 h 860895"/>
                <a:gd name="connsiteX0" fmla="*/ 423865 w 432928"/>
                <a:gd name="connsiteY0" fmla="*/ 0 h 860895"/>
                <a:gd name="connsiteX1" fmla="*/ 432928 w 432928"/>
                <a:gd name="connsiteY1" fmla="*/ 64294 h 860895"/>
                <a:gd name="connsiteX2" fmla="*/ 9066 w 432928"/>
                <a:gd name="connsiteY2" fmla="*/ 860895 h 860895"/>
                <a:gd name="connsiteX3" fmla="*/ 2 w 432928"/>
                <a:gd name="connsiteY3" fmla="*/ 787076 h 860895"/>
                <a:gd name="connsiteX4" fmla="*/ 423865 w 432928"/>
                <a:gd name="connsiteY4" fmla="*/ 0 h 86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28" h="860895">
                  <a:moveTo>
                    <a:pt x="423865" y="0"/>
                  </a:moveTo>
                  <a:lnTo>
                    <a:pt x="432928" y="64294"/>
                  </a:lnTo>
                  <a:cubicBezTo>
                    <a:pt x="429753" y="63921"/>
                    <a:pt x="14622" y="856505"/>
                    <a:pt x="9066" y="860895"/>
                  </a:cubicBezTo>
                  <a:cubicBezTo>
                    <a:pt x="9220" y="833114"/>
                    <a:pt x="-152" y="814857"/>
                    <a:pt x="2" y="787076"/>
                  </a:cubicBezTo>
                  <a:lnTo>
                    <a:pt x="423865" y="0"/>
                  </a:lnTo>
                  <a:close/>
                </a:path>
              </a:pathLst>
            </a:custGeom>
            <a:solidFill>
              <a:srgbClr val="185E2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6" name="Rectangle 2">
              <a:extLst>
                <a:ext uri="{FF2B5EF4-FFF2-40B4-BE49-F238E27FC236}">
                  <a16:creationId xmlns:a16="http://schemas.microsoft.com/office/drawing/2014/main" id="{84AB18CA-32FE-A115-2964-FE56A3283939}"/>
                </a:ext>
              </a:extLst>
            </p:cNvPr>
            <p:cNvSpPr/>
            <p:nvPr/>
          </p:nvSpPr>
          <p:spPr>
            <a:xfrm>
              <a:off x="4750942" y="3030170"/>
              <a:ext cx="1736647" cy="354749"/>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 name="connsiteX0" fmla="*/ 136873 w 1545383"/>
                <a:gd name="connsiteY0" fmla="*/ 0 h 478573"/>
                <a:gd name="connsiteX1" fmla="*/ 1545383 w 1545383"/>
                <a:gd name="connsiteY1" fmla="*/ 7143 h 478573"/>
                <a:gd name="connsiteX2" fmla="*/ 1516331 w 1545383"/>
                <a:gd name="connsiteY2" fmla="*/ 478573 h 478573"/>
                <a:gd name="connsiteX3" fmla="*/ 0 w 1545383"/>
                <a:gd name="connsiteY3" fmla="*/ 478573 h 478573"/>
                <a:gd name="connsiteX4" fmla="*/ 136873 w 1545383"/>
                <a:gd name="connsiteY4" fmla="*/ 0 h 478573"/>
                <a:gd name="connsiteX0" fmla="*/ 0 w 1584723"/>
                <a:gd name="connsiteY0" fmla="*/ 116682 h 471430"/>
                <a:gd name="connsiteX1" fmla="*/ 1584723 w 1584723"/>
                <a:gd name="connsiteY1" fmla="*/ 0 h 471430"/>
                <a:gd name="connsiteX2" fmla="*/ 1555671 w 1584723"/>
                <a:gd name="connsiteY2" fmla="*/ 471430 h 471430"/>
                <a:gd name="connsiteX3" fmla="*/ 39340 w 1584723"/>
                <a:gd name="connsiteY3" fmla="*/ 471430 h 471430"/>
                <a:gd name="connsiteX4" fmla="*/ 0 w 1584723"/>
                <a:gd name="connsiteY4" fmla="*/ 116682 h 471430"/>
                <a:gd name="connsiteX0" fmla="*/ 0 w 1584723"/>
                <a:gd name="connsiteY0" fmla="*/ 116682 h 471430"/>
                <a:gd name="connsiteX1" fmla="*/ 1584723 w 1584723"/>
                <a:gd name="connsiteY1" fmla="*/ 0 h 471430"/>
                <a:gd name="connsiteX2" fmla="*/ 1555671 w 1584723"/>
                <a:gd name="connsiteY2" fmla="*/ 471430 h 471430"/>
                <a:gd name="connsiteX3" fmla="*/ 32196 w 1584723"/>
                <a:gd name="connsiteY3" fmla="*/ 469049 h 471430"/>
                <a:gd name="connsiteX4" fmla="*/ 0 w 1584723"/>
                <a:gd name="connsiteY4" fmla="*/ 116682 h 471430"/>
                <a:gd name="connsiteX0" fmla="*/ 0 w 1555671"/>
                <a:gd name="connsiteY0" fmla="*/ 0 h 354748"/>
                <a:gd name="connsiteX1" fmla="*/ 1418036 w 1555671"/>
                <a:gd name="connsiteY1" fmla="*/ 2381 h 354748"/>
                <a:gd name="connsiteX2" fmla="*/ 1555671 w 1555671"/>
                <a:gd name="connsiteY2" fmla="*/ 354748 h 354748"/>
                <a:gd name="connsiteX3" fmla="*/ 32196 w 1555671"/>
                <a:gd name="connsiteY3" fmla="*/ 352367 h 354748"/>
                <a:gd name="connsiteX4" fmla="*/ 0 w 1555671"/>
                <a:gd name="connsiteY4" fmla="*/ 0 h 354748"/>
                <a:gd name="connsiteX0" fmla="*/ 0 w 1734265"/>
                <a:gd name="connsiteY0" fmla="*/ 0 h 357129"/>
                <a:gd name="connsiteX1" fmla="*/ 1418036 w 1734265"/>
                <a:gd name="connsiteY1" fmla="*/ 2381 h 357129"/>
                <a:gd name="connsiteX2" fmla="*/ 1734265 w 1734265"/>
                <a:gd name="connsiteY2" fmla="*/ 357129 h 357129"/>
                <a:gd name="connsiteX3" fmla="*/ 32196 w 1734265"/>
                <a:gd name="connsiteY3" fmla="*/ 352367 h 357129"/>
                <a:gd name="connsiteX4" fmla="*/ 0 w 1734265"/>
                <a:gd name="connsiteY4" fmla="*/ 0 h 357129"/>
                <a:gd name="connsiteX0" fmla="*/ 0 w 1727121"/>
                <a:gd name="connsiteY0" fmla="*/ 0 h 352367"/>
                <a:gd name="connsiteX1" fmla="*/ 1418036 w 1727121"/>
                <a:gd name="connsiteY1" fmla="*/ 2381 h 352367"/>
                <a:gd name="connsiteX2" fmla="*/ 1727121 w 1727121"/>
                <a:gd name="connsiteY2" fmla="*/ 349986 h 352367"/>
                <a:gd name="connsiteX3" fmla="*/ 32196 w 1727121"/>
                <a:gd name="connsiteY3" fmla="*/ 352367 h 352367"/>
                <a:gd name="connsiteX4" fmla="*/ 0 w 1727121"/>
                <a:gd name="connsiteY4" fmla="*/ 0 h 352367"/>
                <a:gd name="connsiteX0" fmla="*/ 0 w 1729503"/>
                <a:gd name="connsiteY0" fmla="*/ 0 h 357130"/>
                <a:gd name="connsiteX1" fmla="*/ 1418036 w 1729503"/>
                <a:gd name="connsiteY1" fmla="*/ 2381 h 357130"/>
                <a:gd name="connsiteX2" fmla="*/ 1729503 w 1729503"/>
                <a:gd name="connsiteY2" fmla="*/ 357130 h 357130"/>
                <a:gd name="connsiteX3" fmla="*/ 32196 w 1729503"/>
                <a:gd name="connsiteY3" fmla="*/ 352367 h 357130"/>
                <a:gd name="connsiteX4" fmla="*/ 0 w 1729503"/>
                <a:gd name="connsiteY4" fmla="*/ 0 h 357130"/>
                <a:gd name="connsiteX0" fmla="*/ 0 w 1736647"/>
                <a:gd name="connsiteY0" fmla="*/ 0 h 352367"/>
                <a:gd name="connsiteX1" fmla="*/ 1418036 w 1736647"/>
                <a:gd name="connsiteY1" fmla="*/ 2381 h 352367"/>
                <a:gd name="connsiteX2" fmla="*/ 1736647 w 1736647"/>
                <a:gd name="connsiteY2" fmla="*/ 349986 h 352367"/>
                <a:gd name="connsiteX3" fmla="*/ 32196 w 1736647"/>
                <a:gd name="connsiteY3" fmla="*/ 352367 h 352367"/>
                <a:gd name="connsiteX4" fmla="*/ 0 w 1736647"/>
                <a:gd name="connsiteY4" fmla="*/ 0 h 352367"/>
                <a:gd name="connsiteX0" fmla="*/ 0 w 1736647"/>
                <a:gd name="connsiteY0" fmla="*/ 2382 h 354749"/>
                <a:gd name="connsiteX1" fmla="*/ 1425180 w 1736647"/>
                <a:gd name="connsiteY1" fmla="*/ 0 h 354749"/>
                <a:gd name="connsiteX2" fmla="*/ 1736647 w 1736647"/>
                <a:gd name="connsiteY2" fmla="*/ 352368 h 354749"/>
                <a:gd name="connsiteX3" fmla="*/ 32196 w 1736647"/>
                <a:gd name="connsiteY3" fmla="*/ 354749 h 354749"/>
                <a:gd name="connsiteX4" fmla="*/ 0 w 1736647"/>
                <a:gd name="connsiteY4" fmla="*/ 2382 h 35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647" h="354749">
                  <a:moveTo>
                    <a:pt x="0" y="2382"/>
                  </a:moveTo>
                  <a:lnTo>
                    <a:pt x="1425180" y="0"/>
                  </a:lnTo>
                  <a:lnTo>
                    <a:pt x="1736647" y="352368"/>
                  </a:lnTo>
                  <a:lnTo>
                    <a:pt x="32196" y="354749"/>
                  </a:lnTo>
                  <a:lnTo>
                    <a:pt x="0" y="2382"/>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7" name="Rectangle 2">
              <a:extLst>
                <a:ext uri="{FF2B5EF4-FFF2-40B4-BE49-F238E27FC236}">
                  <a16:creationId xmlns:a16="http://schemas.microsoft.com/office/drawing/2014/main" id="{3D02CB26-B4E5-0388-D970-9EFBDB5CA8E6}"/>
                </a:ext>
              </a:extLst>
            </p:cNvPr>
            <p:cNvSpPr/>
            <p:nvPr/>
          </p:nvSpPr>
          <p:spPr>
            <a:xfrm>
              <a:off x="6516602" y="2369202"/>
              <a:ext cx="2086690" cy="214256"/>
            </a:xfrm>
            <a:custGeom>
              <a:avLst/>
              <a:gdLst>
                <a:gd name="connsiteX0" fmla="*/ 0 w 996497"/>
                <a:gd name="connsiteY0" fmla="*/ 0 h 627830"/>
                <a:gd name="connsiteX1" fmla="*/ 996497 w 996497"/>
                <a:gd name="connsiteY1" fmla="*/ 0 h 627830"/>
                <a:gd name="connsiteX2" fmla="*/ 996497 w 996497"/>
                <a:gd name="connsiteY2" fmla="*/ 627830 h 627830"/>
                <a:gd name="connsiteX3" fmla="*/ 0 w 996497"/>
                <a:gd name="connsiteY3" fmla="*/ 627830 h 627830"/>
                <a:gd name="connsiteX4" fmla="*/ 0 w 996497"/>
                <a:gd name="connsiteY4" fmla="*/ 0 h 627830"/>
                <a:gd name="connsiteX0" fmla="*/ 658368 w 1654865"/>
                <a:gd name="connsiteY0" fmla="*/ 0 h 627830"/>
                <a:gd name="connsiteX1" fmla="*/ 1654865 w 1654865"/>
                <a:gd name="connsiteY1" fmla="*/ 0 h 627830"/>
                <a:gd name="connsiteX2" fmla="*/ 1654865 w 1654865"/>
                <a:gd name="connsiteY2" fmla="*/ 627830 h 627830"/>
                <a:gd name="connsiteX3" fmla="*/ 0 w 1654865"/>
                <a:gd name="connsiteY3" fmla="*/ 609542 h 627830"/>
                <a:gd name="connsiteX4" fmla="*/ 658368 w 1654865"/>
                <a:gd name="connsiteY4" fmla="*/ 0 h 627830"/>
                <a:gd name="connsiteX0" fmla="*/ 658368 w 1691441"/>
                <a:gd name="connsiteY0" fmla="*/ 0 h 613199"/>
                <a:gd name="connsiteX1" fmla="*/ 1654865 w 1691441"/>
                <a:gd name="connsiteY1" fmla="*/ 0 h 613199"/>
                <a:gd name="connsiteX2" fmla="*/ 1691441 w 1691441"/>
                <a:gd name="connsiteY2" fmla="*/ 613199 h 613199"/>
                <a:gd name="connsiteX3" fmla="*/ 0 w 1691441"/>
                <a:gd name="connsiteY3" fmla="*/ 609542 h 613199"/>
                <a:gd name="connsiteX4" fmla="*/ 658368 w 1691441"/>
                <a:gd name="connsiteY4" fmla="*/ 0 h 613199"/>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695098"/>
                <a:gd name="connsiteY0" fmla="*/ 0 h 616855"/>
                <a:gd name="connsiteX1" fmla="*/ 1654865 w 1695098"/>
                <a:gd name="connsiteY1" fmla="*/ 0 h 616855"/>
                <a:gd name="connsiteX2" fmla="*/ 1695098 w 1695098"/>
                <a:gd name="connsiteY2" fmla="*/ 616855 h 616855"/>
                <a:gd name="connsiteX3" fmla="*/ 0 w 1695098"/>
                <a:gd name="connsiteY3" fmla="*/ 609542 h 616855"/>
                <a:gd name="connsiteX4" fmla="*/ 658368 w 1695098"/>
                <a:gd name="connsiteY4" fmla="*/ 0 h 616855"/>
                <a:gd name="connsiteX0" fmla="*/ 658368 w 1695098"/>
                <a:gd name="connsiteY0" fmla="*/ 0 h 609542"/>
                <a:gd name="connsiteX1" fmla="*/ 1654865 w 1695098"/>
                <a:gd name="connsiteY1" fmla="*/ 0 h 609542"/>
                <a:gd name="connsiteX2" fmla="*/ 1695098 w 1695098"/>
                <a:gd name="connsiteY2" fmla="*/ 605883 h 609542"/>
                <a:gd name="connsiteX3" fmla="*/ 0 w 1695098"/>
                <a:gd name="connsiteY3" fmla="*/ 609542 h 609542"/>
                <a:gd name="connsiteX4" fmla="*/ 658368 w 1695098"/>
                <a:gd name="connsiteY4" fmla="*/ 0 h 609542"/>
                <a:gd name="connsiteX0" fmla="*/ 658368 w 1962103"/>
                <a:gd name="connsiteY0" fmla="*/ 0 h 609542"/>
                <a:gd name="connsiteX1" fmla="*/ 1962103 w 1962103"/>
                <a:gd name="connsiteY1" fmla="*/ 0 h 609542"/>
                <a:gd name="connsiteX2" fmla="*/ 1695098 w 1962103"/>
                <a:gd name="connsiteY2" fmla="*/ 605883 h 609542"/>
                <a:gd name="connsiteX3" fmla="*/ 0 w 1962103"/>
                <a:gd name="connsiteY3" fmla="*/ 609542 h 609542"/>
                <a:gd name="connsiteX4" fmla="*/ 658368 w 1962103"/>
                <a:gd name="connsiteY4" fmla="*/ 0 h 609542"/>
                <a:gd name="connsiteX0" fmla="*/ 658368 w 1962103"/>
                <a:gd name="connsiteY0" fmla="*/ 0 h 613198"/>
                <a:gd name="connsiteX1" fmla="*/ 1962103 w 1962103"/>
                <a:gd name="connsiteY1" fmla="*/ 0 h 613198"/>
                <a:gd name="connsiteX2" fmla="*/ 1695098 w 1962103"/>
                <a:gd name="connsiteY2" fmla="*/ 613198 h 613198"/>
                <a:gd name="connsiteX3" fmla="*/ 0 w 1962103"/>
                <a:gd name="connsiteY3" fmla="*/ 609542 h 613198"/>
                <a:gd name="connsiteX4" fmla="*/ 658368 w 1962103"/>
                <a:gd name="connsiteY4" fmla="*/ 0 h 613198"/>
                <a:gd name="connsiteX0" fmla="*/ 658368 w 1962103"/>
                <a:gd name="connsiteY0" fmla="*/ 0 h 609542"/>
                <a:gd name="connsiteX1" fmla="*/ 1962103 w 1962103"/>
                <a:gd name="connsiteY1" fmla="*/ 0 h 609542"/>
                <a:gd name="connsiteX2" fmla="*/ 1698755 w 1962103"/>
                <a:gd name="connsiteY2" fmla="*/ 605883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87782 w 1962103"/>
                <a:gd name="connsiteY2" fmla="*/ 609541 h 609542"/>
                <a:gd name="connsiteX3" fmla="*/ 0 w 1962103"/>
                <a:gd name="connsiteY3" fmla="*/ 609542 h 609542"/>
                <a:gd name="connsiteX4" fmla="*/ 658368 w 1962103"/>
                <a:gd name="connsiteY4" fmla="*/ 0 h 609542"/>
                <a:gd name="connsiteX0" fmla="*/ 658368 w 1962103"/>
                <a:gd name="connsiteY0" fmla="*/ 0 h 609542"/>
                <a:gd name="connsiteX1" fmla="*/ 1962103 w 1962103"/>
                <a:gd name="connsiteY1" fmla="*/ 0 h 609542"/>
                <a:gd name="connsiteX2" fmla="*/ 1694926 w 1962103"/>
                <a:gd name="connsiteY2" fmla="*/ 609541 h 609542"/>
                <a:gd name="connsiteX3" fmla="*/ 0 w 1962103"/>
                <a:gd name="connsiteY3" fmla="*/ 609542 h 609542"/>
                <a:gd name="connsiteX4" fmla="*/ 658368 w 1962103"/>
                <a:gd name="connsiteY4" fmla="*/ 0 h 609542"/>
                <a:gd name="connsiteX0" fmla="*/ 658368 w 1966866"/>
                <a:gd name="connsiteY0" fmla="*/ 0 h 609542"/>
                <a:gd name="connsiteX1" fmla="*/ 1966866 w 1966866"/>
                <a:gd name="connsiteY1" fmla="*/ 2381 h 609542"/>
                <a:gd name="connsiteX2" fmla="*/ 1694926 w 1966866"/>
                <a:gd name="connsiteY2" fmla="*/ 609541 h 609542"/>
                <a:gd name="connsiteX3" fmla="*/ 0 w 1966866"/>
                <a:gd name="connsiteY3" fmla="*/ 609542 h 609542"/>
                <a:gd name="connsiteX4" fmla="*/ 658368 w 1966866"/>
                <a:gd name="connsiteY4" fmla="*/ 0 h 609542"/>
                <a:gd name="connsiteX0" fmla="*/ 315468 w 1966866"/>
                <a:gd name="connsiteY0" fmla="*/ 128587 h 607161"/>
                <a:gd name="connsiteX1" fmla="*/ 1966866 w 1966866"/>
                <a:gd name="connsiteY1" fmla="*/ 0 h 607161"/>
                <a:gd name="connsiteX2" fmla="*/ 1694926 w 1966866"/>
                <a:gd name="connsiteY2" fmla="*/ 607160 h 607161"/>
                <a:gd name="connsiteX3" fmla="*/ 0 w 1966866"/>
                <a:gd name="connsiteY3" fmla="*/ 607161 h 607161"/>
                <a:gd name="connsiteX4" fmla="*/ 315468 w 1966866"/>
                <a:gd name="connsiteY4" fmla="*/ 128587 h 607161"/>
                <a:gd name="connsiteX0" fmla="*/ 315468 w 1723978"/>
                <a:gd name="connsiteY0" fmla="*/ 0 h 478574"/>
                <a:gd name="connsiteX1" fmla="*/ 1723978 w 1723978"/>
                <a:gd name="connsiteY1" fmla="*/ 7144 h 478574"/>
                <a:gd name="connsiteX2" fmla="*/ 1694926 w 1723978"/>
                <a:gd name="connsiteY2" fmla="*/ 478573 h 478574"/>
                <a:gd name="connsiteX3" fmla="*/ 0 w 1723978"/>
                <a:gd name="connsiteY3" fmla="*/ 478574 h 478574"/>
                <a:gd name="connsiteX4" fmla="*/ 315468 w 1723978"/>
                <a:gd name="connsiteY4" fmla="*/ 0 h 478574"/>
                <a:gd name="connsiteX0" fmla="*/ 322611 w 1731121"/>
                <a:gd name="connsiteY0" fmla="*/ 0 h 478573"/>
                <a:gd name="connsiteX1" fmla="*/ 1731121 w 1731121"/>
                <a:gd name="connsiteY1" fmla="*/ 7144 h 478573"/>
                <a:gd name="connsiteX2" fmla="*/ 1702069 w 1731121"/>
                <a:gd name="connsiteY2" fmla="*/ 478573 h 478573"/>
                <a:gd name="connsiteX3" fmla="*/ 0 w 1731121"/>
                <a:gd name="connsiteY3" fmla="*/ 476192 h 478573"/>
                <a:gd name="connsiteX4" fmla="*/ 322611 w 1731121"/>
                <a:gd name="connsiteY4" fmla="*/ 0 h 478573"/>
                <a:gd name="connsiteX0" fmla="*/ 322611 w 1738265"/>
                <a:gd name="connsiteY0" fmla="*/ 0 h 478573"/>
                <a:gd name="connsiteX1" fmla="*/ 1738265 w 1738265"/>
                <a:gd name="connsiteY1" fmla="*/ 7144 h 478573"/>
                <a:gd name="connsiteX2" fmla="*/ 1702069 w 1738265"/>
                <a:gd name="connsiteY2" fmla="*/ 478573 h 478573"/>
                <a:gd name="connsiteX3" fmla="*/ 0 w 1738265"/>
                <a:gd name="connsiteY3" fmla="*/ 476192 h 478573"/>
                <a:gd name="connsiteX4" fmla="*/ 322611 w 1738265"/>
                <a:gd name="connsiteY4" fmla="*/ 0 h 478573"/>
                <a:gd name="connsiteX0" fmla="*/ 322611 w 1740646"/>
                <a:gd name="connsiteY0" fmla="*/ 0 h 478573"/>
                <a:gd name="connsiteX1" fmla="*/ 1740646 w 1740646"/>
                <a:gd name="connsiteY1" fmla="*/ 4762 h 478573"/>
                <a:gd name="connsiteX2" fmla="*/ 1702069 w 1740646"/>
                <a:gd name="connsiteY2" fmla="*/ 478573 h 478573"/>
                <a:gd name="connsiteX3" fmla="*/ 0 w 1740646"/>
                <a:gd name="connsiteY3" fmla="*/ 476192 h 478573"/>
                <a:gd name="connsiteX4" fmla="*/ 322611 w 1740646"/>
                <a:gd name="connsiteY4" fmla="*/ 0 h 478573"/>
                <a:gd name="connsiteX0" fmla="*/ 322611 w 1731121"/>
                <a:gd name="connsiteY0" fmla="*/ 0 h 478573"/>
                <a:gd name="connsiteX1" fmla="*/ 1731121 w 1731121"/>
                <a:gd name="connsiteY1" fmla="*/ 7143 h 478573"/>
                <a:gd name="connsiteX2" fmla="*/ 1702069 w 1731121"/>
                <a:gd name="connsiteY2" fmla="*/ 478573 h 478573"/>
                <a:gd name="connsiteX3" fmla="*/ 0 w 1731121"/>
                <a:gd name="connsiteY3" fmla="*/ 476192 h 478573"/>
                <a:gd name="connsiteX4" fmla="*/ 322611 w 1731121"/>
                <a:gd name="connsiteY4" fmla="*/ 0 h 478573"/>
                <a:gd name="connsiteX0" fmla="*/ 0 w 1944292"/>
                <a:gd name="connsiteY0" fmla="*/ 221457 h 471430"/>
                <a:gd name="connsiteX1" fmla="*/ 1944292 w 1944292"/>
                <a:gd name="connsiteY1" fmla="*/ 0 h 471430"/>
                <a:gd name="connsiteX2" fmla="*/ 1915240 w 1944292"/>
                <a:gd name="connsiteY2" fmla="*/ 471430 h 471430"/>
                <a:gd name="connsiteX3" fmla="*/ 213171 w 1944292"/>
                <a:gd name="connsiteY3" fmla="*/ 469049 h 471430"/>
                <a:gd name="connsiteX4" fmla="*/ 0 w 1944292"/>
                <a:gd name="connsiteY4" fmla="*/ 221457 h 471430"/>
                <a:gd name="connsiteX0" fmla="*/ 0 w 1944292"/>
                <a:gd name="connsiteY0" fmla="*/ 221457 h 471430"/>
                <a:gd name="connsiteX1" fmla="*/ 1944292 w 1944292"/>
                <a:gd name="connsiteY1" fmla="*/ 0 h 471430"/>
                <a:gd name="connsiteX2" fmla="*/ 1915240 w 1944292"/>
                <a:gd name="connsiteY2" fmla="*/ 471430 h 471430"/>
                <a:gd name="connsiteX3" fmla="*/ 394146 w 1944292"/>
                <a:gd name="connsiteY3" fmla="*/ 435712 h 471430"/>
                <a:gd name="connsiteX4" fmla="*/ 0 w 1944292"/>
                <a:gd name="connsiteY4" fmla="*/ 221457 h 471430"/>
                <a:gd name="connsiteX0" fmla="*/ 0 w 1915240"/>
                <a:gd name="connsiteY0" fmla="*/ 1 h 249974"/>
                <a:gd name="connsiteX1" fmla="*/ 1427561 w 1915240"/>
                <a:gd name="connsiteY1" fmla="*/ 0 h 249974"/>
                <a:gd name="connsiteX2" fmla="*/ 1915240 w 1915240"/>
                <a:gd name="connsiteY2" fmla="*/ 249974 h 249974"/>
                <a:gd name="connsiteX3" fmla="*/ 394146 w 1915240"/>
                <a:gd name="connsiteY3" fmla="*/ 214256 h 249974"/>
                <a:gd name="connsiteX4" fmla="*/ 0 w 1915240"/>
                <a:gd name="connsiteY4" fmla="*/ 1 h 249974"/>
                <a:gd name="connsiteX0" fmla="*/ 0 w 2108121"/>
                <a:gd name="connsiteY0" fmla="*/ 1 h 216637"/>
                <a:gd name="connsiteX1" fmla="*/ 1427561 w 2108121"/>
                <a:gd name="connsiteY1" fmla="*/ 0 h 216637"/>
                <a:gd name="connsiteX2" fmla="*/ 2108121 w 2108121"/>
                <a:gd name="connsiteY2" fmla="*/ 216637 h 216637"/>
                <a:gd name="connsiteX3" fmla="*/ 394146 w 2108121"/>
                <a:gd name="connsiteY3" fmla="*/ 214256 h 216637"/>
                <a:gd name="connsiteX4" fmla="*/ 0 w 2108121"/>
                <a:gd name="connsiteY4" fmla="*/ 1 h 216637"/>
                <a:gd name="connsiteX0" fmla="*/ 0 w 2096215"/>
                <a:gd name="connsiteY0" fmla="*/ 1 h 216637"/>
                <a:gd name="connsiteX1" fmla="*/ 1427561 w 2096215"/>
                <a:gd name="connsiteY1" fmla="*/ 0 h 216637"/>
                <a:gd name="connsiteX2" fmla="*/ 2096215 w 2096215"/>
                <a:gd name="connsiteY2" fmla="*/ 216637 h 216637"/>
                <a:gd name="connsiteX3" fmla="*/ 394146 w 2096215"/>
                <a:gd name="connsiteY3" fmla="*/ 214256 h 216637"/>
                <a:gd name="connsiteX4" fmla="*/ 0 w 2096215"/>
                <a:gd name="connsiteY4" fmla="*/ 1 h 216637"/>
                <a:gd name="connsiteX0" fmla="*/ 0 w 2086690"/>
                <a:gd name="connsiteY0" fmla="*/ 1 h 214256"/>
                <a:gd name="connsiteX1" fmla="*/ 1427561 w 2086690"/>
                <a:gd name="connsiteY1" fmla="*/ 0 h 214256"/>
                <a:gd name="connsiteX2" fmla="*/ 2086690 w 2086690"/>
                <a:gd name="connsiteY2" fmla="*/ 214256 h 214256"/>
                <a:gd name="connsiteX3" fmla="*/ 394146 w 2086690"/>
                <a:gd name="connsiteY3" fmla="*/ 214256 h 214256"/>
                <a:gd name="connsiteX4" fmla="*/ 0 w 2086690"/>
                <a:gd name="connsiteY4" fmla="*/ 1 h 21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690" h="214256">
                  <a:moveTo>
                    <a:pt x="0" y="1"/>
                  </a:moveTo>
                  <a:lnTo>
                    <a:pt x="1427561" y="0"/>
                  </a:lnTo>
                  <a:lnTo>
                    <a:pt x="2086690" y="214256"/>
                  </a:lnTo>
                  <a:lnTo>
                    <a:pt x="394146" y="214256"/>
                  </a:lnTo>
                  <a:lnTo>
                    <a:pt x="0" y="1"/>
                  </a:lnTo>
                  <a:close/>
                </a:path>
              </a:pathLst>
            </a:custGeom>
            <a:solidFill>
              <a:srgbClr val="80C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8" name="Rectangle 5">
              <a:extLst>
                <a:ext uri="{FF2B5EF4-FFF2-40B4-BE49-F238E27FC236}">
                  <a16:creationId xmlns:a16="http://schemas.microsoft.com/office/drawing/2014/main" id="{8E06294B-6541-F7D3-C821-F8D1F2DF31AA}"/>
                </a:ext>
              </a:extLst>
            </p:cNvPr>
            <p:cNvSpPr/>
            <p:nvPr/>
          </p:nvSpPr>
          <p:spPr>
            <a:xfrm>
              <a:off x="4364942" y="3030777"/>
              <a:ext cx="421481" cy="1136991"/>
            </a:xfrm>
            <a:custGeom>
              <a:avLst/>
              <a:gdLst>
                <a:gd name="connsiteX0" fmla="*/ 0 w 381000"/>
                <a:gd name="connsiteY0" fmla="*/ 0 h 946491"/>
                <a:gd name="connsiteX1" fmla="*/ 381000 w 381000"/>
                <a:gd name="connsiteY1" fmla="*/ 0 h 946491"/>
                <a:gd name="connsiteX2" fmla="*/ 381000 w 381000"/>
                <a:gd name="connsiteY2" fmla="*/ 946491 h 946491"/>
                <a:gd name="connsiteX3" fmla="*/ 0 w 381000"/>
                <a:gd name="connsiteY3" fmla="*/ 946491 h 946491"/>
                <a:gd name="connsiteX4" fmla="*/ 0 w 381000"/>
                <a:gd name="connsiteY4" fmla="*/ 0 h 946491"/>
                <a:gd name="connsiteX0" fmla="*/ 352425 w 381000"/>
                <a:gd name="connsiteY0" fmla="*/ 0 h 1272722"/>
                <a:gd name="connsiteX1" fmla="*/ 381000 w 381000"/>
                <a:gd name="connsiteY1" fmla="*/ 326231 h 1272722"/>
                <a:gd name="connsiteX2" fmla="*/ 381000 w 381000"/>
                <a:gd name="connsiteY2" fmla="*/ 1272722 h 1272722"/>
                <a:gd name="connsiteX3" fmla="*/ 0 w 381000"/>
                <a:gd name="connsiteY3" fmla="*/ 1272722 h 1272722"/>
                <a:gd name="connsiteX4" fmla="*/ 352425 w 381000"/>
                <a:gd name="connsiteY4" fmla="*/ 0 h 1272722"/>
                <a:gd name="connsiteX0" fmla="*/ 350043 w 381000"/>
                <a:gd name="connsiteY0" fmla="*/ 0 h 1282247"/>
                <a:gd name="connsiteX1" fmla="*/ 381000 w 381000"/>
                <a:gd name="connsiteY1" fmla="*/ 335756 h 1282247"/>
                <a:gd name="connsiteX2" fmla="*/ 381000 w 381000"/>
                <a:gd name="connsiteY2" fmla="*/ 1282247 h 1282247"/>
                <a:gd name="connsiteX3" fmla="*/ 0 w 381000"/>
                <a:gd name="connsiteY3" fmla="*/ 1282247 h 1282247"/>
                <a:gd name="connsiteX4" fmla="*/ 350043 w 381000"/>
                <a:gd name="connsiteY4" fmla="*/ 0 h 1282247"/>
                <a:gd name="connsiteX0" fmla="*/ 354806 w 385763"/>
                <a:gd name="connsiteY0" fmla="*/ 0 h 1282247"/>
                <a:gd name="connsiteX1" fmla="*/ 385763 w 385763"/>
                <a:gd name="connsiteY1" fmla="*/ 335756 h 1282247"/>
                <a:gd name="connsiteX2" fmla="*/ 385763 w 385763"/>
                <a:gd name="connsiteY2" fmla="*/ 1282247 h 1282247"/>
                <a:gd name="connsiteX3" fmla="*/ 0 w 385763"/>
                <a:gd name="connsiteY3" fmla="*/ 670266 h 1282247"/>
                <a:gd name="connsiteX4" fmla="*/ 354806 w 385763"/>
                <a:gd name="connsiteY4" fmla="*/ 0 h 1282247"/>
                <a:gd name="connsiteX0" fmla="*/ 383380 w 414337"/>
                <a:gd name="connsiteY0" fmla="*/ 0 h 1129847"/>
                <a:gd name="connsiteX1" fmla="*/ 414337 w 414337"/>
                <a:gd name="connsiteY1" fmla="*/ 335756 h 1129847"/>
                <a:gd name="connsiteX2" fmla="*/ 0 w 414337"/>
                <a:gd name="connsiteY2" fmla="*/ 1129847 h 1129847"/>
                <a:gd name="connsiteX3" fmla="*/ 28574 w 414337"/>
                <a:gd name="connsiteY3" fmla="*/ 670266 h 1129847"/>
                <a:gd name="connsiteX4" fmla="*/ 383380 w 414337"/>
                <a:gd name="connsiteY4" fmla="*/ 0 h 1129847"/>
                <a:gd name="connsiteX0" fmla="*/ 383380 w 414337"/>
                <a:gd name="connsiteY0" fmla="*/ 0 h 1129847"/>
                <a:gd name="connsiteX1" fmla="*/ 414337 w 414337"/>
                <a:gd name="connsiteY1" fmla="*/ 347662 h 1129847"/>
                <a:gd name="connsiteX2" fmla="*/ 0 w 414337"/>
                <a:gd name="connsiteY2" fmla="*/ 1129847 h 1129847"/>
                <a:gd name="connsiteX3" fmla="*/ 28574 w 414337"/>
                <a:gd name="connsiteY3" fmla="*/ 670266 h 1129847"/>
                <a:gd name="connsiteX4" fmla="*/ 383380 w 414337"/>
                <a:gd name="connsiteY4" fmla="*/ 0 h 1129847"/>
                <a:gd name="connsiteX0" fmla="*/ 390523 w 414337"/>
                <a:gd name="connsiteY0" fmla="*/ 0 h 1129847"/>
                <a:gd name="connsiteX1" fmla="*/ 414337 w 414337"/>
                <a:gd name="connsiteY1" fmla="*/ 347662 h 1129847"/>
                <a:gd name="connsiteX2" fmla="*/ 0 w 414337"/>
                <a:gd name="connsiteY2" fmla="*/ 1129847 h 1129847"/>
                <a:gd name="connsiteX3" fmla="*/ 28574 w 414337"/>
                <a:gd name="connsiteY3" fmla="*/ 670266 h 1129847"/>
                <a:gd name="connsiteX4" fmla="*/ 390523 w 414337"/>
                <a:gd name="connsiteY4" fmla="*/ 0 h 1129847"/>
                <a:gd name="connsiteX0" fmla="*/ 390523 w 414337"/>
                <a:gd name="connsiteY0" fmla="*/ 0 h 1136991"/>
                <a:gd name="connsiteX1" fmla="*/ 414337 w 414337"/>
                <a:gd name="connsiteY1" fmla="*/ 354806 h 1136991"/>
                <a:gd name="connsiteX2" fmla="*/ 0 w 414337"/>
                <a:gd name="connsiteY2" fmla="*/ 1136991 h 1136991"/>
                <a:gd name="connsiteX3" fmla="*/ 28574 w 414337"/>
                <a:gd name="connsiteY3" fmla="*/ 677410 h 1136991"/>
                <a:gd name="connsiteX4" fmla="*/ 390523 w 414337"/>
                <a:gd name="connsiteY4" fmla="*/ 0 h 1136991"/>
                <a:gd name="connsiteX0" fmla="*/ 390523 w 421481"/>
                <a:gd name="connsiteY0" fmla="*/ 0 h 1136991"/>
                <a:gd name="connsiteX1" fmla="*/ 421481 w 421481"/>
                <a:gd name="connsiteY1" fmla="*/ 354806 h 1136991"/>
                <a:gd name="connsiteX2" fmla="*/ 0 w 421481"/>
                <a:gd name="connsiteY2" fmla="*/ 1136991 h 1136991"/>
                <a:gd name="connsiteX3" fmla="*/ 28574 w 421481"/>
                <a:gd name="connsiteY3" fmla="*/ 677410 h 1136991"/>
                <a:gd name="connsiteX4" fmla="*/ 390523 w 421481"/>
                <a:gd name="connsiteY4" fmla="*/ 0 h 113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1136991">
                  <a:moveTo>
                    <a:pt x="390523" y="0"/>
                  </a:moveTo>
                  <a:lnTo>
                    <a:pt x="421481" y="354806"/>
                  </a:lnTo>
                  <a:lnTo>
                    <a:pt x="0" y="1136991"/>
                  </a:lnTo>
                  <a:lnTo>
                    <a:pt x="28574" y="677410"/>
                  </a:lnTo>
                  <a:lnTo>
                    <a:pt x="390523" y="0"/>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59" name="Rectangle 5">
              <a:extLst>
                <a:ext uri="{FF2B5EF4-FFF2-40B4-BE49-F238E27FC236}">
                  <a16:creationId xmlns:a16="http://schemas.microsoft.com/office/drawing/2014/main" id="{305FD9B5-1908-B7DF-3805-7C702EDC5277}"/>
                </a:ext>
              </a:extLst>
            </p:cNvPr>
            <p:cNvSpPr/>
            <p:nvPr/>
          </p:nvSpPr>
          <p:spPr>
            <a:xfrm>
              <a:off x="6166557" y="2368025"/>
              <a:ext cx="754857" cy="1017928"/>
            </a:xfrm>
            <a:custGeom>
              <a:avLst/>
              <a:gdLst>
                <a:gd name="connsiteX0" fmla="*/ 0 w 381000"/>
                <a:gd name="connsiteY0" fmla="*/ 0 h 946491"/>
                <a:gd name="connsiteX1" fmla="*/ 381000 w 381000"/>
                <a:gd name="connsiteY1" fmla="*/ 0 h 946491"/>
                <a:gd name="connsiteX2" fmla="*/ 381000 w 381000"/>
                <a:gd name="connsiteY2" fmla="*/ 946491 h 946491"/>
                <a:gd name="connsiteX3" fmla="*/ 0 w 381000"/>
                <a:gd name="connsiteY3" fmla="*/ 946491 h 946491"/>
                <a:gd name="connsiteX4" fmla="*/ 0 w 381000"/>
                <a:gd name="connsiteY4" fmla="*/ 0 h 946491"/>
                <a:gd name="connsiteX0" fmla="*/ 352425 w 381000"/>
                <a:gd name="connsiteY0" fmla="*/ 0 h 1272722"/>
                <a:gd name="connsiteX1" fmla="*/ 381000 w 381000"/>
                <a:gd name="connsiteY1" fmla="*/ 326231 h 1272722"/>
                <a:gd name="connsiteX2" fmla="*/ 381000 w 381000"/>
                <a:gd name="connsiteY2" fmla="*/ 1272722 h 1272722"/>
                <a:gd name="connsiteX3" fmla="*/ 0 w 381000"/>
                <a:gd name="connsiteY3" fmla="*/ 1272722 h 1272722"/>
                <a:gd name="connsiteX4" fmla="*/ 352425 w 381000"/>
                <a:gd name="connsiteY4" fmla="*/ 0 h 1272722"/>
                <a:gd name="connsiteX0" fmla="*/ 350043 w 381000"/>
                <a:gd name="connsiteY0" fmla="*/ 0 h 1282247"/>
                <a:gd name="connsiteX1" fmla="*/ 381000 w 381000"/>
                <a:gd name="connsiteY1" fmla="*/ 335756 h 1282247"/>
                <a:gd name="connsiteX2" fmla="*/ 381000 w 381000"/>
                <a:gd name="connsiteY2" fmla="*/ 1282247 h 1282247"/>
                <a:gd name="connsiteX3" fmla="*/ 0 w 381000"/>
                <a:gd name="connsiteY3" fmla="*/ 1282247 h 1282247"/>
                <a:gd name="connsiteX4" fmla="*/ 350043 w 381000"/>
                <a:gd name="connsiteY4" fmla="*/ 0 h 1282247"/>
                <a:gd name="connsiteX0" fmla="*/ 354806 w 385763"/>
                <a:gd name="connsiteY0" fmla="*/ 0 h 1282247"/>
                <a:gd name="connsiteX1" fmla="*/ 385763 w 385763"/>
                <a:gd name="connsiteY1" fmla="*/ 335756 h 1282247"/>
                <a:gd name="connsiteX2" fmla="*/ 385763 w 385763"/>
                <a:gd name="connsiteY2" fmla="*/ 1282247 h 1282247"/>
                <a:gd name="connsiteX3" fmla="*/ 0 w 385763"/>
                <a:gd name="connsiteY3" fmla="*/ 670266 h 1282247"/>
                <a:gd name="connsiteX4" fmla="*/ 354806 w 385763"/>
                <a:gd name="connsiteY4" fmla="*/ 0 h 1282247"/>
                <a:gd name="connsiteX0" fmla="*/ 383380 w 414337"/>
                <a:gd name="connsiteY0" fmla="*/ 0 h 1129847"/>
                <a:gd name="connsiteX1" fmla="*/ 414337 w 414337"/>
                <a:gd name="connsiteY1" fmla="*/ 335756 h 1129847"/>
                <a:gd name="connsiteX2" fmla="*/ 0 w 414337"/>
                <a:gd name="connsiteY2" fmla="*/ 1129847 h 1129847"/>
                <a:gd name="connsiteX3" fmla="*/ 28574 w 414337"/>
                <a:gd name="connsiteY3" fmla="*/ 670266 h 1129847"/>
                <a:gd name="connsiteX4" fmla="*/ 383380 w 414337"/>
                <a:gd name="connsiteY4" fmla="*/ 0 h 1129847"/>
                <a:gd name="connsiteX0" fmla="*/ 214312 w 414337"/>
                <a:gd name="connsiteY0" fmla="*/ 0 h 1084603"/>
                <a:gd name="connsiteX1" fmla="*/ 414337 w 414337"/>
                <a:gd name="connsiteY1" fmla="*/ 290512 h 1084603"/>
                <a:gd name="connsiteX2" fmla="*/ 0 w 414337"/>
                <a:gd name="connsiteY2" fmla="*/ 1084603 h 1084603"/>
                <a:gd name="connsiteX3" fmla="*/ 28574 w 414337"/>
                <a:gd name="connsiteY3" fmla="*/ 625022 h 1084603"/>
                <a:gd name="connsiteX4" fmla="*/ 214312 w 414337"/>
                <a:gd name="connsiteY4" fmla="*/ 0 h 1084603"/>
                <a:gd name="connsiteX0" fmla="*/ 214312 w 600074"/>
                <a:gd name="connsiteY0" fmla="*/ 0 h 1084603"/>
                <a:gd name="connsiteX1" fmla="*/ 600074 w 600074"/>
                <a:gd name="connsiteY1" fmla="*/ 216694 h 1084603"/>
                <a:gd name="connsiteX2" fmla="*/ 0 w 600074"/>
                <a:gd name="connsiteY2" fmla="*/ 1084603 h 1084603"/>
                <a:gd name="connsiteX3" fmla="*/ 28574 w 600074"/>
                <a:gd name="connsiteY3" fmla="*/ 625022 h 1084603"/>
                <a:gd name="connsiteX4" fmla="*/ 214312 w 600074"/>
                <a:gd name="connsiteY4" fmla="*/ 0 h 1084603"/>
                <a:gd name="connsiteX0" fmla="*/ 185738 w 571500"/>
                <a:gd name="connsiteY0" fmla="*/ 0 h 1015546"/>
                <a:gd name="connsiteX1" fmla="*/ 571500 w 571500"/>
                <a:gd name="connsiteY1" fmla="*/ 216694 h 1015546"/>
                <a:gd name="connsiteX2" fmla="*/ 140495 w 571500"/>
                <a:gd name="connsiteY2" fmla="*/ 1015546 h 1015546"/>
                <a:gd name="connsiteX3" fmla="*/ 0 w 571500"/>
                <a:gd name="connsiteY3" fmla="*/ 625022 h 1015546"/>
                <a:gd name="connsiteX4" fmla="*/ 185738 w 571500"/>
                <a:gd name="connsiteY4" fmla="*/ 0 h 1015546"/>
                <a:gd name="connsiteX0" fmla="*/ 352426 w 738188"/>
                <a:gd name="connsiteY0" fmla="*/ 0 h 1015546"/>
                <a:gd name="connsiteX1" fmla="*/ 738188 w 738188"/>
                <a:gd name="connsiteY1" fmla="*/ 216694 h 1015546"/>
                <a:gd name="connsiteX2" fmla="*/ 307183 w 738188"/>
                <a:gd name="connsiteY2" fmla="*/ 1015546 h 1015546"/>
                <a:gd name="connsiteX3" fmla="*/ 0 w 738188"/>
                <a:gd name="connsiteY3" fmla="*/ 667885 h 1015546"/>
                <a:gd name="connsiteX4" fmla="*/ 352426 w 738188"/>
                <a:gd name="connsiteY4" fmla="*/ 0 h 1015546"/>
                <a:gd name="connsiteX0" fmla="*/ 357188 w 742950"/>
                <a:gd name="connsiteY0" fmla="*/ 0 h 1015546"/>
                <a:gd name="connsiteX1" fmla="*/ 742950 w 742950"/>
                <a:gd name="connsiteY1" fmla="*/ 216694 h 1015546"/>
                <a:gd name="connsiteX2" fmla="*/ 311945 w 742950"/>
                <a:gd name="connsiteY2" fmla="*/ 1015546 h 1015546"/>
                <a:gd name="connsiteX3" fmla="*/ 0 w 742950"/>
                <a:gd name="connsiteY3" fmla="*/ 665504 h 1015546"/>
                <a:gd name="connsiteX4" fmla="*/ 357188 w 742950"/>
                <a:gd name="connsiteY4" fmla="*/ 0 h 1015546"/>
                <a:gd name="connsiteX0" fmla="*/ 357188 w 740569"/>
                <a:gd name="connsiteY0" fmla="*/ 0 h 1015546"/>
                <a:gd name="connsiteX1" fmla="*/ 740569 w 740569"/>
                <a:gd name="connsiteY1" fmla="*/ 221457 h 1015546"/>
                <a:gd name="connsiteX2" fmla="*/ 311945 w 740569"/>
                <a:gd name="connsiteY2" fmla="*/ 1015546 h 1015546"/>
                <a:gd name="connsiteX3" fmla="*/ 0 w 740569"/>
                <a:gd name="connsiteY3" fmla="*/ 665504 h 1015546"/>
                <a:gd name="connsiteX4" fmla="*/ 357188 w 740569"/>
                <a:gd name="connsiteY4" fmla="*/ 0 h 1015546"/>
                <a:gd name="connsiteX0" fmla="*/ 357188 w 742951"/>
                <a:gd name="connsiteY0" fmla="*/ 0 h 1015546"/>
                <a:gd name="connsiteX1" fmla="*/ 742951 w 742951"/>
                <a:gd name="connsiteY1" fmla="*/ 214313 h 1015546"/>
                <a:gd name="connsiteX2" fmla="*/ 311945 w 742951"/>
                <a:gd name="connsiteY2" fmla="*/ 1015546 h 1015546"/>
                <a:gd name="connsiteX3" fmla="*/ 0 w 742951"/>
                <a:gd name="connsiteY3" fmla="*/ 665504 h 1015546"/>
                <a:gd name="connsiteX4" fmla="*/ 357188 w 742951"/>
                <a:gd name="connsiteY4" fmla="*/ 0 h 1015546"/>
                <a:gd name="connsiteX0" fmla="*/ 357188 w 742951"/>
                <a:gd name="connsiteY0" fmla="*/ 0 h 1017928"/>
                <a:gd name="connsiteX1" fmla="*/ 742951 w 742951"/>
                <a:gd name="connsiteY1" fmla="*/ 214313 h 1017928"/>
                <a:gd name="connsiteX2" fmla="*/ 319089 w 742951"/>
                <a:gd name="connsiteY2" fmla="*/ 1017928 h 1017928"/>
                <a:gd name="connsiteX3" fmla="*/ 0 w 742951"/>
                <a:gd name="connsiteY3" fmla="*/ 665504 h 1017928"/>
                <a:gd name="connsiteX4" fmla="*/ 357188 w 742951"/>
                <a:gd name="connsiteY4" fmla="*/ 0 h 1017928"/>
                <a:gd name="connsiteX0" fmla="*/ 357188 w 754857"/>
                <a:gd name="connsiteY0" fmla="*/ 0 h 1017928"/>
                <a:gd name="connsiteX1" fmla="*/ 754857 w 754857"/>
                <a:gd name="connsiteY1" fmla="*/ 216694 h 1017928"/>
                <a:gd name="connsiteX2" fmla="*/ 319089 w 754857"/>
                <a:gd name="connsiteY2" fmla="*/ 1017928 h 1017928"/>
                <a:gd name="connsiteX3" fmla="*/ 0 w 754857"/>
                <a:gd name="connsiteY3" fmla="*/ 665504 h 1017928"/>
                <a:gd name="connsiteX4" fmla="*/ 357188 w 754857"/>
                <a:gd name="connsiteY4" fmla="*/ 0 h 101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57" h="1017928">
                  <a:moveTo>
                    <a:pt x="357188" y="0"/>
                  </a:moveTo>
                  <a:lnTo>
                    <a:pt x="754857" y="216694"/>
                  </a:lnTo>
                  <a:lnTo>
                    <a:pt x="319089" y="1017928"/>
                  </a:lnTo>
                  <a:lnTo>
                    <a:pt x="0" y="665504"/>
                  </a:lnTo>
                  <a:lnTo>
                    <a:pt x="357188" y="0"/>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0" name="Rectangle 6">
              <a:extLst>
                <a:ext uri="{FF2B5EF4-FFF2-40B4-BE49-F238E27FC236}">
                  <a16:creationId xmlns:a16="http://schemas.microsoft.com/office/drawing/2014/main" id="{258462F7-C34D-57F9-A767-1F581D18725B}"/>
                </a:ext>
              </a:extLst>
            </p:cNvPr>
            <p:cNvSpPr/>
            <p:nvPr/>
          </p:nvSpPr>
          <p:spPr>
            <a:xfrm>
              <a:off x="2297952" y="4245876"/>
              <a:ext cx="469155" cy="798723"/>
            </a:xfrm>
            <a:custGeom>
              <a:avLst/>
              <a:gdLst>
                <a:gd name="connsiteX0" fmla="*/ 0 w 604885"/>
                <a:gd name="connsiteY0" fmla="*/ 0 h 969962"/>
                <a:gd name="connsiteX1" fmla="*/ 604885 w 604885"/>
                <a:gd name="connsiteY1" fmla="*/ 0 h 969962"/>
                <a:gd name="connsiteX2" fmla="*/ 604885 w 604885"/>
                <a:gd name="connsiteY2" fmla="*/ 969962 h 969962"/>
                <a:gd name="connsiteX3" fmla="*/ 0 w 604885"/>
                <a:gd name="connsiteY3" fmla="*/ 969962 h 969962"/>
                <a:gd name="connsiteX4" fmla="*/ 0 w 604885"/>
                <a:gd name="connsiteY4" fmla="*/ 0 h 969962"/>
                <a:gd name="connsiteX0" fmla="*/ 0 w 604885"/>
                <a:gd name="connsiteY0" fmla="*/ 0 h 969962"/>
                <a:gd name="connsiteX1" fmla="*/ 97679 w 604885"/>
                <a:gd name="connsiteY1" fmla="*/ 2382 h 969962"/>
                <a:gd name="connsiteX2" fmla="*/ 604885 w 604885"/>
                <a:gd name="connsiteY2" fmla="*/ 969962 h 969962"/>
                <a:gd name="connsiteX3" fmla="*/ 0 w 604885"/>
                <a:gd name="connsiteY3" fmla="*/ 969962 h 969962"/>
                <a:gd name="connsiteX4" fmla="*/ 0 w 604885"/>
                <a:gd name="connsiteY4" fmla="*/ 0 h 969962"/>
                <a:gd name="connsiteX0" fmla="*/ 359569 w 964454"/>
                <a:gd name="connsiteY0" fmla="*/ 0 h 969962"/>
                <a:gd name="connsiteX1" fmla="*/ 457248 w 964454"/>
                <a:gd name="connsiteY1" fmla="*/ 2382 h 969962"/>
                <a:gd name="connsiteX2" fmla="*/ 964454 w 964454"/>
                <a:gd name="connsiteY2" fmla="*/ 969962 h 969962"/>
                <a:gd name="connsiteX3" fmla="*/ 0 w 964454"/>
                <a:gd name="connsiteY3" fmla="*/ 803275 h 969962"/>
                <a:gd name="connsiteX4" fmla="*/ 359569 w 964454"/>
                <a:gd name="connsiteY4" fmla="*/ 0 h 969962"/>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57248"/>
                <a:gd name="connsiteY0" fmla="*/ 0 h 805656"/>
                <a:gd name="connsiteX1" fmla="*/ 457248 w 457248"/>
                <a:gd name="connsiteY1" fmla="*/ 2382 h 805656"/>
                <a:gd name="connsiteX2" fmla="*/ 4810 w 457248"/>
                <a:gd name="connsiteY2" fmla="*/ 805656 h 805656"/>
                <a:gd name="connsiteX3" fmla="*/ 0 w 457248"/>
                <a:gd name="connsiteY3" fmla="*/ 803275 h 805656"/>
                <a:gd name="connsiteX4" fmla="*/ 359569 w 457248"/>
                <a:gd name="connsiteY4" fmla="*/ 0 h 805656"/>
                <a:gd name="connsiteX0" fmla="*/ 359569 w 464392"/>
                <a:gd name="connsiteY0" fmla="*/ 0 h 805656"/>
                <a:gd name="connsiteX1" fmla="*/ 464392 w 464392"/>
                <a:gd name="connsiteY1" fmla="*/ 4763 h 805656"/>
                <a:gd name="connsiteX2" fmla="*/ 4810 w 464392"/>
                <a:gd name="connsiteY2" fmla="*/ 805656 h 805656"/>
                <a:gd name="connsiteX3" fmla="*/ 0 w 464392"/>
                <a:gd name="connsiteY3" fmla="*/ 803275 h 805656"/>
                <a:gd name="connsiteX4" fmla="*/ 359569 w 464392"/>
                <a:gd name="connsiteY4" fmla="*/ 0 h 805656"/>
                <a:gd name="connsiteX0" fmla="*/ 364332 w 469155"/>
                <a:gd name="connsiteY0" fmla="*/ 0 h 805656"/>
                <a:gd name="connsiteX1" fmla="*/ 469155 w 469155"/>
                <a:gd name="connsiteY1" fmla="*/ 4763 h 805656"/>
                <a:gd name="connsiteX2" fmla="*/ 9573 w 469155"/>
                <a:gd name="connsiteY2" fmla="*/ 805656 h 805656"/>
                <a:gd name="connsiteX3" fmla="*/ 0 w 469155"/>
                <a:gd name="connsiteY3" fmla="*/ 796131 h 805656"/>
                <a:gd name="connsiteX4" fmla="*/ 364332 w 469155"/>
                <a:gd name="connsiteY4" fmla="*/ 0 h 805656"/>
                <a:gd name="connsiteX0" fmla="*/ 364332 w 469155"/>
                <a:gd name="connsiteY0" fmla="*/ 0 h 800893"/>
                <a:gd name="connsiteX1" fmla="*/ 469155 w 469155"/>
                <a:gd name="connsiteY1" fmla="*/ 4763 h 800893"/>
                <a:gd name="connsiteX2" fmla="*/ 48 w 469155"/>
                <a:gd name="connsiteY2" fmla="*/ 800893 h 800893"/>
                <a:gd name="connsiteX3" fmla="*/ 0 w 469155"/>
                <a:gd name="connsiteY3" fmla="*/ 796131 h 800893"/>
                <a:gd name="connsiteX4" fmla="*/ 364332 w 469155"/>
                <a:gd name="connsiteY4" fmla="*/ 0 h 800893"/>
                <a:gd name="connsiteX0" fmla="*/ 364332 w 469155"/>
                <a:gd name="connsiteY0" fmla="*/ 0 h 796342"/>
                <a:gd name="connsiteX1" fmla="*/ 469155 w 469155"/>
                <a:gd name="connsiteY1" fmla="*/ 4763 h 796342"/>
                <a:gd name="connsiteX2" fmla="*/ 2429 w 469155"/>
                <a:gd name="connsiteY2" fmla="*/ 791368 h 796342"/>
                <a:gd name="connsiteX3" fmla="*/ 0 w 469155"/>
                <a:gd name="connsiteY3" fmla="*/ 796131 h 796342"/>
                <a:gd name="connsiteX4" fmla="*/ 364332 w 469155"/>
                <a:gd name="connsiteY4" fmla="*/ 0 h 796342"/>
                <a:gd name="connsiteX0" fmla="*/ 364332 w 469155"/>
                <a:gd name="connsiteY0" fmla="*/ 2381 h 798723"/>
                <a:gd name="connsiteX1" fmla="*/ 469155 w 469155"/>
                <a:gd name="connsiteY1" fmla="*/ 0 h 798723"/>
                <a:gd name="connsiteX2" fmla="*/ 2429 w 469155"/>
                <a:gd name="connsiteY2" fmla="*/ 793749 h 798723"/>
                <a:gd name="connsiteX3" fmla="*/ 0 w 469155"/>
                <a:gd name="connsiteY3" fmla="*/ 798512 h 798723"/>
                <a:gd name="connsiteX4" fmla="*/ 364332 w 469155"/>
                <a:gd name="connsiteY4" fmla="*/ 2381 h 798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55" h="798723">
                  <a:moveTo>
                    <a:pt x="364332" y="2381"/>
                  </a:moveTo>
                  <a:lnTo>
                    <a:pt x="469155" y="0"/>
                  </a:lnTo>
                  <a:cubicBezTo>
                    <a:pt x="396923" y="220133"/>
                    <a:pt x="186579" y="514085"/>
                    <a:pt x="2429" y="793749"/>
                  </a:cubicBezTo>
                  <a:cubicBezTo>
                    <a:pt x="2413" y="792162"/>
                    <a:pt x="16" y="800099"/>
                    <a:pt x="0" y="798512"/>
                  </a:cubicBezTo>
                  <a:lnTo>
                    <a:pt x="364332" y="2381"/>
                  </a:ln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1" name="Rounded Rectangle 39951">
              <a:extLst>
                <a:ext uri="{FF2B5EF4-FFF2-40B4-BE49-F238E27FC236}">
                  <a16:creationId xmlns:a16="http://schemas.microsoft.com/office/drawing/2014/main" id="{0F641038-E9FF-0C53-677D-6EC7ACCE7C68}"/>
                </a:ext>
              </a:extLst>
            </p:cNvPr>
            <p:cNvSpPr>
              <a:spLocks noChangeAspect="1"/>
            </p:cNvSpPr>
            <p:nvPr/>
          </p:nvSpPr>
          <p:spPr>
            <a:xfrm>
              <a:off x="7178474" y="1532383"/>
              <a:ext cx="517726" cy="982217"/>
            </a:xfrm>
            <a:custGeom>
              <a:avLst/>
              <a:gdLst/>
              <a:ahLst/>
              <a:cxnLst/>
              <a:rect l="l" t="t" r="r" b="b"/>
              <a:pathLst>
                <a:path w="604250" h="1146379">
                  <a:moveTo>
                    <a:pt x="574667" y="758399"/>
                  </a:moveTo>
                  <a:lnTo>
                    <a:pt x="579925" y="758479"/>
                  </a:lnTo>
                  <a:lnTo>
                    <a:pt x="579925" y="1015613"/>
                  </a:lnTo>
                  <a:cubicBezTo>
                    <a:pt x="579925" y="1051118"/>
                    <a:pt x="562825" y="1079899"/>
                    <a:pt x="541730" y="1079899"/>
                  </a:cubicBezTo>
                  <a:lnTo>
                    <a:pt x="503536" y="1079899"/>
                  </a:lnTo>
                  <a:lnTo>
                    <a:pt x="503536" y="1116826"/>
                  </a:lnTo>
                  <a:cubicBezTo>
                    <a:pt x="503536" y="1133148"/>
                    <a:pt x="490305" y="1146379"/>
                    <a:pt x="473983" y="1146379"/>
                  </a:cubicBezTo>
                  <a:lnTo>
                    <a:pt x="227536" y="1146379"/>
                  </a:lnTo>
                  <a:cubicBezTo>
                    <a:pt x="211214" y="1146379"/>
                    <a:pt x="197983" y="1133148"/>
                    <a:pt x="197983" y="1116826"/>
                  </a:cubicBezTo>
                  <a:lnTo>
                    <a:pt x="197983" y="1079899"/>
                  </a:lnTo>
                  <a:lnTo>
                    <a:pt x="159790" y="1079899"/>
                  </a:lnTo>
                  <a:cubicBezTo>
                    <a:pt x="138695" y="1079899"/>
                    <a:pt x="121595" y="1051118"/>
                    <a:pt x="121595" y="1015613"/>
                  </a:cubicBezTo>
                  <a:lnTo>
                    <a:pt x="121595" y="758479"/>
                  </a:lnTo>
                  <a:cubicBezTo>
                    <a:pt x="133019" y="763326"/>
                    <a:pt x="524546" y="758352"/>
                    <a:pt x="574667" y="758399"/>
                  </a:cubicBezTo>
                  <a:close/>
                  <a:moveTo>
                    <a:pt x="405352" y="479099"/>
                  </a:moveTo>
                  <a:lnTo>
                    <a:pt x="529982" y="479099"/>
                  </a:lnTo>
                  <a:cubicBezTo>
                    <a:pt x="394377" y="614260"/>
                    <a:pt x="428895" y="628646"/>
                    <a:pt x="411636" y="726066"/>
                  </a:cubicBezTo>
                  <a:lnTo>
                    <a:pt x="316592" y="726066"/>
                  </a:lnTo>
                  <a:cubicBezTo>
                    <a:pt x="338782" y="641227"/>
                    <a:pt x="338782" y="579035"/>
                    <a:pt x="405352" y="479099"/>
                  </a:cubicBezTo>
                  <a:close/>
                  <a:moveTo>
                    <a:pt x="575484" y="325492"/>
                  </a:moveTo>
                  <a:cubicBezTo>
                    <a:pt x="584303" y="324100"/>
                    <a:pt x="592581" y="330122"/>
                    <a:pt x="593972" y="338941"/>
                  </a:cubicBezTo>
                  <a:lnTo>
                    <a:pt x="604050" y="402811"/>
                  </a:lnTo>
                  <a:cubicBezTo>
                    <a:pt x="605442" y="411630"/>
                    <a:pt x="599421" y="419908"/>
                    <a:pt x="590602" y="421299"/>
                  </a:cubicBezTo>
                  <a:lnTo>
                    <a:pt x="195307" y="483672"/>
                  </a:lnTo>
                  <a:cubicBezTo>
                    <a:pt x="260614" y="580861"/>
                    <a:pt x="260941" y="642469"/>
                    <a:pt x="283254" y="726066"/>
                  </a:cubicBezTo>
                  <a:lnTo>
                    <a:pt x="186261" y="726066"/>
                  </a:lnTo>
                  <a:cubicBezTo>
                    <a:pt x="169625" y="634048"/>
                    <a:pt x="200130" y="616111"/>
                    <a:pt x="86624" y="500820"/>
                  </a:cubicBezTo>
                  <a:lnTo>
                    <a:pt x="77715" y="502226"/>
                  </a:lnTo>
                  <a:cubicBezTo>
                    <a:pt x="68896" y="503618"/>
                    <a:pt x="60618" y="497596"/>
                    <a:pt x="59227" y="488777"/>
                  </a:cubicBezTo>
                  <a:lnTo>
                    <a:pt x="49149" y="424907"/>
                  </a:lnTo>
                  <a:cubicBezTo>
                    <a:pt x="47757" y="416088"/>
                    <a:pt x="53779" y="407810"/>
                    <a:pt x="62598" y="406419"/>
                  </a:cubicBezTo>
                  <a:close/>
                  <a:moveTo>
                    <a:pt x="554783" y="202725"/>
                  </a:moveTo>
                  <a:cubicBezTo>
                    <a:pt x="563602" y="201333"/>
                    <a:pt x="571880" y="207355"/>
                    <a:pt x="573271" y="216174"/>
                  </a:cubicBezTo>
                  <a:lnTo>
                    <a:pt x="583349" y="280044"/>
                  </a:lnTo>
                  <a:cubicBezTo>
                    <a:pt x="584741" y="288863"/>
                    <a:pt x="578720" y="297141"/>
                    <a:pt x="569901" y="298532"/>
                  </a:cubicBezTo>
                  <a:lnTo>
                    <a:pt x="57014" y="379459"/>
                  </a:lnTo>
                  <a:cubicBezTo>
                    <a:pt x="48195" y="380851"/>
                    <a:pt x="39917" y="374829"/>
                    <a:pt x="38526" y="366010"/>
                  </a:cubicBezTo>
                  <a:lnTo>
                    <a:pt x="28448" y="302140"/>
                  </a:lnTo>
                  <a:cubicBezTo>
                    <a:pt x="27056" y="293321"/>
                    <a:pt x="33078" y="285043"/>
                    <a:pt x="41897" y="283652"/>
                  </a:cubicBezTo>
                  <a:close/>
                  <a:moveTo>
                    <a:pt x="537743" y="81952"/>
                  </a:moveTo>
                  <a:cubicBezTo>
                    <a:pt x="546562" y="80560"/>
                    <a:pt x="554840" y="86582"/>
                    <a:pt x="556231" y="95400"/>
                  </a:cubicBezTo>
                  <a:lnTo>
                    <a:pt x="566309" y="159271"/>
                  </a:lnTo>
                  <a:cubicBezTo>
                    <a:pt x="567701" y="168090"/>
                    <a:pt x="561680" y="176368"/>
                    <a:pt x="552861" y="177759"/>
                  </a:cubicBezTo>
                  <a:lnTo>
                    <a:pt x="39974" y="258686"/>
                  </a:lnTo>
                  <a:cubicBezTo>
                    <a:pt x="31155" y="260078"/>
                    <a:pt x="22877" y="254056"/>
                    <a:pt x="21486" y="245237"/>
                  </a:cubicBezTo>
                  <a:lnTo>
                    <a:pt x="11408" y="181366"/>
                  </a:lnTo>
                  <a:cubicBezTo>
                    <a:pt x="10016" y="172548"/>
                    <a:pt x="16038" y="164270"/>
                    <a:pt x="24857" y="162878"/>
                  </a:cubicBezTo>
                  <a:close/>
                  <a:moveTo>
                    <a:pt x="281365" y="199"/>
                  </a:moveTo>
                  <a:cubicBezTo>
                    <a:pt x="290184" y="-1192"/>
                    <a:pt x="298462" y="4829"/>
                    <a:pt x="299853" y="13648"/>
                  </a:cubicBezTo>
                  <a:lnTo>
                    <a:pt x="309931" y="77519"/>
                  </a:lnTo>
                  <a:cubicBezTo>
                    <a:pt x="311323" y="86338"/>
                    <a:pt x="305302" y="94616"/>
                    <a:pt x="296483" y="96007"/>
                  </a:cubicBezTo>
                  <a:lnTo>
                    <a:pt x="28766" y="138249"/>
                  </a:lnTo>
                  <a:cubicBezTo>
                    <a:pt x="19947" y="139641"/>
                    <a:pt x="11669" y="133619"/>
                    <a:pt x="10278" y="124800"/>
                  </a:cubicBezTo>
                  <a:lnTo>
                    <a:pt x="200" y="60930"/>
                  </a:lnTo>
                  <a:cubicBezTo>
                    <a:pt x="-1192" y="52111"/>
                    <a:pt x="4829" y="43833"/>
                    <a:pt x="13648" y="42442"/>
                  </a:cubicBezTo>
                  <a:close/>
                </a:path>
              </a:pathLst>
            </a:cu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nvGrpSpPr>
            <p:cNvPr id="62" name="Group 61">
              <a:extLst>
                <a:ext uri="{FF2B5EF4-FFF2-40B4-BE49-F238E27FC236}">
                  <a16:creationId xmlns:a16="http://schemas.microsoft.com/office/drawing/2014/main" id="{11CBB0FC-BD14-0C0A-C534-D75B7D733156}"/>
                </a:ext>
              </a:extLst>
            </p:cNvPr>
            <p:cNvGrpSpPr>
              <a:grpSpLocks noChangeAspect="1"/>
            </p:cNvGrpSpPr>
            <p:nvPr/>
          </p:nvGrpSpPr>
          <p:grpSpPr>
            <a:xfrm>
              <a:off x="5149067" y="2362200"/>
              <a:ext cx="859497" cy="947603"/>
              <a:chOff x="697526" y="3228045"/>
              <a:chExt cx="767406" cy="846074"/>
            </a:xfrm>
            <a:solidFill>
              <a:srgbClr val="80CB35">
                <a:lumMod val="75000"/>
              </a:srgbClr>
            </a:solidFill>
          </p:grpSpPr>
          <p:sp>
            <p:nvSpPr>
              <p:cNvPr id="63" name="Rectangle 2">
                <a:extLst>
                  <a:ext uri="{FF2B5EF4-FFF2-40B4-BE49-F238E27FC236}">
                    <a16:creationId xmlns:a16="http://schemas.microsoft.com/office/drawing/2014/main" id="{387FE236-7289-E95C-438B-37ECE50724A2}"/>
                  </a:ext>
                </a:extLst>
              </p:cNvPr>
              <p:cNvSpPr/>
              <p:nvPr/>
            </p:nvSpPr>
            <p:spPr>
              <a:xfrm>
                <a:off x="808044" y="3228045"/>
                <a:ext cx="581868" cy="322586"/>
              </a:xfrm>
              <a:custGeom>
                <a:avLst/>
                <a:gdLst/>
                <a:ahLst/>
                <a:cxnLst/>
                <a:rect l="l" t="t" r="r" b="b"/>
                <a:pathLst>
                  <a:path w="581868" h="322586">
                    <a:moveTo>
                      <a:pt x="282283" y="83"/>
                    </a:moveTo>
                    <a:cubicBezTo>
                      <a:pt x="345224" y="900"/>
                      <a:pt x="409057" y="7671"/>
                      <a:pt x="429432" y="19800"/>
                    </a:cubicBezTo>
                    <a:cubicBezTo>
                      <a:pt x="456886" y="31134"/>
                      <a:pt x="491485" y="97235"/>
                      <a:pt x="516559" y="134762"/>
                    </a:cubicBezTo>
                    <a:lnTo>
                      <a:pt x="581868" y="97954"/>
                    </a:lnTo>
                    <a:lnTo>
                      <a:pt x="481223" y="274629"/>
                    </a:lnTo>
                    <a:lnTo>
                      <a:pt x="277765" y="285672"/>
                    </a:lnTo>
                    <a:lnTo>
                      <a:pt x="354981" y="239336"/>
                    </a:lnTo>
                    <a:cubicBezTo>
                      <a:pt x="332897" y="202816"/>
                      <a:pt x="306303" y="157274"/>
                      <a:pt x="283961" y="120280"/>
                    </a:cubicBezTo>
                    <a:lnTo>
                      <a:pt x="166687" y="322586"/>
                    </a:lnTo>
                    <a:lnTo>
                      <a:pt x="0" y="229717"/>
                    </a:lnTo>
                    <a:cubicBezTo>
                      <a:pt x="47531" y="159012"/>
                      <a:pt x="66601" y="52730"/>
                      <a:pt x="142475" y="17501"/>
                    </a:cubicBezTo>
                    <a:lnTo>
                      <a:pt x="140494" y="16086"/>
                    </a:lnTo>
                    <a:cubicBezTo>
                      <a:pt x="157296" y="4401"/>
                      <a:pt x="219343" y="-734"/>
                      <a:pt x="282283" y="83"/>
                    </a:cubicBez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4" name="Rectangle 2">
                <a:extLst>
                  <a:ext uri="{FF2B5EF4-FFF2-40B4-BE49-F238E27FC236}">
                    <a16:creationId xmlns:a16="http://schemas.microsoft.com/office/drawing/2014/main" id="{951CFC96-31B4-9F57-C8FE-D7A8A549F5C2}"/>
                  </a:ext>
                </a:extLst>
              </p:cNvPr>
              <p:cNvSpPr/>
              <p:nvPr/>
            </p:nvSpPr>
            <p:spPr>
              <a:xfrm rot="7498483">
                <a:off x="1012704" y="3621892"/>
                <a:ext cx="581869" cy="322586"/>
              </a:xfrm>
              <a:custGeom>
                <a:avLst/>
                <a:gdLst/>
                <a:ahLst/>
                <a:cxnLst/>
                <a:rect l="l" t="t" r="r" b="b"/>
                <a:pathLst>
                  <a:path w="581869" h="322586">
                    <a:moveTo>
                      <a:pt x="0" y="229717"/>
                    </a:moveTo>
                    <a:cubicBezTo>
                      <a:pt x="47525" y="159021"/>
                      <a:pt x="66596" y="52756"/>
                      <a:pt x="142424" y="17464"/>
                    </a:cubicBezTo>
                    <a:lnTo>
                      <a:pt x="140494" y="16086"/>
                    </a:lnTo>
                    <a:cubicBezTo>
                      <a:pt x="174099" y="-7282"/>
                      <a:pt x="388683" y="-4457"/>
                      <a:pt x="429432" y="19801"/>
                    </a:cubicBezTo>
                    <a:cubicBezTo>
                      <a:pt x="456887" y="31134"/>
                      <a:pt x="491486" y="97235"/>
                      <a:pt x="516559" y="134762"/>
                    </a:cubicBezTo>
                    <a:lnTo>
                      <a:pt x="581869" y="97954"/>
                    </a:lnTo>
                    <a:lnTo>
                      <a:pt x="481224" y="274629"/>
                    </a:lnTo>
                    <a:lnTo>
                      <a:pt x="277765" y="285672"/>
                    </a:lnTo>
                    <a:lnTo>
                      <a:pt x="354982" y="239337"/>
                    </a:lnTo>
                    <a:cubicBezTo>
                      <a:pt x="332897" y="202817"/>
                      <a:pt x="306304" y="157274"/>
                      <a:pt x="283961" y="120280"/>
                    </a:cubicBezTo>
                    <a:lnTo>
                      <a:pt x="166687" y="322586"/>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5" name="Rectangle 2">
                <a:extLst>
                  <a:ext uri="{FF2B5EF4-FFF2-40B4-BE49-F238E27FC236}">
                    <a16:creationId xmlns:a16="http://schemas.microsoft.com/office/drawing/2014/main" id="{EFADED99-3522-5991-AD00-DCA7B62288D6}"/>
                  </a:ext>
                </a:extLst>
              </p:cNvPr>
              <p:cNvSpPr/>
              <p:nvPr/>
            </p:nvSpPr>
            <p:spPr>
              <a:xfrm rot="14403402">
                <a:off x="567885" y="3590579"/>
                <a:ext cx="581867" cy="322586"/>
              </a:xfrm>
              <a:custGeom>
                <a:avLst/>
                <a:gdLst/>
                <a:ahLst/>
                <a:cxnLst/>
                <a:rect l="l" t="t" r="r" b="b"/>
                <a:pathLst>
                  <a:path w="581867" h="322586">
                    <a:moveTo>
                      <a:pt x="481223" y="274629"/>
                    </a:moveTo>
                    <a:lnTo>
                      <a:pt x="277764" y="285672"/>
                    </a:lnTo>
                    <a:lnTo>
                      <a:pt x="354981" y="239337"/>
                    </a:lnTo>
                    <a:cubicBezTo>
                      <a:pt x="332897" y="202817"/>
                      <a:pt x="306303" y="157274"/>
                      <a:pt x="283960" y="120281"/>
                    </a:cubicBezTo>
                    <a:lnTo>
                      <a:pt x="166687" y="322586"/>
                    </a:lnTo>
                    <a:lnTo>
                      <a:pt x="0" y="229717"/>
                    </a:lnTo>
                    <a:cubicBezTo>
                      <a:pt x="47525" y="159021"/>
                      <a:pt x="66596" y="52756"/>
                      <a:pt x="142424" y="17464"/>
                    </a:cubicBezTo>
                    <a:lnTo>
                      <a:pt x="140493" y="16086"/>
                    </a:lnTo>
                    <a:cubicBezTo>
                      <a:pt x="174098" y="-7283"/>
                      <a:pt x="388682" y="-4457"/>
                      <a:pt x="429431" y="19800"/>
                    </a:cubicBezTo>
                    <a:cubicBezTo>
                      <a:pt x="456886" y="31134"/>
                      <a:pt x="491485" y="97235"/>
                      <a:pt x="516558" y="134762"/>
                    </a:cubicBezTo>
                    <a:lnTo>
                      <a:pt x="581867" y="97954"/>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nvGrpSpPr>
            <p:cNvPr id="66" name="Group 65">
              <a:extLst>
                <a:ext uri="{FF2B5EF4-FFF2-40B4-BE49-F238E27FC236}">
                  <a16:creationId xmlns:a16="http://schemas.microsoft.com/office/drawing/2014/main" id="{931CADB4-CBA0-2B9E-538D-206D521ADA77}"/>
                </a:ext>
              </a:extLst>
            </p:cNvPr>
            <p:cNvGrpSpPr/>
            <p:nvPr/>
          </p:nvGrpSpPr>
          <p:grpSpPr>
            <a:xfrm>
              <a:off x="3076648" y="3209753"/>
              <a:ext cx="1068242" cy="828847"/>
              <a:chOff x="3076648" y="3037698"/>
              <a:chExt cx="1068242" cy="828847"/>
            </a:xfrm>
          </p:grpSpPr>
          <p:sp>
            <p:nvSpPr>
              <p:cNvPr id="67" name="Oval 66">
                <a:extLst>
                  <a:ext uri="{FF2B5EF4-FFF2-40B4-BE49-F238E27FC236}">
                    <a16:creationId xmlns:a16="http://schemas.microsoft.com/office/drawing/2014/main" id="{BA8C2D07-C8D4-73A1-F5F7-5E073CC9668E}"/>
                  </a:ext>
                </a:extLst>
              </p:cNvPr>
              <p:cNvSpPr/>
              <p:nvPr/>
            </p:nvSpPr>
            <p:spPr>
              <a:xfrm>
                <a:off x="3385425" y="3379373"/>
                <a:ext cx="435252" cy="435254"/>
              </a:xfrm>
              <a:prstGeom prst="ellipse">
                <a:avLst/>
              </a:prstGeom>
              <a:noFill/>
              <a:ln w="25400" cap="flat" cmpd="sng" algn="ctr">
                <a:solidFill>
                  <a:srgbClr val="80CB35">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8" name="Flowchart: Delay 24">
                <a:extLst>
                  <a:ext uri="{FF2B5EF4-FFF2-40B4-BE49-F238E27FC236}">
                    <a16:creationId xmlns:a16="http://schemas.microsoft.com/office/drawing/2014/main" id="{AC795866-9C8C-728E-BC7C-C71DFA5D0CCD}"/>
                  </a:ext>
                </a:extLst>
              </p:cNvPr>
              <p:cNvSpPr/>
              <p:nvPr/>
            </p:nvSpPr>
            <p:spPr>
              <a:xfrm rot="16200000">
                <a:off x="3387125" y="3131211"/>
                <a:ext cx="431855" cy="244830"/>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69" name="Flowchart: Delay 24">
                <a:extLst>
                  <a:ext uri="{FF2B5EF4-FFF2-40B4-BE49-F238E27FC236}">
                    <a16:creationId xmlns:a16="http://schemas.microsoft.com/office/drawing/2014/main" id="{71A6019A-C8C3-4CD0-CB75-B94A87773099}"/>
                  </a:ext>
                </a:extLst>
              </p:cNvPr>
              <p:cNvSpPr/>
              <p:nvPr/>
            </p:nvSpPr>
            <p:spPr>
              <a:xfrm rot="1035491">
                <a:off x="3713038" y="3591272"/>
                <a:ext cx="431852" cy="244831"/>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80C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0" name="Oval 69">
                <a:extLst>
                  <a:ext uri="{FF2B5EF4-FFF2-40B4-BE49-F238E27FC236}">
                    <a16:creationId xmlns:a16="http://schemas.microsoft.com/office/drawing/2014/main" id="{FF9F2D6A-1898-CB19-AE93-7E8F2600F860}"/>
                  </a:ext>
                </a:extLst>
              </p:cNvPr>
              <p:cNvSpPr>
                <a:spLocks noChangeAspect="1"/>
              </p:cNvSpPr>
              <p:nvPr/>
            </p:nvSpPr>
            <p:spPr>
              <a:xfrm>
                <a:off x="3513347" y="3507296"/>
                <a:ext cx="179409" cy="179409"/>
              </a:xfrm>
              <a:prstGeom prst="ellipse">
                <a:avLst/>
              </a:prstGeom>
              <a:solidFill>
                <a:srgbClr val="80CB35">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1" name="Flowchart: Delay 24">
                <a:extLst>
                  <a:ext uri="{FF2B5EF4-FFF2-40B4-BE49-F238E27FC236}">
                    <a16:creationId xmlns:a16="http://schemas.microsoft.com/office/drawing/2014/main" id="{D2029CC1-83F2-14B6-4EE7-690C8CE3C77C}"/>
                  </a:ext>
                </a:extLst>
              </p:cNvPr>
              <p:cNvSpPr/>
              <p:nvPr/>
            </p:nvSpPr>
            <p:spPr>
              <a:xfrm rot="9201450">
                <a:off x="3076648" y="3621714"/>
                <a:ext cx="431852" cy="244831"/>
              </a:xfrm>
              <a:custGeom>
                <a:avLst/>
                <a:gdLst>
                  <a:gd name="connsiteX0" fmla="*/ 0 w 171450"/>
                  <a:gd name="connsiteY0" fmla="*/ 0 h 171450"/>
                  <a:gd name="connsiteX1" fmla="*/ 85725 w 171450"/>
                  <a:gd name="connsiteY1" fmla="*/ 0 h 171450"/>
                  <a:gd name="connsiteX2" fmla="*/ 171450 w 171450"/>
                  <a:gd name="connsiteY2" fmla="*/ 85725 h 171450"/>
                  <a:gd name="connsiteX3" fmla="*/ 85725 w 171450"/>
                  <a:gd name="connsiteY3" fmla="*/ 171450 h 171450"/>
                  <a:gd name="connsiteX4" fmla="*/ 0 w 171450"/>
                  <a:gd name="connsiteY4" fmla="*/ 171450 h 171450"/>
                  <a:gd name="connsiteX5" fmla="*/ 0 w 171450"/>
                  <a:gd name="connsiteY5"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2677 w 364127"/>
                  <a:gd name="connsiteY5" fmla="*/ 0 h 171450"/>
                  <a:gd name="connsiteX0" fmla="*/ 193375 w 364825"/>
                  <a:gd name="connsiteY0" fmla="*/ 0 h 171450"/>
                  <a:gd name="connsiteX1" fmla="*/ 279100 w 364825"/>
                  <a:gd name="connsiteY1" fmla="*/ 0 h 171450"/>
                  <a:gd name="connsiteX2" fmla="*/ 364825 w 364825"/>
                  <a:gd name="connsiteY2" fmla="*/ 85725 h 171450"/>
                  <a:gd name="connsiteX3" fmla="*/ 279100 w 364825"/>
                  <a:gd name="connsiteY3" fmla="*/ 171450 h 171450"/>
                  <a:gd name="connsiteX4" fmla="*/ 698 w 364825"/>
                  <a:gd name="connsiteY4" fmla="*/ 168184 h 171450"/>
                  <a:gd name="connsiteX5" fmla="*/ 20178 w 364825"/>
                  <a:gd name="connsiteY5" fmla="*/ 4 h 171450"/>
                  <a:gd name="connsiteX6" fmla="*/ 193375 w 364825"/>
                  <a:gd name="connsiteY6" fmla="*/ 0 h 171450"/>
                  <a:gd name="connsiteX0" fmla="*/ 192677 w 364127"/>
                  <a:gd name="connsiteY0" fmla="*/ 0 h 171450"/>
                  <a:gd name="connsiteX1" fmla="*/ 278402 w 364127"/>
                  <a:gd name="connsiteY1" fmla="*/ 0 h 171450"/>
                  <a:gd name="connsiteX2" fmla="*/ 364127 w 364127"/>
                  <a:gd name="connsiteY2" fmla="*/ 85725 h 171450"/>
                  <a:gd name="connsiteX3" fmla="*/ 278402 w 364127"/>
                  <a:gd name="connsiteY3" fmla="*/ 171450 h 171450"/>
                  <a:gd name="connsiteX4" fmla="*/ 0 w 364127"/>
                  <a:gd name="connsiteY4" fmla="*/ 168184 h 171450"/>
                  <a:gd name="connsiteX5" fmla="*/ 19480 w 364127"/>
                  <a:gd name="connsiteY5" fmla="*/ 4 h 171450"/>
                  <a:gd name="connsiteX6" fmla="*/ 192677 w 364127"/>
                  <a:gd name="connsiteY6" fmla="*/ 0 h 171450"/>
                  <a:gd name="connsiteX0" fmla="*/ 192719 w 364169"/>
                  <a:gd name="connsiteY0" fmla="*/ 0 h 171450"/>
                  <a:gd name="connsiteX1" fmla="*/ 278444 w 364169"/>
                  <a:gd name="connsiteY1" fmla="*/ 0 h 171450"/>
                  <a:gd name="connsiteX2" fmla="*/ 364169 w 364169"/>
                  <a:gd name="connsiteY2" fmla="*/ 85725 h 171450"/>
                  <a:gd name="connsiteX3" fmla="*/ 278444 w 364169"/>
                  <a:gd name="connsiteY3" fmla="*/ 171450 h 171450"/>
                  <a:gd name="connsiteX4" fmla="*/ 42 w 364169"/>
                  <a:gd name="connsiteY4" fmla="*/ 168184 h 171450"/>
                  <a:gd name="connsiteX5" fmla="*/ 19522 w 364169"/>
                  <a:gd name="connsiteY5" fmla="*/ 4 h 171450"/>
                  <a:gd name="connsiteX6" fmla="*/ 192719 w 364169"/>
                  <a:gd name="connsiteY6" fmla="*/ 0 h 171450"/>
                  <a:gd name="connsiteX0" fmla="*/ 192832 w 364282"/>
                  <a:gd name="connsiteY0" fmla="*/ 0 h 171450"/>
                  <a:gd name="connsiteX1" fmla="*/ 278557 w 364282"/>
                  <a:gd name="connsiteY1" fmla="*/ 0 h 171450"/>
                  <a:gd name="connsiteX2" fmla="*/ 364282 w 364282"/>
                  <a:gd name="connsiteY2" fmla="*/ 85725 h 171450"/>
                  <a:gd name="connsiteX3" fmla="*/ 278557 w 364282"/>
                  <a:gd name="connsiteY3" fmla="*/ 171450 h 171450"/>
                  <a:gd name="connsiteX4" fmla="*/ 155 w 364282"/>
                  <a:gd name="connsiteY4" fmla="*/ 168184 h 171450"/>
                  <a:gd name="connsiteX5" fmla="*/ 3307 w 364282"/>
                  <a:gd name="connsiteY5" fmla="*/ 7 h 171450"/>
                  <a:gd name="connsiteX6" fmla="*/ 192832 w 364282"/>
                  <a:gd name="connsiteY6" fmla="*/ 0 h 171450"/>
                  <a:gd name="connsiteX0" fmla="*/ 192779 w 364229"/>
                  <a:gd name="connsiteY0" fmla="*/ 0 h 171450"/>
                  <a:gd name="connsiteX1" fmla="*/ 278504 w 364229"/>
                  <a:gd name="connsiteY1" fmla="*/ 0 h 171450"/>
                  <a:gd name="connsiteX2" fmla="*/ 364229 w 364229"/>
                  <a:gd name="connsiteY2" fmla="*/ 85725 h 171450"/>
                  <a:gd name="connsiteX3" fmla="*/ 278504 w 364229"/>
                  <a:gd name="connsiteY3" fmla="*/ 171450 h 171450"/>
                  <a:gd name="connsiteX4" fmla="*/ 102 w 364229"/>
                  <a:gd name="connsiteY4" fmla="*/ 168184 h 171450"/>
                  <a:gd name="connsiteX5" fmla="*/ 6520 w 364229"/>
                  <a:gd name="connsiteY5" fmla="*/ 75119 h 171450"/>
                  <a:gd name="connsiteX6" fmla="*/ 192779 w 364229"/>
                  <a:gd name="connsiteY6" fmla="*/ 0 h 171450"/>
                  <a:gd name="connsiteX0" fmla="*/ 196019 w 367469"/>
                  <a:gd name="connsiteY0" fmla="*/ 0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6" fmla="*/ 196019 w 367469"/>
                  <a:gd name="connsiteY6" fmla="*/ 0 h 171450"/>
                  <a:gd name="connsiteX0" fmla="*/ 9760 w 367469"/>
                  <a:gd name="connsiteY0" fmla="*/ 75119 h 171450"/>
                  <a:gd name="connsiteX1" fmla="*/ 281744 w 367469"/>
                  <a:gd name="connsiteY1" fmla="*/ 0 h 171450"/>
                  <a:gd name="connsiteX2" fmla="*/ 367469 w 367469"/>
                  <a:gd name="connsiteY2" fmla="*/ 85725 h 171450"/>
                  <a:gd name="connsiteX3" fmla="*/ 281744 w 367469"/>
                  <a:gd name="connsiteY3" fmla="*/ 171450 h 171450"/>
                  <a:gd name="connsiteX4" fmla="*/ 75 w 367469"/>
                  <a:gd name="connsiteY4" fmla="*/ 122467 h 171450"/>
                  <a:gd name="connsiteX5" fmla="*/ 9760 w 367469"/>
                  <a:gd name="connsiteY5" fmla="*/ 75119 h 171450"/>
                  <a:gd name="connsiteX0" fmla="*/ 0 w 357709"/>
                  <a:gd name="connsiteY0" fmla="*/ 75119 h 171450"/>
                  <a:gd name="connsiteX1" fmla="*/ 271984 w 357709"/>
                  <a:gd name="connsiteY1" fmla="*/ 0 h 171450"/>
                  <a:gd name="connsiteX2" fmla="*/ 357709 w 357709"/>
                  <a:gd name="connsiteY2" fmla="*/ 85725 h 171450"/>
                  <a:gd name="connsiteX3" fmla="*/ 271984 w 357709"/>
                  <a:gd name="connsiteY3" fmla="*/ 171450 h 171450"/>
                  <a:gd name="connsiteX4" fmla="*/ 58895 w 357709"/>
                  <a:gd name="connsiteY4" fmla="*/ 142065 h 171450"/>
                  <a:gd name="connsiteX5" fmla="*/ 0 w 357709"/>
                  <a:gd name="connsiteY5" fmla="*/ 75119 h 171450"/>
                  <a:gd name="connsiteX0" fmla="*/ 0 w 305457"/>
                  <a:gd name="connsiteY0" fmla="*/ 78388 h 171450"/>
                  <a:gd name="connsiteX1" fmla="*/ 219732 w 305457"/>
                  <a:gd name="connsiteY1" fmla="*/ 0 h 171450"/>
                  <a:gd name="connsiteX2" fmla="*/ 305457 w 305457"/>
                  <a:gd name="connsiteY2" fmla="*/ 85725 h 171450"/>
                  <a:gd name="connsiteX3" fmla="*/ 219732 w 305457"/>
                  <a:gd name="connsiteY3" fmla="*/ 171450 h 171450"/>
                  <a:gd name="connsiteX4" fmla="*/ 6643 w 305457"/>
                  <a:gd name="connsiteY4" fmla="*/ 142065 h 171450"/>
                  <a:gd name="connsiteX5" fmla="*/ 0 w 305457"/>
                  <a:gd name="connsiteY5" fmla="*/ 78388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6644 w 305458"/>
                  <a:gd name="connsiteY4" fmla="*/ 142065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32268 h 171450"/>
                  <a:gd name="connsiteX5" fmla="*/ 0 w 305458"/>
                  <a:gd name="connsiteY5" fmla="*/ 62063 h 171450"/>
                  <a:gd name="connsiteX0" fmla="*/ 0 w 305458"/>
                  <a:gd name="connsiteY0" fmla="*/ 62063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62063 h 171450"/>
                  <a:gd name="connsiteX0" fmla="*/ 0 w 305458"/>
                  <a:gd name="connsiteY0" fmla="*/ 49000 h 171450"/>
                  <a:gd name="connsiteX1" fmla="*/ 219733 w 305458"/>
                  <a:gd name="connsiteY1" fmla="*/ 0 h 171450"/>
                  <a:gd name="connsiteX2" fmla="*/ 305458 w 305458"/>
                  <a:gd name="connsiteY2" fmla="*/ 85725 h 171450"/>
                  <a:gd name="connsiteX3" fmla="*/ 219733 w 305458"/>
                  <a:gd name="connsiteY3" fmla="*/ 171450 h 171450"/>
                  <a:gd name="connsiteX4" fmla="*/ 3378 w 305458"/>
                  <a:gd name="connsiteY4" fmla="*/ 119205 h 171450"/>
                  <a:gd name="connsiteX5" fmla="*/ 0 w 305458"/>
                  <a:gd name="connsiteY5" fmla="*/ 49000 h 171450"/>
                  <a:gd name="connsiteX0" fmla="*/ 6521 w 302182"/>
                  <a:gd name="connsiteY0" fmla="*/ 49000 h 171450"/>
                  <a:gd name="connsiteX1" fmla="*/ 216457 w 302182"/>
                  <a:gd name="connsiteY1" fmla="*/ 0 h 171450"/>
                  <a:gd name="connsiteX2" fmla="*/ 302182 w 302182"/>
                  <a:gd name="connsiteY2" fmla="*/ 85725 h 171450"/>
                  <a:gd name="connsiteX3" fmla="*/ 216457 w 302182"/>
                  <a:gd name="connsiteY3" fmla="*/ 171450 h 171450"/>
                  <a:gd name="connsiteX4" fmla="*/ 102 w 302182"/>
                  <a:gd name="connsiteY4" fmla="*/ 119205 h 171450"/>
                  <a:gd name="connsiteX5" fmla="*/ 6521 w 302182"/>
                  <a:gd name="connsiteY5" fmla="*/ 49000 h 171450"/>
                  <a:gd name="connsiteX0" fmla="*/ 227 w 302419"/>
                  <a:gd name="connsiteY0" fmla="*/ 49000 h 171450"/>
                  <a:gd name="connsiteX1" fmla="*/ 216694 w 302419"/>
                  <a:gd name="connsiteY1" fmla="*/ 0 h 171450"/>
                  <a:gd name="connsiteX2" fmla="*/ 302419 w 302419"/>
                  <a:gd name="connsiteY2" fmla="*/ 85725 h 171450"/>
                  <a:gd name="connsiteX3" fmla="*/ 216694 w 302419"/>
                  <a:gd name="connsiteY3" fmla="*/ 171450 h 171450"/>
                  <a:gd name="connsiteX4" fmla="*/ 339 w 302419"/>
                  <a:gd name="connsiteY4" fmla="*/ 119205 h 171450"/>
                  <a:gd name="connsiteX5" fmla="*/ 227 w 302419"/>
                  <a:gd name="connsiteY5" fmla="*/ 490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19" h="171450">
                    <a:moveTo>
                      <a:pt x="227" y="49000"/>
                    </a:moveTo>
                    <a:lnTo>
                      <a:pt x="216694" y="0"/>
                    </a:lnTo>
                    <a:cubicBezTo>
                      <a:pt x="264039" y="0"/>
                      <a:pt x="302419" y="38380"/>
                      <a:pt x="302419" y="85725"/>
                    </a:cubicBezTo>
                    <a:cubicBezTo>
                      <a:pt x="302419" y="133070"/>
                      <a:pt x="264039" y="171450"/>
                      <a:pt x="216694" y="171450"/>
                    </a:cubicBezTo>
                    <a:lnTo>
                      <a:pt x="339" y="119205"/>
                    </a:lnTo>
                    <a:cubicBezTo>
                      <a:pt x="-789" y="121930"/>
                      <a:pt x="1353" y="52812"/>
                      <a:pt x="227" y="49000"/>
                    </a:cubicBezTo>
                    <a:close/>
                  </a:path>
                </a:pathLst>
              </a:custGeom>
              <a:solidFill>
                <a:srgbClr val="80CB35">
                  <a:lumMod val="75000"/>
                </a:srgbClr>
              </a:solidFill>
              <a:ln w="12700" cap="flat" cmpd="sng" algn="ctr">
                <a:solidFill>
                  <a:srgbClr val="80C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nvGrpSpPr>
            <p:cNvPr id="72" name="Group 71">
              <a:extLst>
                <a:ext uri="{FF2B5EF4-FFF2-40B4-BE49-F238E27FC236}">
                  <a16:creationId xmlns:a16="http://schemas.microsoft.com/office/drawing/2014/main" id="{2CACCD1B-B640-B26B-6B32-3D3FE9113084}"/>
                </a:ext>
              </a:extLst>
            </p:cNvPr>
            <p:cNvGrpSpPr>
              <a:grpSpLocks noChangeAspect="1"/>
            </p:cNvGrpSpPr>
            <p:nvPr/>
          </p:nvGrpSpPr>
          <p:grpSpPr>
            <a:xfrm>
              <a:off x="1457953" y="3889656"/>
              <a:ext cx="720085" cy="910944"/>
              <a:chOff x="4800600" y="5120674"/>
              <a:chExt cx="457200" cy="578377"/>
            </a:xfrm>
            <a:solidFill>
              <a:srgbClr val="80CB35">
                <a:lumMod val="75000"/>
              </a:srgbClr>
            </a:solidFill>
          </p:grpSpPr>
          <p:sp>
            <p:nvSpPr>
              <p:cNvPr id="73" name="Rounded Rectangle 40">
                <a:extLst>
                  <a:ext uri="{FF2B5EF4-FFF2-40B4-BE49-F238E27FC236}">
                    <a16:creationId xmlns:a16="http://schemas.microsoft.com/office/drawing/2014/main" id="{70DEF99C-F5E2-50DD-FD29-18156C2E2049}"/>
                  </a:ext>
                </a:extLst>
              </p:cNvPr>
              <p:cNvSpPr/>
              <p:nvPr/>
            </p:nvSpPr>
            <p:spPr>
              <a:xfrm>
                <a:off x="4835128" y="5222295"/>
                <a:ext cx="388144" cy="476756"/>
              </a:xfrm>
              <a:custGeom>
                <a:avLst/>
                <a:gdLst/>
                <a:ahLst/>
                <a:cxnLst/>
                <a:rect l="l" t="t" r="r" b="b"/>
                <a:pathLst>
                  <a:path w="388144" h="476756">
                    <a:moveTo>
                      <a:pt x="135398" y="264628"/>
                    </a:moveTo>
                    <a:cubicBezTo>
                      <a:pt x="133083" y="264628"/>
                      <a:pt x="131207" y="266504"/>
                      <a:pt x="131207" y="268819"/>
                    </a:cubicBezTo>
                    <a:lnTo>
                      <a:pt x="131207" y="285584"/>
                    </a:lnTo>
                    <a:cubicBezTo>
                      <a:pt x="131207" y="287899"/>
                      <a:pt x="133083" y="289775"/>
                      <a:pt x="135398" y="289775"/>
                    </a:cubicBezTo>
                    <a:lnTo>
                      <a:pt x="252746" y="289775"/>
                    </a:lnTo>
                    <a:cubicBezTo>
                      <a:pt x="255061" y="289775"/>
                      <a:pt x="256937" y="287899"/>
                      <a:pt x="256937" y="285584"/>
                    </a:cubicBezTo>
                    <a:lnTo>
                      <a:pt x="256937" y="268819"/>
                    </a:lnTo>
                    <a:cubicBezTo>
                      <a:pt x="256937" y="266504"/>
                      <a:pt x="255061" y="264628"/>
                      <a:pt x="252746" y="264628"/>
                    </a:cubicBezTo>
                    <a:close/>
                    <a:moveTo>
                      <a:pt x="222655" y="127398"/>
                    </a:moveTo>
                    <a:cubicBezTo>
                      <a:pt x="220340" y="127398"/>
                      <a:pt x="218464" y="129274"/>
                      <a:pt x="218464" y="131589"/>
                    </a:cubicBezTo>
                    <a:lnTo>
                      <a:pt x="218464" y="248937"/>
                    </a:lnTo>
                    <a:cubicBezTo>
                      <a:pt x="218464" y="251252"/>
                      <a:pt x="220340" y="253128"/>
                      <a:pt x="222655" y="253128"/>
                    </a:cubicBezTo>
                    <a:lnTo>
                      <a:pt x="239420" y="253128"/>
                    </a:lnTo>
                    <a:cubicBezTo>
                      <a:pt x="241735" y="253128"/>
                      <a:pt x="243611" y="251252"/>
                      <a:pt x="243611" y="248937"/>
                    </a:cubicBezTo>
                    <a:lnTo>
                      <a:pt x="243611" y="131589"/>
                    </a:lnTo>
                    <a:cubicBezTo>
                      <a:pt x="243611" y="129274"/>
                      <a:pt x="241735" y="127398"/>
                      <a:pt x="239420" y="127398"/>
                    </a:cubicBezTo>
                    <a:close/>
                    <a:moveTo>
                      <a:pt x="185689" y="127398"/>
                    </a:moveTo>
                    <a:cubicBezTo>
                      <a:pt x="183374" y="127398"/>
                      <a:pt x="181498" y="129274"/>
                      <a:pt x="181498" y="131589"/>
                    </a:cubicBezTo>
                    <a:lnTo>
                      <a:pt x="181498" y="248937"/>
                    </a:lnTo>
                    <a:cubicBezTo>
                      <a:pt x="181498" y="251252"/>
                      <a:pt x="183374" y="253128"/>
                      <a:pt x="185689" y="253128"/>
                    </a:cubicBezTo>
                    <a:lnTo>
                      <a:pt x="202454" y="253128"/>
                    </a:lnTo>
                    <a:cubicBezTo>
                      <a:pt x="204769" y="253128"/>
                      <a:pt x="206645" y="251252"/>
                      <a:pt x="206645" y="248937"/>
                    </a:cubicBezTo>
                    <a:lnTo>
                      <a:pt x="206645" y="131589"/>
                    </a:lnTo>
                    <a:cubicBezTo>
                      <a:pt x="206645" y="129274"/>
                      <a:pt x="204769" y="127398"/>
                      <a:pt x="202454" y="127398"/>
                    </a:cubicBezTo>
                    <a:close/>
                    <a:moveTo>
                      <a:pt x="148723" y="127398"/>
                    </a:moveTo>
                    <a:cubicBezTo>
                      <a:pt x="146408" y="127398"/>
                      <a:pt x="144532" y="129274"/>
                      <a:pt x="144532" y="131589"/>
                    </a:cubicBezTo>
                    <a:lnTo>
                      <a:pt x="144532" y="248937"/>
                    </a:lnTo>
                    <a:cubicBezTo>
                      <a:pt x="144532" y="251252"/>
                      <a:pt x="146408" y="253128"/>
                      <a:pt x="148723" y="253128"/>
                    </a:cubicBezTo>
                    <a:lnTo>
                      <a:pt x="165488" y="253128"/>
                    </a:lnTo>
                    <a:cubicBezTo>
                      <a:pt x="167803" y="253128"/>
                      <a:pt x="169679" y="251252"/>
                      <a:pt x="169679" y="248937"/>
                    </a:cubicBezTo>
                    <a:lnTo>
                      <a:pt x="169679" y="131589"/>
                    </a:lnTo>
                    <a:cubicBezTo>
                      <a:pt x="169679" y="129274"/>
                      <a:pt x="167803" y="127398"/>
                      <a:pt x="165488" y="127398"/>
                    </a:cubicBezTo>
                    <a:close/>
                    <a:moveTo>
                      <a:pt x="0" y="0"/>
                    </a:moveTo>
                    <a:cubicBezTo>
                      <a:pt x="1587" y="2164"/>
                      <a:pt x="388937" y="4545"/>
                      <a:pt x="388143" y="2381"/>
                    </a:cubicBezTo>
                    <a:cubicBezTo>
                      <a:pt x="387349" y="140926"/>
                      <a:pt x="386556" y="274710"/>
                      <a:pt x="385762" y="413255"/>
                    </a:cubicBezTo>
                    <a:cubicBezTo>
                      <a:pt x="385762" y="448326"/>
                      <a:pt x="357332" y="476756"/>
                      <a:pt x="322261" y="476756"/>
                    </a:cubicBezTo>
                    <a:lnTo>
                      <a:pt x="68263" y="476756"/>
                    </a:lnTo>
                    <a:cubicBezTo>
                      <a:pt x="33192" y="476756"/>
                      <a:pt x="4762" y="448326"/>
                      <a:pt x="4762" y="413255"/>
                    </a:cubicBezTo>
                    <a:cubicBezTo>
                      <a:pt x="3175" y="275503"/>
                      <a:pt x="1587" y="137752"/>
                      <a:pt x="0" y="0"/>
                    </a:cubicBez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4" name="Rounded Rectangle 41">
                <a:extLst>
                  <a:ext uri="{FF2B5EF4-FFF2-40B4-BE49-F238E27FC236}">
                    <a16:creationId xmlns:a16="http://schemas.microsoft.com/office/drawing/2014/main" id="{5FE17791-27DF-AA15-9344-8213C06A1177}"/>
                  </a:ext>
                </a:extLst>
              </p:cNvPr>
              <p:cNvSpPr/>
              <p:nvPr/>
            </p:nvSpPr>
            <p:spPr>
              <a:xfrm>
                <a:off x="4800600" y="5160889"/>
                <a:ext cx="457200" cy="54180"/>
              </a:xfrm>
              <a:custGeom>
                <a:avLst/>
                <a:gdLst>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426833 w 457200"/>
                  <a:gd name="connsiteY5" fmla="*/ 182200 h 182200"/>
                  <a:gd name="connsiteX6" fmla="*/ 30367 w 457200"/>
                  <a:gd name="connsiteY6" fmla="*/ 182200 h 182200"/>
                  <a:gd name="connsiteX7" fmla="*/ 0 w 457200"/>
                  <a:gd name="connsiteY7" fmla="*/ 151833 h 182200"/>
                  <a:gd name="connsiteX8" fmla="*/ 0 w 457200"/>
                  <a:gd name="connsiteY8" fmla="*/ 30367 h 182200"/>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30367 w 457200"/>
                  <a:gd name="connsiteY5" fmla="*/ 182200 h 182200"/>
                  <a:gd name="connsiteX6" fmla="*/ 0 w 457200"/>
                  <a:gd name="connsiteY6" fmla="*/ 151833 h 182200"/>
                  <a:gd name="connsiteX7" fmla="*/ 0 w 457200"/>
                  <a:gd name="connsiteY7" fmla="*/ 30367 h 182200"/>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151833 h 151833"/>
                  <a:gd name="connsiteX6" fmla="*/ 0 w 457200"/>
                  <a:gd name="connsiteY6" fmla="*/ 30367 h 151833"/>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30367 h 151833"/>
                  <a:gd name="connsiteX0" fmla="*/ 0 w 457200"/>
                  <a:gd name="connsiteY0" fmla="*/ 30367 h 30367"/>
                  <a:gd name="connsiteX1" fmla="*/ 30367 w 457200"/>
                  <a:gd name="connsiteY1" fmla="*/ 0 h 30367"/>
                  <a:gd name="connsiteX2" fmla="*/ 426833 w 457200"/>
                  <a:gd name="connsiteY2" fmla="*/ 0 h 30367"/>
                  <a:gd name="connsiteX3" fmla="*/ 457200 w 457200"/>
                  <a:gd name="connsiteY3" fmla="*/ 30367 h 30367"/>
                  <a:gd name="connsiteX4" fmla="*/ 0 w 457200"/>
                  <a:gd name="connsiteY4" fmla="*/ 30367 h 30367"/>
                  <a:gd name="connsiteX0" fmla="*/ 0 w 457200"/>
                  <a:gd name="connsiteY0" fmla="*/ 30367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30367 h 54180"/>
                  <a:gd name="connsiteX0" fmla="*/ 0 w 457200"/>
                  <a:gd name="connsiteY0" fmla="*/ 47035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47035 h 54180"/>
                  <a:gd name="connsiteX0" fmla="*/ 0 w 457200"/>
                  <a:gd name="connsiteY0" fmla="*/ 54179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30367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4180">
                    <a:moveTo>
                      <a:pt x="0" y="54179"/>
                    </a:moveTo>
                    <a:cubicBezTo>
                      <a:pt x="0" y="37408"/>
                      <a:pt x="20739" y="0"/>
                      <a:pt x="44654" y="0"/>
                    </a:cubicBezTo>
                    <a:lnTo>
                      <a:pt x="407783" y="0"/>
                    </a:lnTo>
                    <a:cubicBezTo>
                      <a:pt x="434079" y="2381"/>
                      <a:pt x="457200" y="37409"/>
                      <a:pt x="457200" y="54180"/>
                    </a:cubicBezTo>
                    <a:lnTo>
                      <a:pt x="0" y="54179"/>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sp>
            <p:nvSpPr>
              <p:cNvPr id="75" name="Rounded Rectangle 41">
                <a:extLst>
                  <a:ext uri="{FF2B5EF4-FFF2-40B4-BE49-F238E27FC236}">
                    <a16:creationId xmlns:a16="http://schemas.microsoft.com/office/drawing/2014/main" id="{94D884DC-0CF3-A039-0189-83114BC6E98D}"/>
                  </a:ext>
                </a:extLst>
              </p:cNvPr>
              <p:cNvSpPr>
                <a:spLocks/>
              </p:cNvSpPr>
              <p:nvPr/>
            </p:nvSpPr>
            <p:spPr>
              <a:xfrm>
                <a:off x="4953973" y="5120674"/>
                <a:ext cx="150455" cy="27431"/>
              </a:xfrm>
              <a:custGeom>
                <a:avLst/>
                <a:gdLst>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426833 w 457200"/>
                  <a:gd name="connsiteY5" fmla="*/ 182200 h 182200"/>
                  <a:gd name="connsiteX6" fmla="*/ 30367 w 457200"/>
                  <a:gd name="connsiteY6" fmla="*/ 182200 h 182200"/>
                  <a:gd name="connsiteX7" fmla="*/ 0 w 457200"/>
                  <a:gd name="connsiteY7" fmla="*/ 151833 h 182200"/>
                  <a:gd name="connsiteX8" fmla="*/ 0 w 457200"/>
                  <a:gd name="connsiteY8" fmla="*/ 30367 h 182200"/>
                  <a:gd name="connsiteX0" fmla="*/ 0 w 457200"/>
                  <a:gd name="connsiteY0" fmla="*/ 30367 h 182200"/>
                  <a:gd name="connsiteX1" fmla="*/ 30367 w 457200"/>
                  <a:gd name="connsiteY1" fmla="*/ 0 h 182200"/>
                  <a:gd name="connsiteX2" fmla="*/ 426833 w 457200"/>
                  <a:gd name="connsiteY2" fmla="*/ 0 h 182200"/>
                  <a:gd name="connsiteX3" fmla="*/ 457200 w 457200"/>
                  <a:gd name="connsiteY3" fmla="*/ 30367 h 182200"/>
                  <a:gd name="connsiteX4" fmla="*/ 457200 w 457200"/>
                  <a:gd name="connsiteY4" fmla="*/ 151833 h 182200"/>
                  <a:gd name="connsiteX5" fmla="*/ 30367 w 457200"/>
                  <a:gd name="connsiteY5" fmla="*/ 182200 h 182200"/>
                  <a:gd name="connsiteX6" fmla="*/ 0 w 457200"/>
                  <a:gd name="connsiteY6" fmla="*/ 151833 h 182200"/>
                  <a:gd name="connsiteX7" fmla="*/ 0 w 457200"/>
                  <a:gd name="connsiteY7" fmla="*/ 30367 h 182200"/>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151833 h 151833"/>
                  <a:gd name="connsiteX6" fmla="*/ 0 w 457200"/>
                  <a:gd name="connsiteY6" fmla="*/ 30367 h 151833"/>
                  <a:gd name="connsiteX0" fmla="*/ 0 w 457200"/>
                  <a:gd name="connsiteY0" fmla="*/ 30367 h 151833"/>
                  <a:gd name="connsiteX1" fmla="*/ 30367 w 457200"/>
                  <a:gd name="connsiteY1" fmla="*/ 0 h 151833"/>
                  <a:gd name="connsiteX2" fmla="*/ 426833 w 457200"/>
                  <a:gd name="connsiteY2" fmla="*/ 0 h 151833"/>
                  <a:gd name="connsiteX3" fmla="*/ 457200 w 457200"/>
                  <a:gd name="connsiteY3" fmla="*/ 30367 h 151833"/>
                  <a:gd name="connsiteX4" fmla="*/ 457200 w 457200"/>
                  <a:gd name="connsiteY4" fmla="*/ 151833 h 151833"/>
                  <a:gd name="connsiteX5" fmla="*/ 0 w 457200"/>
                  <a:gd name="connsiteY5" fmla="*/ 30367 h 151833"/>
                  <a:gd name="connsiteX0" fmla="*/ 0 w 457200"/>
                  <a:gd name="connsiteY0" fmla="*/ 30367 h 30367"/>
                  <a:gd name="connsiteX1" fmla="*/ 30367 w 457200"/>
                  <a:gd name="connsiteY1" fmla="*/ 0 h 30367"/>
                  <a:gd name="connsiteX2" fmla="*/ 426833 w 457200"/>
                  <a:gd name="connsiteY2" fmla="*/ 0 h 30367"/>
                  <a:gd name="connsiteX3" fmla="*/ 457200 w 457200"/>
                  <a:gd name="connsiteY3" fmla="*/ 30367 h 30367"/>
                  <a:gd name="connsiteX4" fmla="*/ 0 w 457200"/>
                  <a:gd name="connsiteY4" fmla="*/ 30367 h 30367"/>
                  <a:gd name="connsiteX0" fmla="*/ 0 w 457200"/>
                  <a:gd name="connsiteY0" fmla="*/ 30367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30367 h 54180"/>
                  <a:gd name="connsiteX0" fmla="*/ 0 w 457200"/>
                  <a:gd name="connsiteY0" fmla="*/ 47035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47035 h 54180"/>
                  <a:gd name="connsiteX0" fmla="*/ 0 w 457200"/>
                  <a:gd name="connsiteY0" fmla="*/ 54179 h 54180"/>
                  <a:gd name="connsiteX1" fmla="*/ 30367 w 457200"/>
                  <a:gd name="connsiteY1" fmla="*/ 0 h 54180"/>
                  <a:gd name="connsiteX2" fmla="*/ 42683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30367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 name="connsiteX0" fmla="*/ 0 w 457200"/>
                  <a:gd name="connsiteY0" fmla="*/ 54179 h 54180"/>
                  <a:gd name="connsiteX1" fmla="*/ 44654 w 457200"/>
                  <a:gd name="connsiteY1" fmla="*/ 0 h 54180"/>
                  <a:gd name="connsiteX2" fmla="*/ 407783 w 457200"/>
                  <a:gd name="connsiteY2" fmla="*/ 0 h 54180"/>
                  <a:gd name="connsiteX3" fmla="*/ 457200 w 457200"/>
                  <a:gd name="connsiteY3" fmla="*/ 54180 h 54180"/>
                  <a:gd name="connsiteX4" fmla="*/ 0 w 457200"/>
                  <a:gd name="connsiteY4" fmla="*/ 54179 h 5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4180">
                    <a:moveTo>
                      <a:pt x="0" y="54179"/>
                    </a:moveTo>
                    <a:cubicBezTo>
                      <a:pt x="0" y="37408"/>
                      <a:pt x="20739" y="0"/>
                      <a:pt x="44654" y="0"/>
                    </a:cubicBezTo>
                    <a:lnTo>
                      <a:pt x="407783" y="0"/>
                    </a:lnTo>
                    <a:cubicBezTo>
                      <a:pt x="434079" y="2381"/>
                      <a:pt x="457200" y="37409"/>
                      <a:pt x="457200" y="54180"/>
                    </a:cubicBezTo>
                    <a:lnTo>
                      <a:pt x="0" y="54179"/>
                    </a:lnTo>
                    <a:close/>
                  </a:path>
                </a:pathLst>
              </a:custGeom>
              <a:grp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DDE89A"/>
                  </a:solidFill>
                  <a:effectLst/>
                  <a:uLnTx/>
                  <a:uFillTx/>
                  <a:latin typeface="Arial"/>
                  <a:ea typeface="+mn-ea"/>
                  <a:cs typeface="+mn-cs"/>
                </a:endParaRPr>
              </a:p>
            </p:txBody>
          </p:sp>
        </p:grpSp>
      </p:grpSp>
      <p:sp>
        <p:nvSpPr>
          <p:cNvPr id="7" name="TextBox 6">
            <a:extLst>
              <a:ext uri="{FF2B5EF4-FFF2-40B4-BE49-F238E27FC236}">
                <a16:creationId xmlns:a16="http://schemas.microsoft.com/office/drawing/2014/main" id="{BB1BA336-19F2-D2B1-DF21-1767EA6AB958}"/>
              </a:ext>
            </a:extLst>
          </p:cNvPr>
          <p:cNvSpPr txBox="1"/>
          <p:nvPr/>
        </p:nvSpPr>
        <p:spPr>
          <a:xfrm>
            <a:off x="8582347" y="4803500"/>
            <a:ext cx="2563828" cy="646331"/>
          </a:xfrm>
          <a:prstGeom prst="rect">
            <a:avLst/>
          </a:prstGeom>
          <a:noFill/>
        </p:spPr>
        <p:txBody>
          <a:bodyPr wrap="square">
            <a:spAutoFit/>
          </a:bodyPr>
          <a:lstStyle/>
          <a:p>
            <a:r>
              <a:rPr lang="mk" dirty="0"/>
              <a:t>Извор на илустрација</a:t>
            </a:r>
          </a:p>
          <a:p>
            <a:r>
              <a:rPr lang="mk" dirty="0"/>
              <a:t>www.SlideHunter.com</a:t>
            </a:r>
          </a:p>
        </p:txBody>
      </p:sp>
    </p:spTree>
    <p:extLst>
      <p:ext uri="{BB962C8B-B14F-4D97-AF65-F5344CB8AC3E}">
        <p14:creationId xmlns:p14="http://schemas.microsoft.com/office/powerpoint/2010/main" val="2537031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3C86-3175-B644-0AF0-B456D0D361A4}"/>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767C83B-0E4D-A526-12D9-D94E4D3688E8}"/>
              </a:ext>
            </a:extLst>
          </p:cNvPr>
          <p:cNvGraphicFramePr>
            <a:graphicFrameLocks noGrp="1"/>
          </p:cNvGraphicFramePr>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5 - Обука за испорака</a:t>
                      </a:r>
                    </a:p>
                    <a:p>
                      <a:pPr algn="ctr"/>
                      <a:r>
                        <a:rPr lang="mk" sz="2800" dirty="0">
                          <a:solidFill>
                            <a:srgbClr val="009900"/>
                          </a:solidFill>
                        </a:rPr>
                        <a:t>Методи и техники на спроведување на обука</a:t>
                      </a:r>
                      <a:endParaRPr lang="sr-Cyrl-RS" sz="2800" dirty="0">
                        <a:solidFill>
                          <a:srgbClr val="00990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5" name="TextBox 4">
            <a:extLst>
              <a:ext uri="{FF2B5EF4-FFF2-40B4-BE49-F238E27FC236}">
                <a16:creationId xmlns:a16="http://schemas.microsoft.com/office/drawing/2014/main" id="{AEA8299F-FF4E-6DB3-2950-33D34C00B591}"/>
              </a:ext>
            </a:extLst>
          </p:cNvPr>
          <p:cNvSpPr txBox="1"/>
          <p:nvPr/>
        </p:nvSpPr>
        <p:spPr>
          <a:xfrm>
            <a:off x="218984" y="1361376"/>
            <a:ext cx="11754031" cy="4524315"/>
          </a:xfrm>
          <a:prstGeom prst="rect">
            <a:avLst/>
          </a:prstGeom>
          <a:noFill/>
        </p:spPr>
        <p:txBody>
          <a:bodyPr wrap="square">
            <a:spAutoFit/>
          </a:bodyPr>
          <a:lstStyle/>
          <a:p>
            <a:pPr marL="285750" indent="-285750" algn="just">
              <a:buFont typeface="Arial" panose="020B0604020202020204" pitchFamily="34" charset="0"/>
              <a:buChar char="•"/>
            </a:pPr>
            <a:r>
              <a:rPr lang="mk" b="1" dirty="0"/>
              <a:t>Програмата за обука </a:t>
            </a:r>
            <a:r>
              <a:rPr lang="mk" dirty="0"/>
              <a:t>за озеленување на бизнисот во однос на методологијата на работа се базира на интеракција помеѓу предавачот и учесниците, во која предавачот е во голема мера модератор.</a:t>
            </a:r>
          </a:p>
          <a:p>
            <a:pPr marL="285750" indent="-285750" algn="just">
              <a:buFont typeface="Arial" panose="020B0604020202020204" pitchFamily="34" charset="0"/>
              <a:buChar char="•"/>
            </a:pPr>
            <a:r>
              <a:rPr lang="mk" dirty="0"/>
              <a:t>Клучните карактеристики на методолошкиот пристап се:</a:t>
            </a:r>
          </a:p>
          <a:p>
            <a:pPr lvl="1" algn="just"/>
            <a:r>
              <a:rPr lang="mk" dirty="0"/>
              <a:t>1.) Содржината на програмата за обука е усогласена со специфичните работни и процесни обврски на учесниците.</a:t>
            </a:r>
          </a:p>
          <a:p>
            <a:pPr lvl="1" algn="just"/>
            <a:r>
              <a:rPr lang="mk" dirty="0"/>
              <a:t>2.) активно учење преку групна работа и отворена дискусија.</a:t>
            </a:r>
          </a:p>
          <a:p>
            <a:pPr lvl="1" algn="just"/>
            <a:r>
              <a:rPr lang="mk" dirty="0"/>
              <a:t>3.) Учесниците се во центарот на процесот на учење и на тој начин стануваат одговорни за сопствениот развој.</a:t>
            </a:r>
          </a:p>
          <a:p>
            <a:pPr marL="285750" indent="-285750" algn="just">
              <a:buFont typeface="Arial" panose="020B0604020202020204" pitchFamily="34" charset="0"/>
              <a:buChar char="•"/>
            </a:pPr>
            <a:r>
              <a:rPr lang="mk" dirty="0"/>
              <a:t>Со оглед на тоа што станува збор за возрасни учесници, обуката не е само презентација на факти, туку треба да служи како поддршка во рамките на која учесниците ќе стекнуваат нови знаења, ќе ги обновуваат знаењата што веќе ги имаат, но и ќе разменуваат искуства со обучувачите, а особено со другите учесници во обуката.</a:t>
            </a:r>
          </a:p>
          <a:p>
            <a:pPr marL="285750" indent="-285750" algn="just">
              <a:buFont typeface="Arial" panose="020B0604020202020204" pitchFamily="34" charset="0"/>
              <a:buChar char="•"/>
            </a:pPr>
            <a:r>
              <a:rPr lang="mk" dirty="0"/>
              <a:t>Активностите за обука треба да бидат фокусирани на развивање на вештините што им се потребни на возрасните.</a:t>
            </a:r>
          </a:p>
          <a:p>
            <a:pPr marL="285750" indent="-285750" algn="just">
              <a:buFont typeface="Arial" panose="020B0604020202020204" pitchFamily="34" charset="0"/>
              <a:buChar char="•"/>
            </a:pPr>
            <a:r>
              <a:rPr lang="mk" dirty="0"/>
              <a:t>Обучувачот треба да биде директно активен до 15% од обуката, а остатокот треба да се базира на активностите на учесникот.</a:t>
            </a:r>
          </a:p>
          <a:p>
            <a:pPr marL="285750" indent="-285750" algn="just">
              <a:buFont typeface="Arial" panose="020B0604020202020204" pitchFamily="34" charset="0"/>
              <a:buChar char="•"/>
            </a:pPr>
            <a:r>
              <a:rPr lang="mk" dirty="0"/>
              <a:t>Учесниците активно учествуваат во практични вежби, што ќе придонесе за развој на нови вештини и примена на стекнатите знаења во пракса.</a:t>
            </a:r>
          </a:p>
          <a:p>
            <a:pPr marL="285750" indent="-285750" algn="just">
              <a:buFont typeface="Arial" panose="020B0604020202020204" pitchFamily="34" charset="0"/>
              <a:buChar char="•"/>
            </a:pPr>
            <a:r>
              <a:rPr lang="mk" dirty="0"/>
              <a:t>Организациска форма на обука - интерактивна работилница.</a:t>
            </a:r>
          </a:p>
        </p:txBody>
      </p:sp>
    </p:spTree>
    <p:extLst>
      <p:ext uri="{BB962C8B-B14F-4D97-AF65-F5344CB8AC3E}">
        <p14:creationId xmlns:p14="http://schemas.microsoft.com/office/powerpoint/2010/main" val="2340094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k" sz="1800" b="1" kern="1200" dirty="0">
                          <a:solidFill>
                            <a:schemeClr val="lt1"/>
                          </a:solidFill>
                          <a:effectLst/>
                          <a:latin typeface="+mn-lt"/>
                          <a:ea typeface="+mn-ea"/>
                          <a:cs typeface="+mn-cs"/>
                        </a:rPr>
                        <a:t>Методи и техники на спроведување на обука</a:t>
                      </a:r>
                      <a:endParaRPr lang="en-GB" sz="1800" b="1" kern="1200" dirty="0">
                        <a:solidFill>
                          <a:schemeClr val="lt1"/>
                        </a:solidFill>
                        <a:effectLst/>
                        <a:latin typeface="+mn-lt"/>
                        <a:ea typeface="+mn-ea"/>
                        <a:cs typeface="+mn-cs"/>
                      </a:endParaRPr>
                    </a:p>
                    <a:p>
                      <a:pPr algn="ctr"/>
                      <a:r>
                        <a:rPr lang="mk" sz="2000" noProof="0" dirty="0">
                          <a:solidFill>
                            <a:srgbClr val="00B050"/>
                          </a:solidFill>
                        </a:rPr>
                        <a:t>Методи и техники на спроведување на обука</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4" name="Table 3">
            <a:extLst>
              <a:ext uri="{FF2B5EF4-FFF2-40B4-BE49-F238E27FC236}">
                <a16:creationId xmlns:a16="http://schemas.microsoft.com/office/drawing/2014/main" id="{5B22F025-593D-45D9-B4DD-14B380253C30}"/>
              </a:ext>
            </a:extLst>
          </p:cNvPr>
          <p:cNvGraphicFramePr>
            <a:graphicFrameLocks noGrp="1"/>
          </p:cNvGraphicFramePr>
          <p:nvPr/>
        </p:nvGraphicFramePr>
        <p:xfrm>
          <a:off x="443883" y="930062"/>
          <a:ext cx="11283518" cy="5817872"/>
        </p:xfrm>
        <a:graphic>
          <a:graphicData uri="http://schemas.openxmlformats.org/drawingml/2006/table">
            <a:tbl>
              <a:tblPr firstRow="1" firstCol="1" bandRow="1"/>
              <a:tblGrid>
                <a:gridCol w="3768265">
                  <a:extLst>
                    <a:ext uri="{9D8B030D-6E8A-4147-A177-3AD203B41FA5}">
                      <a16:colId xmlns:a16="http://schemas.microsoft.com/office/drawing/2014/main" val="3159582291"/>
                    </a:ext>
                  </a:extLst>
                </a:gridCol>
                <a:gridCol w="3780779">
                  <a:extLst>
                    <a:ext uri="{9D8B030D-6E8A-4147-A177-3AD203B41FA5}">
                      <a16:colId xmlns:a16="http://schemas.microsoft.com/office/drawing/2014/main" val="676168459"/>
                    </a:ext>
                  </a:extLst>
                </a:gridCol>
                <a:gridCol w="3734474">
                  <a:extLst>
                    <a:ext uri="{9D8B030D-6E8A-4147-A177-3AD203B41FA5}">
                      <a16:colId xmlns:a16="http://schemas.microsoft.com/office/drawing/2014/main" val="234710726"/>
                    </a:ext>
                  </a:extLst>
                </a:gridCol>
              </a:tblGrid>
              <a:tr h="237715">
                <a:tc>
                  <a:txBody>
                    <a:bodyPr/>
                    <a:lstStyle/>
                    <a:p>
                      <a:pPr algn="ctr">
                        <a:lnSpc>
                          <a:spcPct val="107000"/>
                        </a:lnSpc>
                        <a:spcAft>
                          <a:spcPts val="0"/>
                        </a:spcAft>
                      </a:pPr>
                      <a:r>
                        <a:rPr lang="mk"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Метод/техника</a:t>
                      </a:r>
                      <a:endPar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07000"/>
                        </a:lnSpc>
                        <a:spcAft>
                          <a:spcPts val="0"/>
                        </a:spcAft>
                      </a:pPr>
                      <a:r>
                        <a:rPr lang="mk"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Добри поени</a:t>
                      </a:r>
                      <a:endPar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07000"/>
                        </a:lnSpc>
                        <a:spcAft>
                          <a:spcPts val="0"/>
                        </a:spcAft>
                      </a:pPr>
                      <a:r>
                        <a:rPr lang="mk"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Недостатоци</a:t>
                      </a:r>
                      <a:endParaRPr lang="en-GB"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3114976555"/>
                  </a:ext>
                </a:extLst>
              </a:tr>
              <a:tr h="1116630">
                <a:tc>
                  <a:txBody>
                    <a:bodyPr/>
                    <a:lstStyle/>
                    <a:p>
                      <a:pPr algn="just">
                        <a:lnSpc>
                          <a:spcPct val="107000"/>
                        </a:lnSpc>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Предавање </a:t>
                      </a:r>
                      <a:r>
                        <a:rPr lang="mk" sz="1800" dirty="0">
                          <a:effectLst/>
                          <a:latin typeface="Calibri" panose="020F0502020204030204" pitchFamily="34" charset="0"/>
                          <a:ea typeface="Times New Roman" panose="02020603050405020304" pitchFamily="18" charset="0"/>
                          <a:cs typeface="Calibri" panose="020F0502020204030204" pitchFamily="34" charset="0"/>
                        </a:rPr>
                        <a:t>(предавање или презентација): структурирано предавање каде што клучните точки се презентирани на корисен и интересен начин.</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800">
                          <a:effectLst/>
                          <a:latin typeface="Calibri" panose="020F0502020204030204" pitchFamily="34" charset="0"/>
                          <a:ea typeface="Times New Roman" panose="02020603050405020304" pitchFamily="18" charset="0"/>
                          <a:cs typeface="Calibri" panose="020F0502020204030204" pitchFamily="34" charset="0"/>
                        </a:rPr>
                        <a:t>Корисен метод за пренесување на основно знаење. Лесно е да се контролира времетраењето.</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800">
                          <a:effectLst/>
                          <a:latin typeface="Calibri" panose="020F0502020204030204" pitchFamily="34" charset="0"/>
                          <a:ea typeface="Times New Roman" panose="02020603050405020304" pitchFamily="18" charset="0"/>
                          <a:cs typeface="Calibri" panose="020F0502020204030204" pitchFamily="34" charset="0"/>
                        </a:rPr>
                        <a:t>Може да биде суво ако нема аудио-визуелни помагала. Зависи од тоа колку долго го задржува вниманието на учесникот и не треба да трае подолго од 20 минути без промена на модалитетите.</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694831"/>
                  </a:ext>
                </a:extLst>
              </a:tr>
              <a:tr h="1437696">
                <a:tc>
                  <a:txBody>
                    <a:bodyPr/>
                    <a:lstStyle/>
                    <a:p>
                      <a:pPr algn="just">
                        <a:lnSpc>
                          <a:spcPct val="107000"/>
                        </a:lnSpc>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Брејнсторминг </a:t>
                      </a:r>
                      <a:r>
                        <a:rPr lang="mk" sz="1800" dirty="0">
                          <a:effectLst/>
                          <a:latin typeface="Calibri" panose="020F0502020204030204" pitchFamily="34" charset="0"/>
                          <a:ea typeface="Times New Roman" panose="02020603050405020304" pitchFamily="18" charset="0"/>
                          <a:cs typeface="Calibri" panose="020F0502020204030204" pitchFamily="34" charset="0"/>
                        </a:rPr>
                        <a:t>: метод на групно креативно размислување, кој има за цел да стимулира создавање на голем број идеи за решавање проблеми.</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mk"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800">
                          <a:effectLst/>
                          <a:latin typeface="Calibri" panose="020F0502020204030204" pitchFamily="34" charset="0"/>
                          <a:ea typeface="Times New Roman" panose="02020603050405020304" pitchFamily="18" charset="0"/>
                          <a:cs typeface="Calibri" panose="020F0502020204030204" pitchFamily="34" charset="0"/>
                        </a:rPr>
                        <a:t>Го поттикнува вклучувањето на сите учесници. Се добиваат креативни идеи, решенија и податоци што можат да се систематизираат (обликуваат).</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800">
                          <a:effectLst/>
                          <a:latin typeface="Calibri" panose="020F0502020204030204" pitchFamily="34" charset="0"/>
                          <a:ea typeface="Times New Roman" panose="02020603050405020304" pitchFamily="18" charset="0"/>
                          <a:cs typeface="Calibri" panose="020F0502020204030204" pitchFamily="34" charset="0"/>
                        </a:rPr>
                        <a:t>Мора да работите брзо, во спротивно ќе ви биде здодевно. Најгласните во групата доминираат. Добиените податоци мора да се „анализираат“ на лице место.</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715839"/>
                  </a:ext>
                </a:extLst>
              </a:tr>
              <a:tr h="1116630">
                <a:tc>
                  <a:txBody>
                    <a:bodyPr/>
                    <a:lstStyle/>
                    <a:p>
                      <a:pPr algn="just">
                        <a:lnSpc>
                          <a:spcPct val="107000"/>
                        </a:lnSpc>
                        <a:spcAft>
                          <a:spcPts val="0"/>
                        </a:spcAft>
                      </a:pPr>
                      <a:r>
                        <a:rPr lang="mk" sz="1800" b="1">
                          <a:effectLst/>
                          <a:latin typeface="Calibri" panose="020F0502020204030204" pitchFamily="34" charset="0"/>
                          <a:ea typeface="Times New Roman" panose="02020603050405020304" pitchFamily="18" charset="0"/>
                          <a:cs typeface="Calibri" panose="020F0502020204030204" pitchFamily="34" charset="0"/>
                        </a:rPr>
                        <a:t>Работа во мали групи: </a:t>
                      </a:r>
                      <a:r>
                        <a:rPr lang="mk" sz="1800">
                          <a:effectLst/>
                          <a:latin typeface="Calibri" panose="020F0502020204030204" pitchFamily="34" charset="0"/>
                          <a:ea typeface="Times New Roman" panose="02020603050405020304" pitchFamily="18" charset="0"/>
                          <a:cs typeface="Calibri" panose="020F0502020204030204" pitchFamily="34" charset="0"/>
                        </a:rPr>
                        <a:t>По предавањето, поделете ги задачите во мали групи (2-5 учесници) со обврска да ги презентирате резултатите од работата.</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800">
                          <a:effectLst/>
                          <a:latin typeface="Calibri" panose="020F0502020204030204" pitchFamily="34" charset="0"/>
                          <a:ea typeface="Times New Roman" panose="02020603050405020304" pitchFamily="18" charset="0"/>
                          <a:cs typeface="Calibri" panose="020F0502020204030204" pitchFamily="34" charset="0"/>
                        </a:rPr>
                        <a:t>Овозможува дискусија за најважните работи. Тоа дава можност да се примени наученото.</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800" dirty="0">
                          <a:effectLst/>
                          <a:latin typeface="Calibri" panose="020F0502020204030204" pitchFamily="34" charset="0"/>
                          <a:ea typeface="Times New Roman" panose="02020603050405020304" pitchFamily="18" charset="0"/>
                          <a:cs typeface="Calibri" panose="020F0502020204030204" pitchFamily="34" charset="0"/>
                        </a:rPr>
                        <a:t>Може да потрае долго време. Темпото се губи ако секоја група суди. Најдобро е да се спроведе „изложба“ со печатени трудови или усно да се презентира само едно најважно нешто.</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306" marR="6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744003"/>
                  </a:ext>
                </a:extLst>
              </a:tr>
            </a:tbl>
          </a:graphicData>
        </a:graphic>
      </p:graphicFrame>
    </p:spTree>
    <p:extLst>
      <p:ext uri="{BB962C8B-B14F-4D97-AF65-F5344CB8AC3E}">
        <p14:creationId xmlns:p14="http://schemas.microsoft.com/office/powerpoint/2010/main" val="2227979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k" sz="1800" b="1" kern="1200" dirty="0">
                          <a:solidFill>
                            <a:schemeClr val="lt1"/>
                          </a:solidFill>
                          <a:effectLst/>
                          <a:latin typeface="+mn-lt"/>
                          <a:ea typeface="+mn-ea"/>
                          <a:cs typeface="+mn-cs"/>
                        </a:rPr>
                        <a:t>Методи и техники на спроведување на обука</a:t>
                      </a:r>
                      <a:endParaRPr lang="en-GB" sz="1800" b="1" kern="1200" dirty="0">
                        <a:solidFill>
                          <a:schemeClr val="lt1"/>
                        </a:solidFill>
                        <a:effectLst/>
                        <a:latin typeface="+mn-lt"/>
                        <a:ea typeface="+mn-ea"/>
                        <a:cs typeface="+mn-cs"/>
                      </a:endParaRPr>
                    </a:p>
                    <a:p>
                      <a:pPr algn="ctr"/>
                      <a:r>
                        <a:rPr lang="mk" sz="2000" noProof="0" dirty="0">
                          <a:solidFill>
                            <a:srgbClr val="00B050"/>
                          </a:solidFill>
                        </a:rPr>
                        <a:t>Методи и техники на спроведување на обука</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BB9879D0-2C6C-4F37-B87E-EE7AAF947FE5}"/>
              </a:ext>
            </a:extLst>
          </p:cNvPr>
          <p:cNvGraphicFramePr>
            <a:graphicFrameLocks noGrp="1"/>
          </p:cNvGraphicFramePr>
          <p:nvPr/>
        </p:nvGraphicFramePr>
        <p:xfrm>
          <a:off x="273269" y="866837"/>
          <a:ext cx="11454133" cy="6204015"/>
        </p:xfrm>
        <a:graphic>
          <a:graphicData uri="http://schemas.openxmlformats.org/drawingml/2006/table">
            <a:tbl>
              <a:tblPr firstRow="1" firstCol="1" bandRow="1"/>
              <a:tblGrid>
                <a:gridCol w="5044455">
                  <a:extLst>
                    <a:ext uri="{9D8B030D-6E8A-4147-A177-3AD203B41FA5}">
                      <a16:colId xmlns:a16="http://schemas.microsoft.com/office/drawing/2014/main" val="537155134"/>
                    </a:ext>
                  </a:extLst>
                </a:gridCol>
                <a:gridCol w="3275860">
                  <a:extLst>
                    <a:ext uri="{9D8B030D-6E8A-4147-A177-3AD203B41FA5}">
                      <a16:colId xmlns:a16="http://schemas.microsoft.com/office/drawing/2014/main" val="654239912"/>
                    </a:ext>
                  </a:extLst>
                </a:gridCol>
                <a:gridCol w="3133818">
                  <a:extLst>
                    <a:ext uri="{9D8B030D-6E8A-4147-A177-3AD203B41FA5}">
                      <a16:colId xmlns:a16="http://schemas.microsoft.com/office/drawing/2014/main" val="518645031"/>
                    </a:ext>
                  </a:extLst>
                </a:gridCol>
              </a:tblGrid>
              <a:tr h="136324">
                <a:tc>
                  <a:txBody>
                    <a:bodyPr/>
                    <a:lstStyle/>
                    <a:p>
                      <a:pPr algn="ctr">
                        <a:lnSpc>
                          <a:spcPct val="107000"/>
                        </a:lnSpc>
                        <a:spcAft>
                          <a:spcPts val="0"/>
                        </a:spcAft>
                      </a:pPr>
                      <a:r>
                        <a:rPr lang="mk"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Метод/техника</a:t>
                      </a:r>
                      <a:endParaRPr lang="en-GB"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07000"/>
                        </a:lnSpc>
                        <a:spcAft>
                          <a:spcPts val="0"/>
                        </a:spcAft>
                      </a:pPr>
                      <a:r>
                        <a:rPr lang="mk"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Добри поени</a:t>
                      </a:r>
                      <a:endParaRPr lang="en-GB"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lnSpc>
                          <a:spcPct val="107000"/>
                        </a:lnSpc>
                        <a:spcAft>
                          <a:spcPts val="0"/>
                        </a:spcAft>
                      </a:pPr>
                      <a:r>
                        <a:rPr lang="mk"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Недостатоци</a:t>
                      </a:r>
                      <a:endParaRPr lang="en-GB"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2363507868"/>
                  </a:ext>
                </a:extLst>
              </a:tr>
              <a:tr h="1004576">
                <a:tc>
                  <a:txBody>
                    <a:bodyPr/>
                    <a:lstStyle/>
                    <a:p>
                      <a:pPr algn="just">
                        <a:lnSpc>
                          <a:spcPct val="107000"/>
                        </a:lnSpc>
                        <a:spcAft>
                          <a:spcPts val="0"/>
                        </a:spcAft>
                      </a:pPr>
                      <a:r>
                        <a:rPr lang="mk"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mk" sz="1600" b="1" dirty="0">
                          <a:effectLst/>
                          <a:latin typeface="Calibri" panose="020F0502020204030204" pitchFamily="34" charset="0"/>
                          <a:ea typeface="Times New Roman" panose="02020603050405020304" pitchFamily="18" charset="0"/>
                          <a:cs typeface="Calibri" panose="020F0502020204030204" pitchFamily="34" charset="0"/>
                        </a:rPr>
                        <a:t>Студија на случај: </a:t>
                      </a:r>
                      <a:r>
                        <a:rPr lang="mk" sz="1600" dirty="0">
                          <a:effectLst/>
                          <a:latin typeface="Calibri" panose="020F0502020204030204" pitchFamily="34" charset="0"/>
                          <a:ea typeface="Times New Roman" panose="02020603050405020304" pitchFamily="18" charset="0"/>
                          <a:cs typeface="Calibri" panose="020F0502020204030204" pitchFamily="34" charset="0"/>
                        </a:rPr>
                        <a:t>Групата добива опис на ситуацијата со сите податоци. Учесниците треба да одговорат на прашања за што станува збор и какви опции постојат за решавање на проблемот или кое од горенаведените можат да го применат во својата работа.</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mk"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600" dirty="0">
                          <a:effectLst/>
                          <a:latin typeface="Calibri" panose="020F0502020204030204" pitchFamily="34" charset="0"/>
                          <a:ea typeface="Times New Roman" panose="02020603050405020304" pitchFamily="18" charset="0"/>
                          <a:cs typeface="Calibri" panose="020F0502020204030204" pitchFamily="34" charset="0"/>
                        </a:rPr>
                        <a:t>Групата работи со реална ситуација. Тоа ја покажува важноста на различните перцепции и пристапи.</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mk"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600">
                          <a:effectLst/>
                          <a:latin typeface="Calibri" panose="020F0502020204030204" pitchFamily="34" charset="0"/>
                          <a:ea typeface="Times New Roman" panose="02020603050405020304" pitchFamily="18" charset="0"/>
                          <a:cs typeface="Calibri" panose="020F0502020204030204" pitchFamily="34" charset="0"/>
                        </a:rPr>
                        <a:t>Мора да биде од современиот живот, веродостојно и релевантно, за да го привлече интересот на групата. Потребна е внимателна подготовка.</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976334"/>
                  </a:ext>
                </a:extLst>
              </a:tr>
              <a:tr h="821188">
                <a:tc>
                  <a:txBody>
                    <a:bodyPr/>
                    <a:lstStyle/>
                    <a:p>
                      <a:pPr algn="just">
                        <a:lnSpc>
                          <a:spcPct val="107000"/>
                        </a:lnSpc>
                        <a:spcAft>
                          <a:spcPts val="0"/>
                        </a:spcAft>
                      </a:pPr>
                      <a:r>
                        <a:rPr lang="mk"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mk" sz="1600" b="1" dirty="0">
                          <a:effectLst/>
                          <a:latin typeface="Calibri" panose="020F0502020204030204" pitchFamily="34" charset="0"/>
                          <a:ea typeface="Times New Roman" panose="02020603050405020304" pitchFamily="18" charset="0"/>
                          <a:cs typeface="Calibri" panose="020F0502020204030204" pitchFamily="34" charset="0"/>
                        </a:rPr>
                        <a:t>Консултација: </a:t>
                      </a:r>
                      <a:r>
                        <a:rPr lang="mk" sz="1600" dirty="0">
                          <a:effectLst/>
                          <a:latin typeface="Calibri" panose="020F0502020204030204" pitchFamily="34" charset="0"/>
                          <a:ea typeface="Times New Roman" panose="02020603050405020304" pitchFamily="18" charset="0"/>
                          <a:cs typeface="Calibri" panose="020F0502020204030204" pitchFamily="34" charset="0"/>
                        </a:rPr>
                        <a:t>процес на решавање проблеми во кој се користат совети и други активности за да им се помогне на поединци и групи кои се соочуваат со различни видови проблеми.</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mk"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600" dirty="0">
                          <a:effectLst/>
                          <a:latin typeface="Calibri" panose="020F0502020204030204" pitchFamily="34" charset="0"/>
                          <a:ea typeface="Times New Roman" panose="02020603050405020304" pitchFamily="18" charset="0"/>
                          <a:cs typeface="Calibri" panose="020F0502020204030204" pitchFamily="34" charset="0"/>
                        </a:rPr>
                        <a:t>Консултациите се привремени, се одржуваат по потреба и имаат специфична цел и фокус.</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600">
                          <a:effectLst/>
                          <a:latin typeface="Calibri" panose="020F0502020204030204" pitchFamily="34" charset="0"/>
                          <a:ea typeface="Times New Roman" panose="02020603050405020304" pitchFamily="18" charset="0"/>
                          <a:cs typeface="Calibri" panose="020F0502020204030204" pitchFamily="34" charset="0"/>
                        </a:rPr>
                        <a:t>Потребна е помош од искусен фасилитатор за да се насочи разговорот во насока каде што учесниците можат сами да најдат решенија.</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050242"/>
                  </a:ext>
                </a:extLst>
              </a:tr>
              <a:tr h="546107">
                <a:tc>
                  <a:txBody>
                    <a:bodyPr/>
                    <a:lstStyle/>
                    <a:p>
                      <a:pPr algn="just">
                        <a:lnSpc>
                          <a:spcPct val="107000"/>
                        </a:lnSpc>
                        <a:spcAft>
                          <a:spcPts val="0"/>
                        </a:spcAft>
                      </a:pPr>
                      <a:r>
                        <a:rPr lang="mk" sz="1600" b="1">
                          <a:effectLst/>
                          <a:latin typeface="Calibri" panose="020F0502020204030204" pitchFamily="34" charset="0"/>
                          <a:ea typeface="Times New Roman" panose="02020603050405020304" pitchFamily="18" charset="0"/>
                          <a:cs typeface="Calibri" panose="020F0502020204030204" pitchFamily="34" charset="0"/>
                        </a:rPr>
                        <a:t>Вежби за зголемување на енергијата: </a:t>
                      </a:r>
                      <a:r>
                        <a:rPr lang="mk" sz="1600">
                          <a:effectLst/>
                          <a:latin typeface="Calibri" panose="020F0502020204030204" pitchFamily="34" charset="0"/>
                          <a:ea typeface="Times New Roman" panose="02020603050405020304" pitchFamily="18" charset="0"/>
                          <a:cs typeface="Calibri" panose="020F0502020204030204" pitchFamily="34" charset="0"/>
                        </a:rPr>
                        <a:t>кратки вежби за зголемување на енергијата на практикантот кои се применуваат кога се забележува или се очекува пад на концентрацијата и вниманието.</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600">
                          <a:effectLst/>
                          <a:latin typeface="Calibri" panose="020F0502020204030204" pitchFamily="34" charset="0"/>
                          <a:ea typeface="Times New Roman" panose="02020603050405020304" pitchFamily="18" charset="0"/>
                          <a:cs typeface="Calibri" panose="020F0502020204030204" pitchFamily="34" charset="0"/>
                        </a:rPr>
                        <a:t>Тие го зголемуваат нивото на енергија. Тие ја олеснуваат слободата на изразување и го прават учењето забавно</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600">
                          <a:effectLst/>
                          <a:latin typeface="Calibri" panose="020F0502020204030204" pitchFamily="34" charset="0"/>
                          <a:ea typeface="Times New Roman" panose="02020603050405020304" pitchFamily="18" charset="0"/>
                          <a:cs typeface="Calibri" panose="020F0502020204030204" pitchFamily="34" charset="0"/>
                        </a:rPr>
                        <a:t>Некои ги сметаат за тривијални. Тие треба да имаат специфична цел или задача</a:t>
                      </a:r>
                      <a:endParaRPr lang="en-GB" sz="160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389452"/>
                  </a:ext>
                </a:extLst>
              </a:tr>
              <a:tr h="912883">
                <a:tc>
                  <a:txBody>
                    <a:bodyPr/>
                    <a:lstStyle/>
                    <a:p>
                      <a:pPr algn="just">
                        <a:lnSpc>
                          <a:spcPct val="107000"/>
                        </a:lnSpc>
                        <a:spcAft>
                          <a:spcPts val="0"/>
                        </a:spcAft>
                      </a:pPr>
                      <a:r>
                        <a:rPr lang="mk" sz="16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mk" sz="1600" b="1" dirty="0">
                          <a:effectLst/>
                          <a:latin typeface="Calibri" panose="020F0502020204030204" pitchFamily="34" charset="0"/>
                          <a:ea typeface="Times New Roman" panose="02020603050405020304" pitchFamily="18" charset="0"/>
                          <a:cs typeface="Calibri" panose="020F0502020204030204" pitchFamily="34" charset="0"/>
                        </a:rPr>
                        <a:t>Демонстрација: </a:t>
                      </a:r>
                      <a:r>
                        <a:rPr lang="mk" sz="1600" dirty="0">
                          <a:effectLst/>
                          <a:latin typeface="Calibri" panose="020F0502020204030204" pitchFamily="34" charset="0"/>
                          <a:ea typeface="Times New Roman" panose="02020603050405020304" pitchFamily="18" charset="0"/>
                          <a:cs typeface="Calibri" panose="020F0502020204030204" pitchFamily="34" charset="0"/>
                        </a:rPr>
                        <a:t>презентација за тоа како да се направи нешто. Се користи за учење специфични вештини или техники (на пр., употреба на алатка за самооценување за проценка на степенот на зеленило на бизнисот)</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0"/>
                        </a:spcAft>
                      </a:pPr>
                      <a:r>
                        <a:rPr lang="mk" sz="16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600" dirty="0">
                          <a:effectLst/>
                          <a:latin typeface="Calibri" panose="020F0502020204030204" pitchFamily="34" charset="0"/>
                          <a:ea typeface="Times New Roman" panose="02020603050405020304" pitchFamily="18" charset="0"/>
                          <a:cs typeface="Calibri" panose="020F0502020204030204" pitchFamily="34" charset="0"/>
                        </a:rPr>
                        <a:t>Лесно е да се задржи вниманието на учесниците. Тоа ја покажува практичната примена на методот. Ги вклучува учесниците кога самите го применуваат методот.</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mk" sz="1600" dirty="0">
                          <a:effectLst/>
                          <a:latin typeface="Calibri" panose="020F0502020204030204" pitchFamily="34" charset="0"/>
                          <a:ea typeface="Times New Roman" panose="02020603050405020304" pitchFamily="18" charset="0"/>
                          <a:cs typeface="Calibri" panose="020F0502020204030204" pitchFamily="34" charset="0"/>
                        </a:rPr>
                        <a:t>Потребно е планирање и подготовка однапред. Не е корисно за поголеми групи.</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44587" marR="44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190890"/>
                  </a:ext>
                </a:extLst>
              </a:tr>
            </a:tbl>
          </a:graphicData>
        </a:graphic>
      </p:graphicFrame>
    </p:spTree>
    <p:extLst>
      <p:ext uri="{BB962C8B-B14F-4D97-AF65-F5344CB8AC3E}">
        <p14:creationId xmlns:p14="http://schemas.microsoft.com/office/powerpoint/2010/main" val="1279724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k" sz="1800" b="1" kern="1200" dirty="0">
                          <a:solidFill>
                            <a:schemeClr val="lt1"/>
                          </a:solidFill>
                          <a:effectLst/>
                          <a:latin typeface="+mn-lt"/>
                          <a:ea typeface="+mn-ea"/>
                          <a:cs typeface="+mn-cs"/>
                        </a:rPr>
                        <a:t>Методи и техники на спроведување на обука</a:t>
                      </a:r>
                      <a:endParaRPr lang="en-GB" sz="1800" b="1" kern="1200" dirty="0">
                        <a:solidFill>
                          <a:schemeClr val="lt1"/>
                        </a:solidFill>
                        <a:effectLst/>
                        <a:latin typeface="+mn-lt"/>
                        <a:ea typeface="+mn-ea"/>
                        <a:cs typeface="+mn-cs"/>
                      </a:endParaRPr>
                    </a:p>
                    <a:p>
                      <a:pPr algn="ctr"/>
                      <a:r>
                        <a:rPr lang="mk" sz="2000" noProof="0" dirty="0">
                          <a:solidFill>
                            <a:srgbClr val="00B050"/>
                          </a:solidFill>
                        </a:rPr>
                        <a:t>Методи и техники на спроведување на обука</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Rectangle 2">
            <a:extLst>
              <a:ext uri="{FF2B5EF4-FFF2-40B4-BE49-F238E27FC236}">
                <a16:creationId xmlns:a16="http://schemas.microsoft.com/office/drawing/2014/main" id="{935A2B6C-E3CA-4D31-9BF3-A77DE5944FF7}"/>
              </a:ext>
            </a:extLst>
          </p:cNvPr>
          <p:cNvSpPr/>
          <p:nvPr/>
        </p:nvSpPr>
        <p:spPr>
          <a:xfrm>
            <a:off x="639192" y="1059926"/>
            <a:ext cx="10867843" cy="5170646"/>
          </a:xfrm>
          <a:prstGeom prst="rect">
            <a:avLst/>
          </a:prstGeom>
        </p:spPr>
        <p:txBody>
          <a:bodyPr wrap="square">
            <a:spAutoFit/>
          </a:bodyPr>
          <a:lstStyle/>
          <a:p>
            <a:pPr algn="just"/>
            <a:r>
              <a:rPr lang="mk" dirty="0"/>
              <a:t>Работата во мали групи обезбедува најдобра основа за активирање на повеќе учесници истовремено.</a:t>
            </a:r>
          </a:p>
          <a:p>
            <a:pPr algn="just"/>
            <a:endParaRPr lang="ru-RU" sz="1000" dirty="0"/>
          </a:p>
          <a:p>
            <a:pPr algn="just"/>
            <a:r>
              <a:rPr lang="mk" dirty="0"/>
              <a:t>Важно е добро да го испланирате вашето време за да го одржите протокот на информации во рамките на целата група.</a:t>
            </a:r>
          </a:p>
          <a:p>
            <a:pPr algn="just"/>
            <a:endParaRPr lang="ru-RU" sz="1000" dirty="0"/>
          </a:p>
          <a:p>
            <a:pPr algn="just"/>
            <a:r>
              <a:rPr lang="mk" dirty="0"/>
              <a:t>Потребно е да се обрне внимание на тоа да има доволно време за презентација на резултатите од групната работа, т.е. најмалку 15-20 минути за презентацијата на секоја група.</a:t>
            </a:r>
          </a:p>
          <a:p>
            <a:pPr algn="just"/>
            <a:endParaRPr lang="ru-RU" sz="1000" dirty="0"/>
          </a:p>
          <a:p>
            <a:pPr algn="just"/>
            <a:r>
              <a:rPr lang="mk" dirty="0"/>
              <a:t>Многу важен метод што секој тренер треба да знае да го користи е умереноста.</a:t>
            </a:r>
          </a:p>
          <a:p>
            <a:pPr algn="just"/>
            <a:endParaRPr lang="ru-RU" sz="1000" dirty="0"/>
          </a:p>
          <a:p>
            <a:pPr algn="just"/>
            <a:r>
              <a:rPr lang="mk" dirty="0"/>
              <a:t>Обучувачот/модераторот ја развива содржината заедно со учесниците. Овој метод може да се користи од една страна за обука, а од друга страна, во работни групи.</a:t>
            </a:r>
          </a:p>
          <a:p>
            <a:pPr algn="just"/>
            <a:endParaRPr lang="ru-RU" sz="1000" dirty="0"/>
          </a:p>
          <a:p>
            <a:pPr algn="just"/>
            <a:r>
              <a:rPr lang="mk" dirty="0"/>
              <a:t>Модерацијата е посебен начин на насочување на групата. Се разликува од класичниот метод на настава по тоа што префрла поголема одговорност на учесниците.</a:t>
            </a:r>
          </a:p>
          <a:p>
            <a:pPr algn="just"/>
            <a:endParaRPr lang="ru-RU" sz="1000" dirty="0"/>
          </a:p>
          <a:p>
            <a:pPr algn="just"/>
            <a:r>
              <a:rPr lang="mk" dirty="0"/>
              <a:t>Овој метод им помага на учесниците кои се занимаваат со одредена тема, проблем или задача, дозволувајќи им ефикасно и многу внимателно да се концентрираат на она што го прават и да преземат одговорност за резултатите.</a:t>
            </a:r>
          </a:p>
          <a:p>
            <a:pPr algn="just"/>
            <a:endParaRPr lang="ru-RU" sz="1000" dirty="0"/>
          </a:p>
          <a:p>
            <a:pPr algn="just"/>
            <a:r>
              <a:rPr lang="mk" dirty="0"/>
              <a:t>Пред да започнат со заедничка работа, учесниците и обучувачот мора да се согласат за правилата на обуката, кои сите треба да ги почитуваат.</a:t>
            </a:r>
            <a:endParaRPr lang="en-GB" dirty="0"/>
          </a:p>
        </p:txBody>
      </p:sp>
    </p:spTree>
    <p:extLst>
      <p:ext uri="{BB962C8B-B14F-4D97-AF65-F5344CB8AC3E}">
        <p14:creationId xmlns:p14="http://schemas.microsoft.com/office/powerpoint/2010/main" val="2521732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k" sz="1800" b="1" kern="1200" dirty="0">
                          <a:solidFill>
                            <a:schemeClr val="lt1"/>
                          </a:solidFill>
                          <a:effectLst/>
                          <a:latin typeface="+mn-lt"/>
                          <a:ea typeface="+mn-ea"/>
                          <a:cs typeface="+mn-cs"/>
                        </a:rPr>
                        <a:t>Методи и техники на спроведување на обука</a:t>
                      </a:r>
                      <a:endParaRPr lang="en-GB" sz="1800" b="1" kern="1200" dirty="0">
                        <a:solidFill>
                          <a:schemeClr val="lt1"/>
                        </a:solidFill>
                        <a:effectLst/>
                        <a:latin typeface="+mn-lt"/>
                        <a:ea typeface="+mn-ea"/>
                        <a:cs typeface="+mn-cs"/>
                      </a:endParaRPr>
                    </a:p>
                    <a:p>
                      <a:pPr algn="ctr"/>
                      <a:r>
                        <a:rPr lang="mk" sz="2000" noProof="0" dirty="0">
                          <a:solidFill>
                            <a:srgbClr val="00B050"/>
                          </a:solidFill>
                        </a:rPr>
                        <a:t>Методи и техники на спроведување на обука</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4" name="Content Placeholder 3">
            <a:extLst>
              <a:ext uri="{FF2B5EF4-FFF2-40B4-BE49-F238E27FC236}">
                <a16:creationId xmlns:a16="http://schemas.microsoft.com/office/drawing/2014/main" id="{8BFC13B4-49D3-4514-BC34-C4CD3A6651BC}"/>
              </a:ext>
            </a:extLst>
          </p:cNvPr>
          <p:cNvGraphicFramePr>
            <a:graphicFrameLocks noGrp="1"/>
          </p:cNvGraphicFramePr>
          <p:nvPr>
            <p:ph idx="1"/>
          </p:nvPr>
        </p:nvGraphicFramePr>
        <p:xfrm>
          <a:off x="1250911" y="1869358"/>
          <a:ext cx="9419208" cy="2438400"/>
        </p:xfrm>
        <a:graphic>
          <a:graphicData uri="http://schemas.openxmlformats.org/drawingml/2006/table">
            <a:tbl>
              <a:tblPr firstRow="1" firstCol="1" bandRow="1"/>
              <a:tblGrid>
                <a:gridCol w="4709127">
                  <a:extLst>
                    <a:ext uri="{9D8B030D-6E8A-4147-A177-3AD203B41FA5}">
                      <a16:colId xmlns:a16="http://schemas.microsoft.com/office/drawing/2014/main" val="2192861839"/>
                    </a:ext>
                  </a:extLst>
                </a:gridCol>
                <a:gridCol w="4710081">
                  <a:extLst>
                    <a:ext uri="{9D8B030D-6E8A-4147-A177-3AD203B41FA5}">
                      <a16:colId xmlns:a16="http://schemas.microsoft.com/office/drawing/2014/main" val="3147368780"/>
                    </a:ext>
                  </a:extLst>
                </a:gridCol>
              </a:tblGrid>
              <a:tr h="286104">
                <a:tc>
                  <a:txBody>
                    <a:bodyPr/>
                    <a:lstStyle/>
                    <a:p>
                      <a:pPr algn="ctr">
                        <a:spcBef>
                          <a:spcPts val="300"/>
                        </a:spcBef>
                        <a:spcAft>
                          <a:spcPts val="300"/>
                        </a:spcAft>
                        <a:tabLst>
                          <a:tab pos="2354580" algn="l"/>
                        </a:tabLst>
                      </a:pPr>
                      <a:r>
                        <a:rPr lang="mk" sz="2000"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Метод</a:t>
                      </a:r>
                      <a:endParaRPr lang="en-GB" sz="2000"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algn="ctr">
                        <a:spcBef>
                          <a:spcPts val="300"/>
                        </a:spcBef>
                        <a:spcAft>
                          <a:spcPts val="300"/>
                        </a:spcAft>
                        <a:tabLst>
                          <a:tab pos="2354580" algn="l"/>
                        </a:tabLst>
                      </a:pPr>
                      <a:r>
                        <a:rPr lang="mk" sz="2000"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Времетраење</a:t>
                      </a:r>
                      <a:endParaRPr lang="en-GB" sz="2000" kern="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3371756334"/>
                  </a:ext>
                </a:extLst>
              </a:tr>
              <a:tr h="286104">
                <a:tc>
                  <a:txBody>
                    <a:bodyPr/>
                    <a:lstStyle/>
                    <a:p>
                      <a:pPr>
                        <a:spcBef>
                          <a:spcPts val="300"/>
                        </a:spcBef>
                        <a:spcAft>
                          <a:spcPts val="300"/>
                        </a:spcAft>
                        <a:tabLst>
                          <a:tab pos="2354580" algn="l"/>
                        </a:tabLst>
                      </a:pPr>
                      <a:r>
                        <a:rPr lang="mk"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Кршач на мраз (‎Кршач на мраз)</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mk"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 повеќе од 20 минути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705338"/>
                  </a:ext>
                </a:extLst>
              </a:tr>
              <a:tr h="286104">
                <a:tc>
                  <a:txBody>
                    <a:bodyPr/>
                    <a:lstStyle/>
                    <a:p>
                      <a:pPr>
                        <a:spcBef>
                          <a:spcPts val="300"/>
                        </a:spcBef>
                        <a:spcAft>
                          <a:spcPts val="300"/>
                        </a:spcAft>
                        <a:tabLst>
                          <a:tab pos="2354580" algn="l"/>
                        </a:tabLst>
                      </a:pPr>
                      <a:r>
                        <a:rPr lang="mk"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Презентација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mk"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 повеќе од 20 минути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436508"/>
                  </a:ext>
                </a:extLst>
              </a:tr>
              <a:tr h="286104">
                <a:tc>
                  <a:txBody>
                    <a:bodyPr/>
                    <a:lstStyle/>
                    <a:p>
                      <a:pPr>
                        <a:spcBef>
                          <a:spcPts val="300"/>
                        </a:spcBef>
                        <a:spcAft>
                          <a:spcPts val="300"/>
                        </a:spcAft>
                        <a:tabLst>
                          <a:tab pos="2354580" algn="l"/>
                        </a:tabLst>
                      </a:pPr>
                      <a:r>
                        <a:rPr lang="mk"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Брејнсторминг</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mk"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минути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416636"/>
                  </a:ext>
                </a:extLst>
              </a:tr>
              <a:tr h="286104">
                <a:tc>
                  <a:txBody>
                    <a:bodyPr/>
                    <a:lstStyle/>
                    <a:p>
                      <a:pPr>
                        <a:spcBef>
                          <a:spcPts val="300"/>
                        </a:spcBef>
                        <a:spcAft>
                          <a:spcPts val="300"/>
                        </a:spcAft>
                        <a:tabLst>
                          <a:tab pos="2354580" algn="l"/>
                        </a:tabLst>
                      </a:pPr>
                      <a:r>
                        <a:rPr lang="mk"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Групна работа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mk"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30-40 минути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001987"/>
                  </a:ext>
                </a:extLst>
              </a:tr>
              <a:tr h="286104">
                <a:tc>
                  <a:txBody>
                    <a:bodyPr/>
                    <a:lstStyle/>
                    <a:p>
                      <a:pPr>
                        <a:spcBef>
                          <a:spcPts val="300"/>
                        </a:spcBef>
                        <a:spcAft>
                          <a:spcPts val="300"/>
                        </a:spcAft>
                        <a:tabLst>
                          <a:tab pos="2354580" algn="l"/>
                        </a:tabLst>
                      </a:pPr>
                      <a:r>
                        <a:rPr lang="mk"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Прашања, одговори</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mk"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Концентриран 5 минути по прашање</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588669"/>
                  </a:ext>
                </a:extLst>
              </a:tr>
              <a:tr h="286104">
                <a:tc>
                  <a:txBody>
                    <a:bodyPr/>
                    <a:lstStyle/>
                    <a:p>
                      <a:pPr>
                        <a:spcBef>
                          <a:spcPts val="300"/>
                        </a:spcBef>
                        <a:spcAft>
                          <a:spcPts val="300"/>
                        </a:spcAft>
                        <a:tabLst>
                          <a:tab pos="2354580" algn="l"/>
                        </a:tabLst>
                      </a:pPr>
                      <a:r>
                        <a:rPr lang="mk"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Сумирање</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mk" sz="2000" kern="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 повеќе од 10 минути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733283"/>
                  </a:ext>
                </a:extLst>
              </a:tr>
              <a:tr h="286104">
                <a:tc>
                  <a:txBody>
                    <a:bodyPr/>
                    <a:lstStyle/>
                    <a:p>
                      <a:pPr>
                        <a:spcBef>
                          <a:spcPts val="300"/>
                        </a:spcBef>
                        <a:spcAft>
                          <a:spcPts val="300"/>
                        </a:spcAft>
                        <a:tabLst>
                          <a:tab pos="2354580" algn="l"/>
                        </a:tabLst>
                      </a:pPr>
                      <a:r>
                        <a:rPr lang="mk"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Евалуација на крајот од обуката</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0"/>
                        </a:spcBef>
                        <a:spcAft>
                          <a:spcPts val="300"/>
                        </a:spcAft>
                        <a:tabLst>
                          <a:tab pos="2354580" algn="l"/>
                        </a:tabLst>
                      </a:pPr>
                      <a:r>
                        <a:rPr lang="mk" sz="20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Не повеќе од 20 минути</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990744"/>
                  </a:ext>
                </a:extLst>
              </a:tr>
            </a:tbl>
          </a:graphicData>
        </a:graphic>
      </p:graphicFrame>
      <p:sp>
        <p:nvSpPr>
          <p:cNvPr id="5" name="Rectangle 4">
            <a:extLst>
              <a:ext uri="{FF2B5EF4-FFF2-40B4-BE49-F238E27FC236}">
                <a16:creationId xmlns:a16="http://schemas.microsoft.com/office/drawing/2014/main" id="{8560F450-23BE-43EA-8793-42C27FBD018C}"/>
              </a:ext>
            </a:extLst>
          </p:cNvPr>
          <p:cNvSpPr/>
          <p:nvPr/>
        </p:nvSpPr>
        <p:spPr>
          <a:xfrm>
            <a:off x="2934559" y="1140326"/>
            <a:ext cx="6051913" cy="369332"/>
          </a:xfrm>
          <a:prstGeom prst="rect">
            <a:avLst/>
          </a:prstGeom>
        </p:spPr>
        <p:txBody>
          <a:bodyPr wrap="none">
            <a:spAutoFit/>
          </a:bodyPr>
          <a:lstStyle/>
          <a:p>
            <a:r>
              <a:rPr lang="mk" b="1" dirty="0"/>
              <a:t>Препорачани траења за различни методи на обука</a:t>
            </a:r>
            <a:endParaRPr lang="en-GB" b="1" dirty="0"/>
          </a:p>
        </p:txBody>
      </p:sp>
      <p:pic>
        <p:nvPicPr>
          <p:cNvPr id="6" name="Picture 5">
            <a:extLst>
              <a:ext uri="{FF2B5EF4-FFF2-40B4-BE49-F238E27FC236}">
                <a16:creationId xmlns:a16="http://schemas.microsoft.com/office/drawing/2014/main" id="{A543C4A3-3B99-4BE7-A4E8-CCDCC4185296}"/>
              </a:ext>
            </a:extLst>
          </p:cNvPr>
          <p:cNvPicPr>
            <a:picLocks noChangeAspect="1"/>
          </p:cNvPicPr>
          <p:nvPr/>
        </p:nvPicPr>
        <p:blipFill>
          <a:blip r:embed="rId2"/>
          <a:stretch>
            <a:fillRect/>
          </a:stretch>
        </p:blipFill>
        <p:spPr>
          <a:xfrm>
            <a:off x="1839739" y="4501362"/>
            <a:ext cx="2189640" cy="2189640"/>
          </a:xfrm>
          <a:prstGeom prst="rect">
            <a:avLst/>
          </a:prstGeom>
        </p:spPr>
      </p:pic>
      <p:pic>
        <p:nvPicPr>
          <p:cNvPr id="3076" name="Picture 4" descr="Brainstorming, creative idea icon design Brainstorming, creative idea icon. Beautiful design and fully editable vector for commercial, print media, web or any type of design projects. education icons stock illustrations">
            <a:extLst>
              <a:ext uri="{FF2B5EF4-FFF2-40B4-BE49-F238E27FC236}">
                <a16:creationId xmlns:a16="http://schemas.microsoft.com/office/drawing/2014/main" id="{4F8C66CC-FFC9-426E-82EE-DFAA345079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230" y="4687339"/>
            <a:ext cx="1728001" cy="172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8B48CE3-AB87-408E-B39C-440CFF1B0F8B}"/>
              </a:ext>
            </a:extLst>
          </p:cNvPr>
          <p:cNvPicPr>
            <a:picLocks noChangeAspect="1"/>
          </p:cNvPicPr>
          <p:nvPr/>
        </p:nvPicPr>
        <p:blipFill>
          <a:blip r:embed="rId4"/>
          <a:stretch>
            <a:fillRect/>
          </a:stretch>
        </p:blipFill>
        <p:spPr>
          <a:xfrm>
            <a:off x="7957538" y="4456519"/>
            <a:ext cx="2313928" cy="2313928"/>
          </a:xfrm>
          <a:prstGeom prst="rect">
            <a:avLst/>
          </a:prstGeom>
        </p:spPr>
      </p:pic>
    </p:spTree>
    <p:extLst>
      <p:ext uri="{BB962C8B-B14F-4D97-AF65-F5344CB8AC3E}">
        <p14:creationId xmlns:p14="http://schemas.microsoft.com/office/powerpoint/2010/main" val="3247128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67056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k" sz="1800" b="1" kern="1200" dirty="0">
                          <a:solidFill>
                            <a:schemeClr val="lt1"/>
                          </a:solidFill>
                          <a:effectLst/>
                          <a:latin typeface="+mn-lt"/>
                          <a:ea typeface="+mn-ea"/>
                          <a:cs typeface="+mn-cs"/>
                        </a:rPr>
                        <a:t>Методи и техники на спроведување на обука</a:t>
                      </a:r>
                      <a:endParaRPr lang="en-GB" sz="1800" b="1" kern="1200" dirty="0">
                        <a:solidFill>
                          <a:schemeClr val="lt1"/>
                        </a:solidFill>
                        <a:effectLst/>
                        <a:latin typeface="+mn-lt"/>
                        <a:ea typeface="+mn-ea"/>
                        <a:cs typeface="+mn-cs"/>
                      </a:endParaRPr>
                    </a:p>
                    <a:p>
                      <a:pPr algn="ctr"/>
                      <a:r>
                        <a:rPr lang="mk" sz="2000" noProof="0" dirty="0">
                          <a:solidFill>
                            <a:srgbClr val="00B050"/>
                          </a:solidFill>
                        </a:rPr>
                        <a:t>Методи и техники на спроведување на обука</a:t>
                      </a:r>
                      <a:endParaRPr lang="sr-Cyrl-RS" sz="2000" noProof="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Content Placeholder 2">
            <a:extLst>
              <a:ext uri="{FF2B5EF4-FFF2-40B4-BE49-F238E27FC236}">
                <a16:creationId xmlns:a16="http://schemas.microsoft.com/office/drawing/2014/main" id="{4E42439E-11EA-46FB-A2DB-661C85C827B0}"/>
              </a:ext>
            </a:extLst>
          </p:cNvPr>
          <p:cNvSpPr>
            <a:spLocks noGrp="1"/>
          </p:cNvSpPr>
          <p:nvPr>
            <p:ph idx="1"/>
          </p:nvPr>
        </p:nvSpPr>
        <p:spPr>
          <a:xfrm>
            <a:off x="607381" y="780626"/>
            <a:ext cx="10515600" cy="4351338"/>
          </a:xfrm>
        </p:spPr>
        <p:txBody>
          <a:bodyPr>
            <a:noAutofit/>
          </a:bodyPr>
          <a:lstStyle/>
          <a:p>
            <a:pPr marL="0" indent="0">
              <a:buNone/>
            </a:pPr>
            <a:r>
              <a:rPr lang="mk" sz="1800" b="1" dirty="0"/>
              <a:t>Совети за успешен тренинг:</a:t>
            </a:r>
            <a:endParaRPr lang="ru-RU" sz="1800" dirty="0"/>
          </a:p>
          <a:p>
            <a:pPr marL="0" indent="0">
              <a:buNone/>
            </a:pPr>
            <a:r>
              <a:rPr lang="mk" sz="1800" dirty="0"/>
              <a:t>• </a:t>
            </a:r>
            <a:r>
              <a:rPr lang="mk" sz="1800" b="1" dirty="0"/>
              <a:t>Изглед: </a:t>
            </a:r>
            <a:r>
              <a:rPr lang="mk" sz="1800" dirty="0"/>
              <a:t>Обучувачот секогаш треба да биде малку подобро облечен од просечниот учесник</a:t>
            </a:r>
          </a:p>
          <a:p>
            <a:pPr marL="0" indent="0">
              <a:buNone/>
            </a:pPr>
            <a:r>
              <a:rPr lang="mk" sz="1800" dirty="0"/>
              <a:t>• </a:t>
            </a:r>
            <a:r>
              <a:rPr lang="mk" sz="1800" b="1" dirty="0"/>
              <a:t>Почеток: </a:t>
            </a:r>
            <a:r>
              <a:rPr lang="mk" sz="1800" dirty="0"/>
              <a:t>Почетокот на обуката, во зависност од темата, може да биде хумористичен, формулиран во форма на прашање или дури и провокација.</a:t>
            </a:r>
          </a:p>
          <a:p>
            <a:pPr marL="0" indent="0">
              <a:buNone/>
            </a:pPr>
            <a:r>
              <a:rPr lang="mk" sz="1800" dirty="0"/>
              <a:t>• </a:t>
            </a:r>
            <a:r>
              <a:rPr lang="mk" sz="1800" b="1" dirty="0"/>
              <a:t>Контакт со очи </a:t>
            </a:r>
            <a:r>
              <a:rPr lang="mk" sz="1800" dirty="0"/>
              <a:t>: Директниот контакт со очи е иницијатор на комуникацијата. Контактот со очи му овозможува на тренерот да види дали учесниците се сè уште фокусирани или можеби им е потребна пауза, како и дали групата разбрала сè или не.</a:t>
            </a:r>
          </a:p>
          <a:p>
            <a:pPr marL="0" indent="0">
              <a:buNone/>
            </a:pPr>
            <a:r>
              <a:rPr lang="mk" sz="1800" dirty="0"/>
              <a:t>• </a:t>
            </a:r>
            <a:r>
              <a:rPr lang="mk" sz="1800" b="1" dirty="0"/>
              <a:t>Гестови: </a:t>
            </a:r>
            <a:r>
              <a:rPr lang="mk" sz="1800" dirty="0"/>
              <a:t>Гестовите ги делиме во четири групи: 1. Рацете под појасот = негативен впечаток; 2. Рацете помеѓу ременот и градите = неутрален впечаток; 3. Рацете помеѓу градите и очите = позитивен впечаток и 4. Рацете преку очите = негативен впечаток. Важно правило: никогаш не учи гестови напамет!</a:t>
            </a:r>
          </a:p>
          <a:p>
            <a:pPr marL="0" indent="0">
              <a:buNone/>
            </a:pPr>
            <a:r>
              <a:rPr lang="mk" sz="1800" dirty="0"/>
              <a:t>• </a:t>
            </a:r>
            <a:r>
              <a:rPr lang="mk" sz="1800" b="1" dirty="0"/>
              <a:t>Држење на телото </a:t>
            </a:r>
            <a:r>
              <a:rPr lang="mk" sz="1800" dirty="0"/>
              <a:t>: Тренинг без употреба на бариери како што е подиумот.</a:t>
            </a:r>
          </a:p>
          <a:p>
            <a:pPr marL="0" indent="0">
              <a:buNone/>
            </a:pPr>
            <a:r>
              <a:rPr lang="mk" sz="1800" dirty="0"/>
              <a:t>• </a:t>
            </a:r>
            <a:r>
              <a:rPr lang="mk" sz="1800" b="1" dirty="0"/>
              <a:t>Говорна техника: </a:t>
            </a:r>
            <a:r>
              <a:rPr lang="mk" sz="1800" dirty="0"/>
              <a:t>Исклучително е важно говорникот да прави редовни паузи за одмор, а воедно и да ѝ даде можност на публиката да ги обработи добиените информации.</a:t>
            </a:r>
          </a:p>
          <a:p>
            <a:pPr marL="0" indent="0">
              <a:buNone/>
            </a:pPr>
            <a:r>
              <a:rPr lang="mk" sz="1800" dirty="0"/>
              <a:t>• </a:t>
            </a:r>
            <a:r>
              <a:rPr lang="mk" sz="1800" b="1" dirty="0"/>
              <a:t>Аудиовизуелни помагала: </a:t>
            </a:r>
            <a:r>
              <a:rPr lang="mk" sz="1800" dirty="0"/>
              <a:t>Овие помагала можат да придонесат за опуштена атмосфера за време на презентацијата, но треба да служат само како помош – а не како замена за обучувачот. Утврдено е дека учесниците запомнуваат 30-40% повеќе содржини ако за време на обуката се користат аудиовизуелни помагала.</a:t>
            </a:r>
          </a:p>
          <a:p>
            <a:pPr marL="0" indent="0">
              <a:buNone/>
            </a:pPr>
            <a:r>
              <a:rPr lang="mk" sz="1800" dirty="0"/>
              <a:t>• </a:t>
            </a:r>
            <a:r>
              <a:rPr lang="mk" sz="1800" b="1" dirty="0"/>
              <a:t>Ефективен крај: </a:t>
            </a:r>
            <a:r>
              <a:rPr lang="mk" sz="1800" dirty="0"/>
              <a:t>Обучувачот може да го научи почетокот и крајот на презентацијата (5-10 реченици) напамет, што ќе му даде чувство на сигурност. Првиот впечаток е одлучувачки, а последниот е оној што трае и се памети.</a:t>
            </a:r>
          </a:p>
          <a:p>
            <a:endParaRPr lang="en-GB" sz="1800" dirty="0"/>
          </a:p>
        </p:txBody>
      </p:sp>
    </p:spTree>
    <p:extLst>
      <p:ext uri="{BB962C8B-B14F-4D97-AF65-F5344CB8AC3E}">
        <p14:creationId xmlns:p14="http://schemas.microsoft.com/office/powerpoint/2010/main" val="2087741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ОРГАНИЗАЦИЈА ЗА ОБУКА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998F6E41-F14D-403C-AB32-E19FD4D36B92}"/>
              </a:ext>
            </a:extLst>
          </p:cNvPr>
          <p:cNvSpPr/>
          <p:nvPr/>
        </p:nvSpPr>
        <p:spPr>
          <a:xfrm>
            <a:off x="408372" y="955491"/>
            <a:ext cx="8424909" cy="4616648"/>
          </a:xfrm>
          <a:prstGeom prst="rect">
            <a:avLst/>
          </a:prstGeom>
        </p:spPr>
        <p:txBody>
          <a:bodyPr wrap="square">
            <a:spAutoFit/>
          </a:bodyPr>
          <a:lstStyle/>
          <a:p>
            <a:r>
              <a:rPr lang="mk" b="1" dirty="0"/>
              <a:t>Важно за успешно спроведување на програмата за обука.</a:t>
            </a:r>
          </a:p>
          <a:p>
            <a:endParaRPr lang="ru-RU" dirty="0"/>
          </a:p>
          <a:p>
            <a:pPr marL="285750" indent="-285750">
              <a:buFont typeface="Arial" panose="020B0604020202020204" pitchFamily="34" charset="0"/>
              <a:buChar char="•"/>
            </a:pPr>
            <a:r>
              <a:rPr lang="mk" dirty="0"/>
              <a:t>Соодветна инфраструктура</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mk" dirty="0"/>
              <a:t>Идеалната големина на студиските групи е 10-18 луѓе.</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mk" dirty="0"/>
              <a:t>Методологијата на обука мора да биде прилагодена на големината на групите.</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mk" dirty="0"/>
              <a:t>Двајца тренери за групи поголеми од 10 луѓе и 3 тренери за групи поголеми од 18 луѓе.</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mk" dirty="0"/>
              <a:t>Хетерогениот состав на групата во однос на професијата, возраста, институционалната хиерархија итн., обезбедува поголема разновидност на индивидуални потекла и искуства што можат да бидат корисни во партиципативните стилови на работа.</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mk" dirty="0"/>
              <a:t>Добра родова рамнотежа.</a:t>
            </a:r>
          </a:p>
          <a:p>
            <a:pPr marL="285750" indent="-285750">
              <a:buFont typeface="Arial" panose="020B0604020202020204" pitchFamily="34" charset="0"/>
              <a:buChar char="•"/>
            </a:pPr>
            <a:endParaRPr lang="ru-RU" sz="1000" dirty="0"/>
          </a:p>
          <a:p>
            <a:pPr marL="285750" indent="-285750">
              <a:buFont typeface="Arial" panose="020B0604020202020204" pitchFamily="34" charset="0"/>
              <a:buChar char="•"/>
            </a:pPr>
            <a:r>
              <a:rPr lang="mk" dirty="0"/>
              <a:t>Во однос на техничките услови, потребно е да се обезбеди простор од најмалку 2 м2 по учесник во обуката, како и придружна опрема во форма на компјутер, проектор или друг соодветен уред за проектирање на материјалите што се користат за време на обуката.</a:t>
            </a:r>
          </a:p>
        </p:txBody>
      </p:sp>
      <p:pic>
        <p:nvPicPr>
          <p:cNvPr id="3" name="Picture 2">
            <a:extLst>
              <a:ext uri="{FF2B5EF4-FFF2-40B4-BE49-F238E27FC236}">
                <a16:creationId xmlns:a16="http://schemas.microsoft.com/office/drawing/2014/main" id="{E16994CF-A0CF-4A40-97A6-A9D92EB1014B}"/>
              </a:ext>
            </a:extLst>
          </p:cNvPr>
          <p:cNvPicPr>
            <a:picLocks noChangeAspect="1"/>
          </p:cNvPicPr>
          <p:nvPr/>
        </p:nvPicPr>
        <p:blipFill>
          <a:blip r:embed="rId2"/>
          <a:stretch>
            <a:fillRect/>
          </a:stretch>
        </p:blipFill>
        <p:spPr>
          <a:xfrm>
            <a:off x="9001957" y="941616"/>
            <a:ext cx="2487384" cy="2487384"/>
          </a:xfrm>
          <a:prstGeom prst="rect">
            <a:avLst/>
          </a:prstGeom>
        </p:spPr>
      </p:pic>
      <p:pic>
        <p:nvPicPr>
          <p:cNvPr id="6" name="Picture 5">
            <a:extLst>
              <a:ext uri="{FF2B5EF4-FFF2-40B4-BE49-F238E27FC236}">
                <a16:creationId xmlns:a16="http://schemas.microsoft.com/office/drawing/2014/main" id="{405447AA-6592-4C0C-BCDB-CC86C17B97AB}"/>
              </a:ext>
            </a:extLst>
          </p:cNvPr>
          <p:cNvPicPr>
            <a:picLocks noChangeAspect="1"/>
          </p:cNvPicPr>
          <p:nvPr/>
        </p:nvPicPr>
        <p:blipFill>
          <a:blip r:embed="rId3"/>
          <a:stretch>
            <a:fillRect/>
          </a:stretch>
        </p:blipFill>
        <p:spPr>
          <a:xfrm>
            <a:off x="9040190" y="3260647"/>
            <a:ext cx="2743438" cy="2743438"/>
          </a:xfrm>
          <a:prstGeom prst="rect">
            <a:avLst/>
          </a:prstGeom>
        </p:spPr>
      </p:pic>
    </p:spTree>
    <p:extLst>
      <p:ext uri="{BB962C8B-B14F-4D97-AF65-F5344CB8AC3E}">
        <p14:creationId xmlns:p14="http://schemas.microsoft.com/office/powerpoint/2010/main" val="2184889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extLst>
              <p:ext uri="{D42A27DB-BD31-4B8C-83A1-F6EECF244321}">
                <p14:modId xmlns:p14="http://schemas.microsoft.com/office/powerpoint/2010/main" val="3225464401"/>
              </p:ext>
            </p:extLst>
          </p:nvPr>
        </p:nvGraphicFramePr>
        <p:xfrm>
          <a:off x="334161" y="435006"/>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Правила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2" name="TextBox 21">
            <a:extLst>
              <a:ext uri="{FF2B5EF4-FFF2-40B4-BE49-F238E27FC236}">
                <a16:creationId xmlns:a16="http://schemas.microsoft.com/office/drawing/2014/main" id="{08EE6302-44FD-4384-A40A-D5186C512D5D}"/>
              </a:ext>
            </a:extLst>
          </p:cNvPr>
          <p:cNvSpPr txBox="1"/>
          <p:nvPr/>
        </p:nvSpPr>
        <p:spPr>
          <a:xfrm>
            <a:off x="4351722" y="2013238"/>
            <a:ext cx="4301077" cy="2677656"/>
          </a:xfrm>
          <a:prstGeom prst="rect">
            <a:avLst/>
          </a:prstGeom>
          <a:noFill/>
        </p:spPr>
        <p:txBody>
          <a:bodyPr wrap="square">
            <a:spAutoFit/>
          </a:bodyPr>
          <a:lstStyle/>
          <a:p>
            <a:pPr marL="342900" indent="-342900" algn="just">
              <a:buFont typeface="Arial" panose="020B0604020202020204" pitchFamily="34" charset="0"/>
              <a:buChar char="•"/>
            </a:pPr>
            <a:r>
              <a:rPr lang="mk" sz="2400" dirty="0"/>
              <a:t>Почитувајте го времето</a:t>
            </a:r>
          </a:p>
          <a:p>
            <a:pPr marL="342900" indent="-342900" algn="just">
              <a:buFont typeface="Arial" panose="020B0604020202020204" pitchFamily="34" charset="0"/>
              <a:buChar char="•"/>
            </a:pPr>
            <a:r>
              <a:rPr lang="mk" sz="2400" dirty="0"/>
              <a:t>Не пушење</a:t>
            </a:r>
          </a:p>
          <a:p>
            <a:pPr marL="342900" indent="-342900" algn="just">
              <a:buFont typeface="Arial" panose="020B0604020202020204" pitchFamily="34" charset="0"/>
              <a:buChar char="•"/>
            </a:pPr>
            <a:r>
              <a:rPr lang="mk" sz="2400" dirty="0"/>
              <a:t>Исклучи мобилен телефон</a:t>
            </a:r>
          </a:p>
          <a:p>
            <a:pPr marL="342900" indent="-342900" algn="just">
              <a:buFont typeface="Arial" panose="020B0604020202020204" pitchFamily="34" charset="0"/>
              <a:buChar char="•"/>
            </a:pPr>
            <a:r>
              <a:rPr lang="mk" sz="2400" dirty="0"/>
              <a:t>Еден зборува...</a:t>
            </a:r>
          </a:p>
          <a:p>
            <a:pPr marL="342900" indent="-342900" algn="just">
              <a:buFont typeface="Arial" panose="020B0604020202020204" pitchFamily="34" charset="0"/>
              <a:buChar char="•"/>
            </a:pPr>
            <a:r>
              <a:rPr lang="mk" sz="2400" dirty="0"/>
              <a:t>Биди позитивен</a:t>
            </a:r>
          </a:p>
          <a:p>
            <a:pPr marL="342900" indent="-342900" algn="just">
              <a:buFont typeface="Arial" panose="020B0604020202020204" pitchFamily="34" charset="0"/>
              <a:buChar char="•"/>
            </a:pPr>
            <a:r>
              <a:rPr lang="mk" sz="2400" dirty="0"/>
              <a:t>Биди активен</a:t>
            </a:r>
          </a:p>
          <a:p>
            <a:pPr marL="342900" indent="-342900" algn="just">
              <a:buFont typeface="Arial" panose="020B0604020202020204" pitchFamily="34" charset="0"/>
              <a:buChar char="•"/>
            </a:pPr>
            <a:r>
              <a:rPr lang="mk" sz="2400" dirty="0"/>
              <a:t>......</a:t>
            </a:r>
          </a:p>
        </p:txBody>
      </p:sp>
      <p:grpSp>
        <p:nvGrpSpPr>
          <p:cNvPr id="7" name="Group 6">
            <a:extLst>
              <a:ext uri="{FF2B5EF4-FFF2-40B4-BE49-F238E27FC236}">
                <a16:creationId xmlns:a16="http://schemas.microsoft.com/office/drawing/2014/main" id="{ACA9459B-78DD-4BB1-9CA2-5AD50DE4836B}"/>
              </a:ext>
            </a:extLst>
          </p:cNvPr>
          <p:cNvGrpSpPr/>
          <p:nvPr/>
        </p:nvGrpSpPr>
        <p:grpSpPr>
          <a:xfrm>
            <a:off x="657339" y="1274537"/>
            <a:ext cx="2498063" cy="4897619"/>
            <a:chOff x="8639132" y="1226194"/>
            <a:chExt cx="2498063" cy="4897619"/>
          </a:xfrm>
        </p:grpSpPr>
        <p:grpSp>
          <p:nvGrpSpPr>
            <p:cNvPr id="8" name="Group 7">
              <a:extLst>
                <a:ext uri="{FF2B5EF4-FFF2-40B4-BE49-F238E27FC236}">
                  <a16:creationId xmlns:a16="http://schemas.microsoft.com/office/drawing/2014/main" id="{09828685-AE29-41E8-AE3C-650436D5A4C2}"/>
                </a:ext>
              </a:extLst>
            </p:cNvPr>
            <p:cNvGrpSpPr/>
            <p:nvPr/>
          </p:nvGrpSpPr>
          <p:grpSpPr>
            <a:xfrm>
              <a:off x="9361227" y="4899623"/>
              <a:ext cx="1422003" cy="1224190"/>
              <a:chOff x="5580112" y="4160675"/>
              <a:chExt cx="2016224" cy="1735751"/>
            </a:xfrm>
          </p:grpSpPr>
          <p:sp>
            <p:nvSpPr>
              <p:cNvPr id="25" name="Trapezoid 1">
                <a:extLst>
                  <a:ext uri="{FF2B5EF4-FFF2-40B4-BE49-F238E27FC236}">
                    <a16:creationId xmlns:a16="http://schemas.microsoft.com/office/drawing/2014/main" id="{76A183DC-8911-4061-9D81-AD2C8E63CCFB}"/>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Trapezoid 6">
                <a:extLst>
                  <a:ext uri="{FF2B5EF4-FFF2-40B4-BE49-F238E27FC236}">
                    <a16:creationId xmlns:a16="http://schemas.microsoft.com/office/drawing/2014/main" id="{A7CE2896-7580-4908-BB6E-E7A4482ADD9D}"/>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Oval 26">
                <a:extLst>
                  <a:ext uri="{FF2B5EF4-FFF2-40B4-BE49-F238E27FC236}">
                    <a16:creationId xmlns:a16="http://schemas.microsoft.com/office/drawing/2014/main" id="{2C89F89A-6A91-4D55-91A3-1CD2E078E566}"/>
                  </a:ext>
                </a:extLst>
              </p:cNvPr>
              <p:cNvSpPr/>
              <p:nvPr/>
            </p:nvSpPr>
            <p:spPr>
              <a:xfrm>
                <a:off x="5580223" y="4160675"/>
                <a:ext cx="2016000" cy="30294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9" name="Oval 1">
              <a:extLst>
                <a:ext uri="{FF2B5EF4-FFF2-40B4-BE49-F238E27FC236}">
                  <a16:creationId xmlns:a16="http://schemas.microsoft.com/office/drawing/2014/main" id="{5A5D46B4-2B90-4F88-8602-43AB84589860}"/>
                </a:ext>
              </a:extLst>
            </p:cNvPr>
            <p:cNvSpPr/>
            <p:nvPr/>
          </p:nvSpPr>
          <p:spPr>
            <a:xfrm>
              <a:off x="9251061" y="1226194"/>
              <a:ext cx="1532091" cy="1343867"/>
            </a:xfrm>
            <a:custGeom>
              <a:avLst/>
              <a:gdLst/>
              <a:ahLst/>
              <a:cxnLst/>
              <a:rect l="l" t="t" r="r" b="b"/>
              <a:pathLst>
                <a:path w="1629237" h="1429078">
                  <a:moveTo>
                    <a:pt x="788250" y="811267"/>
                  </a:moveTo>
                  <a:cubicBezTo>
                    <a:pt x="777162" y="823036"/>
                    <a:pt x="761883" y="830075"/>
                    <a:pt x="745080" y="830075"/>
                  </a:cubicBezTo>
                  <a:cubicBezTo>
                    <a:pt x="731312" y="830075"/>
                    <a:pt x="718566" y="825349"/>
                    <a:pt x="708901" y="816356"/>
                  </a:cubicBezTo>
                  <a:lnTo>
                    <a:pt x="793313" y="1349315"/>
                  </a:lnTo>
                  <a:lnTo>
                    <a:pt x="826489" y="1349049"/>
                  </a:lnTo>
                  <a:lnTo>
                    <a:pt x="826489" y="1349030"/>
                  </a:lnTo>
                  <a:lnTo>
                    <a:pt x="827682" y="1349040"/>
                  </a:lnTo>
                  <a:lnTo>
                    <a:pt x="828874" y="1349030"/>
                  </a:lnTo>
                  <a:lnTo>
                    <a:pt x="828874" y="1349049"/>
                  </a:lnTo>
                  <a:lnTo>
                    <a:pt x="861656" y="1349312"/>
                  </a:lnTo>
                  <a:lnTo>
                    <a:pt x="945043" y="822831"/>
                  </a:lnTo>
                  <a:cubicBezTo>
                    <a:pt x="936966" y="827649"/>
                    <a:pt x="927625" y="830075"/>
                    <a:pt x="917761" y="830075"/>
                  </a:cubicBezTo>
                  <a:cubicBezTo>
                    <a:pt x="900958" y="830075"/>
                    <a:pt x="885679" y="823036"/>
                    <a:pt x="874591" y="811267"/>
                  </a:cubicBezTo>
                  <a:cubicBezTo>
                    <a:pt x="863502" y="823036"/>
                    <a:pt x="848223" y="830075"/>
                    <a:pt x="831420" y="830075"/>
                  </a:cubicBezTo>
                  <a:cubicBezTo>
                    <a:pt x="814617" y="830075"/>
                    <a:pt x="799338" y="823036"/>
                    <a:pt x="788250" y="811267"/>
                  </a:cubicBezTo>
                  <a:close/>
                  <a:moveTo>
                    <a:pt x="1629237" y="597932"/>
                  </a:moveTo>
                  <a:lnTo>
                    <a:pt x="1629237" y="724090"/>
                  </a:lnTo>
                  <a:lnTo>
                    <a:pt x="1449012" y="698858"/>
                  </a:lnTo>
                  <a:lnTo>
                    <a:pt x="1449012" y="623164"/>
                  </a:lnTo>
                  <a:close/>
                  <a:moveTo>
                    <a:pt x="0" y="597932"/>
                  </a:moveTo>
                  <a:lnTo>
                    <a:pt x="180225" y="623164"/>
                  </a:lnTo>
                  <a:lnTo>
                    <a:pt x="180225" y="698858"/>
                  </a:lnTo>
                  <a:lnTo>
                    <a:pt x="0" y="724090"/>
                  </a:lnTo>
                  <a:close/>
                  <a:moveTo>
                    <a:pt x="826489" y="343855"/>
                  </a:moveTo>
                  <a:cubicBezTo>
                    <a:pt x="582980" y="344141"/>
                    <a:pt x="385675" y="541640"/>
                    <a:pt x="385675" y="785222"/>
                  </a:cubicBezTo>
                  <a:cubicBezTo>
                    <a:pt x="385675" y="950118"/>
                    <a:pt x="503361" y="1112862"/>
                    <a:pt x="596022" y="1187212"/>
                  </a:cubicBezTo>
                  <a:cubicBezTo>
                    <a:pt x="638271" y="1236093"/>
                    <a:pt x="634922" y="1237095"/>
                    <a:pt x="652091" y="1299657"/>
                  </a:cubicBezTo>
                  <a:cubicBezTo>
                    <a:pt x="658931" y="1343524"/>
                    <a:pt x="645074" y="1347909"/>
                    <a:pt x="684382" y="1350189"/>
                  </a:cubicBezTo>
                  <a:lnTo>
                    <a:pt x="713002" y="1349959"/>
                  </a:lnTo>
                  <a:lnTo>
                    <a:pt x="616715" y="742031"/>
                  </a:lnTo>
                  <a:cubicBezTo>
                    <a:pt x="613343" y="720743"/>
                    <a:pt x="627867" y="700753"/>
                    <a:pt x="649155" y="697381"/>
                  </a:cubicBezTo>
                  <a:lnTo>
                    <a:pt x="650512" y="697167"/>
                  </a:lnTo>
                  <a:cubicBezTo>
                    <a:pt x="669859" y="694102"/>
                    <a:pt x="688135" y="705820"/>
                    <a:pt x="693142" y="724182"/>
                  </a:cubicBezTo>
                  <a:cubicBezTo>
                    <a:pt x="703502" y="705062"/>
                    <a:pt x="722973" y="692875"/>
                    <a:pt x="745080" y="692875"/>
                  </a:cubicBezTo>
                  <a:cubicBezTo>
                    <a:pt x="761883" y="692875"/>
                    <a:pt x="777162" y="699916"/>
                    <a:pt x="788250" y="711684"/>
                  </a:cubicBezTo>
                  <a:cubicBezTo>
                    <a:pt x="799338" y="699916"/>
                    <a:pt x="814617" y="692875"/>
                    <a:pt x="831420" y="692875"/>
                  </a:cubicBezTo>
                  <a:cubicBezTo>
                    <a:pt x="848223" y="692875"/>
                    <a:pt x="863502" y="699916"/>
                    <a:pt x="874591" y="711684"/>
                  </a:cubicBezTo>
                  <a:cubicBezTo>
                    <a:pt x="885679" y="699916"/>
                    <a:pt x="900958" y="692875"/>
                    <a:pt x="917761" y="692875"/>
                  </a:cubicBezTo>
                  <a:cubicBezTo>
                    <a:pt x="936430" y="692875"/>
                    <a:pt x="953219" y="701567"/>
                    <a:pt x="964433" y="715752"/>
                  </a:cubicBezTo>
                  <a:cubicBezTo>
                    <a:pt x="971427" y="700847"/>
                    <a:pt x="987718" y="691969"/>
                    <a:pt x="1004850" y="694683"/>
                  </a:cubicBezTo>
                  <a:lnTo>
                    <a:pt x="1006207" y="694898"/>
                  </a:lnTo>
                  <a:cubicBezTo>
                    <a:pt x="1027496" y="698270"/>
                    <a:pt x="1042019" y="718259"/>
                    <a:pt x="1038647" y="739547"/>
                  </a:cubicBezTo>
                  <a:lnTo>
                    <a:pt x="941968" y="1349956"/>
                  </a:lnTo>
                  <a:lnTo>
                    <a:pt x="970980" y="1350189"/>
                  </a:lnTo>
                  <a:cubicBezTo>
                    <a:pt x="1010288" y="1347909"/>
                    <a:pt x="996432" y="1343524"/>
                    <a:pt x="1003271" y="1299657"/>
                  </a:cubicBezTo>
                  <a:cubicBezTo>
                    <a:pt x="1020440" y="1237095"/>
                    <a:pt x="1017091" y="1236093"/>
                    <a:pt x="1059340" y="1187212"/>
                  </a:cubicBezTo>
                  <a:cubicBezTo>
                    <a:pt x="1152001" y="1112862"/>
                    <a:pt x="1269687" y="950118"/>
                    <a:pt x="1269687" y="785222"/>
                  </a:cubicBezTo>
                  <a:cubicBezTo>
                    <a:pt x="1269687" y="541640"/>
                    <a:pt x="1072383" y="344141"/>
                    <a:pt x="828874" y="343855"/>
                  </a:cubicBezTo>
                  <a:lnTo>
                    <a:pt x="828874" y="343965"/>
                  </a:lnTo>
                  <a:lnTo>
                    <a:pt x="827682" y="343872"/>
                  </a:lnTo>
                  <a:lnTo>
                    <a:pt x="826489" y="343965"/>
                  </a:lnTo>
                  <a:close/>
                  <a:moveTo>
                    <a:pt x="826666" y="234292"/>
                  </a:moveTo>
                  <a:lnTo>
                    <a:pt x="827682" y="234370"/>
                  </a:lnTo>
                  <a:lnTo>
                    <a:pt x="828696" y="234292"/>
                  </a:lnTo>
                  <a:cubicBezTo>
                    <a:pt x="1127204" y="234292"/>
                    <a:pt x="1369193" y="476281"/>
                    <a:pt x="1369193" y="774790"/>
                  </a:cubicBezTo>
                  <a:cubicBezTo>
                    <a:pt x="1369193" y="976792"/>
                    <a:pt x="1224964" y="1176156"/>
                    <a:pt x="1111484" y="1267155"/>
                  </a:cubicBezTo>
                  <a:cubicBezTo>
                    <a:pt x="1077677" y="1306104"/>
                    <a:pt x="1092596" y="1326571"/>
                    <a:pt x="1085332" y="1377346"/>
                  </a:cubicBezTo>
                  <a:cubicBezTo>
                    <a:pt x="1066445" y="1416544"/>
                    <a:pt x="1049551" y="1429078"/>
                    <a:pt x="1016165" y="1429078"/>
                  </a:cubicBezTo>
                  <a:lnTo>
                    <a:pt x="827682" y="1428403"/>
                  </a:lnTo>
                  <a:lnTo>
                    <a:pt x="639197" y="1429078"/>
                  </a:lnTo>
                  <a:cubicBezTo>
                    <a:pt x="605812" y="1429078"/>
                    <a:pt x="588918" y="1416544"/>
                    <a:pt x="570030" y="1377346"/>
                  </a:cubicBezTo>
                  <a:cubicBezTo>
                    <a:pt x="562766" y="1326571"/>
                    <a:pt x="577686" y="1306104"/>
                    <a:pt x="543878" y="1267155"/>
                  </a:cubicBezTo>
                  <a:cubicBezTo>
                    <a:pt x="430398" y="1176156"/>
                    <a:pt x="286169" y="976792"/>
                    <a:pt x="286169" y="774790"/>
                  </a:cubicBezTo>
                  <a:cubicBezTo>
                    <a:pt x="286169" y="476281"/>
                    <a:pt x="528158" y="234292"/>
                    <a:pt x="826666" y="234292"/>
                  </a:cubicBezTo>
                  <a:close/>
                  <a:moveTo>
                    <a:pt x="1287881" y="124716"/>
                  </a:moveTo>
                  <a:lnTo>
                    <a:pt x="1384523" y="205808"/>
                  </a:lnTo>
                  <a:lnTo>
                    <a:pt x="1249349" y="327650"/>
                  </a:lnTo>
                  <a:lnTo>
                    <a:pt x="1191363" y="278995"/>
                  </a:lnTo>
                  <a:close/>
                  <a:moveTo>
                    <a:pt x="332408" y="124716"/>
                  </a:moveTo>
                  <a:lnTo>
                    <a:pt x="428926" y="278995"/>
                  </a:lnTo>
                  <a:lnTo>
                    <a:pt x="370940" y="327650"/>
                  </a:lnTo>
                  <a:lnTo>
                    <a:pt x="235766" y="205808"/>
                  </a:lnTo>
                  <a:close/>
                  <a:moveTo>
                    <a:pt x="764602" y="0"/>
                  </a:moveTo>
                  <a:lnTo>
                    <a:pt x="890759" y="0"/>
                  </a:lnTo>
                  <a:lnTo>
                    <a:pt x="865528" y="180225"/>
                  </a:lnTo>
                  <a:lnTo>
                    <a:pt x="789834" y="1802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Freeform 9">
              <a:extLst>
                <a:ext uri="{FF2B5EF4-FFF2-40B4-BE49-F238E27FC236}">
                  <a16:creationId xmlns:a16="http://schemas.microsoft.com/office/drawing/2014/main" id="{65EF090F-FD6D-432B-B75B-FD01E8AF6D86}"/>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2" name="Group 11">
              <a:extLst>
                <a:ext uri="{FF2B5EF4-FFF2-40B4-BE49-F238E27FC236}">
                  <a16:creationId xmlns:a16="http://schemas.microsoft.com/office/drawing/2014/main" id="{7BCFF607-2B45-40AD-8CFB-DB45239DE779}"/>
                </a:ext>
              </a:extLst>
            </p:cNvPr>
            <p:cNvGrpSpPr/>
            <p:nvPr/>
          </p:nvGrpSpPr>
          <p:grpSpPr>
            <a:xfrm rot="15300000">
              <a:off x="8824481" y="3920674"/>
              <a:ext cx="840355" cy="1211053"/>
              <a:chOff x="967240" y="3289369"/>
              <a:chExt cx="1100200" cy="1585520"/>
            </a:xfrm>
          </p:grpSpPr>
          <p:sp>
            <p:nvSpPr>
              <p:cNvPr id="23" name="Freeform 3">
                <a:extLst>
                  <a:ext uri="{FF2B5EF4-FFF2-40B4-BE49-F238E27FC236}">
                    <a16:creationId xmlns:a16="http://schemas.microsoft.com/office/drawing/2014/main" id="{AF35FD0C-F5A0-4C9E-A814-E4607D558384}"/>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4">
                <a:extLst>
                  <a:ext uri="{FF2B5EF4-FFF2-40B4-BE49-F238E27FC236}">
                    <a16:creationId xmlns:a16="http://schemas.microsoft.com/office/drawing/2014/main" id="{7DC40238-5574-4A55-8E49-123F37A87CE2}"/>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3" name="Freeform 13">
              <a:extLst>
                <a:ext uri="{FF2B5EF4-FFF2-40B4-BE49-F238E27FC236}">
                  <a16:creationId xmlns:a16="http://schemas.microsoft.com/office/drawing/2014/main" id="{60B7862B-001E-4F6C-A0CD-127C7A6252D0}"/>
                </a:ext>
              </a:extLst>
            </p:cNvPr>
            <p:cNvSpPr/>
            <p:nvPr/>
          </p:nvSpPr>
          <p:spPr>
            <a:xfrm rot="4407011">
              <a:off x="10407640" y="2828708"/>
              <a:ext cx="312622" cy="88043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5BAF2843-4A5C-4D78-B912-4D8374884768}"/>
                </a:ext>
              </a:extLst>
            </p:cNvPr>
            <p:cNvGrpSpPr/>
            <p:nvPr/>
          </p:nvGrpSpPr>
          <p:grpSpPr>
            <a:xfrm rot="5400000">
              <a:off x="10122947" y="3348697"/>
              <a:ext cx="830970" cy="1197527"/>
              <a:chOff x="967240" y="3289369"/>
              <a:chExt cx="1100200" cy="1585520"/>
            </a:xfrm>
          </p:grpSpPr>
          <p:sp>
            <p:nvSpPr>
              <p:cNvPr id="20" name="Freeform 16">
                <a:extLst>
                  <a:ext uri="{FF2B5EF4-FFF2-40B4-BE49-F238E27FC236}">
                    <a16:creationId xmlns:a16="http://schemas.microsoft.com/office/drawing/2014/main" id="{B8A7B92A-45C1-49B3-856A-ED6F2F7021C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Freeform 17">
                <a:extLst>
                  <a:ext uri="{FF2B5EF4-FFF2-40B4-BE49-F238E27FC236}">
                    <a16:creationId xmlns:a16="http://schemas.microsoft.com/office/drawing/2014/main" id="{A3482513-D3E8-4E70-9C8B-DCFB81F8411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5" name="Freeform 18">
              <a:extLst>
                <a:ext uri="{FF2B5EF4-FFF2-40B4-BE49-F238E27FC236}">
                  <a16:creationId xmlns:a16="http://schemas.microsoft.com/office/drawing/2014/main" id="{A0232A76-C02D-4D49-9CF4-A025EF7FCCB8}"/>
                </a:ext>
              </a:extLst>
            </p:cNvPr>
            <p:cNvSpPr/>
            <p:nvPr/>
          </p:nvSpPr>
          <p:spPr>
            <a:xfrm rot="7156190" flipV="1">
              <a:off x="9396128" y="2784216"/>
              <a:ext cx="368290" cy="1037214"/>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Freeform 19">
              <a:extLst>
                <a:ext uri="{FF2B5EF4-FFF2-40B4-BE49-F238E27FC236}">
                  <a16:creationId xmlns:a16="http://schemas.microsoft.com/office/drawing/2014/main" id="{D6AC2D58-4395-4F0A-8E67-22AD4B4F7E2F}"/>
                </a:ext>
              </a:extLst>
            </p:cNvPr>
            <p:cNvSpPr/>
            <p:nvPr/>
          </p:nvSpPr>
          <p:spPr>
            <a:xfrm rot="3762166">
              <a:off x="10320199" y="4082006"/>
              <a:ext cx="352120" cy="991677"/>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20">
              <a:extLst>
                <a:ext uri="{FF2B5EF4-FFF2-40B4-BE49-F238E27FC236}">
                  <a16:creationId xmlns:a16="http://schemas.microsoft.com/office/drawing/2014/main" id="{5BC01B92-B7A2-41EB-95AA-11AD0FC42E36}"/>
                </a:ext>
              </a:extLst>
            </p:cNvPr>
            <p:cNvSpPr/>
            <p:nvPr/>
          </p:nvSpPr>
          <p:spPr>
            <a:xfrm rot="6040617" flipV="1">
              <a:off x="9104381" y="3162082"/>
              <a:ext cx="430914" cy="1213583"/>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Oval 1">
              <a:extLst>
                <a:ext uri="{FF2B5EF4-FFF2-40B4-BE49-F238E27FC236}">
                  <a16:creationId xmlns:a16="http://schemas.microsoft.com/office/drawing/2014/main" id="{45FBDAAF-2CE0-4D3B-9202-CF4C74A8B95B}"/>
                </a:ext>
              </a:extLst>
            </p:cNvPr>
            <p:cNvSpPr/>
            <p:nvPr/>
          </p:nvSpPr>
          <p:spPr>
            <a:xfrm>
              <a:off x="9777559" y="2609739"/>
              <a:ext cx="511534" cy="482610"/>
            </a:xfrm>
            <a:custGeom>
              <a:avLst/>
              <a:gdLst/>
              <a:ahLst/>
              <a:cxnLst/>
              <a:rect l="l" t="t" r="r" b="b"/>
              <a:pathLst>
                <a:path w="543969" h="513210">
                  <a:moveTo>
                    <a:pt x="72529" y="368152"/>
                  </a:moveTo>
                  <a:lnTo>
                    <a:pt x="471440" y="368152"/>
                  </a:lnTo>
                  <a:lnTo>
                    <a:pt x="471440" y="440681"/>
                  </a:lnTo>
                  <a:cubicBezTo>
                    <a:pt x="471440" y="480738"/>
                    <a:pt x="382141" y="513210"/>
                    <a:pt x="271985" y="513210"/>
                  </a:cubicBezTo>
                  <a:cubicBezTo>
                    <a:pt x="161829" y="513210"/>
                    <a:pt x="72529" y="480738"/>
                    <a:pt x="72529" y="440681"/>
                  </a:cubicBezTo>
                  <a:close/>
                  <a:moveTo>
                    <a:pt x="73404" y="245435"/>
                  </a:moveTo>
                  <a:lnTo>
                    <a:pt x="470566" y="245435"/>
                  </a:lnTo>
                  <a:cubicBezTo>
                    <a:pt x="491077" y="245435"/>
                    <a:pt x="507705" y="262062"/>
                    <a:pt x="507705" y="282574"/>
                  </a:cubicBezTo>
                  <a:lnTo>
                    <a:pt x="507705" y="298967"/>
                  </a:lnTo>
                  <a:cubicBezTo>
                    <a:pt x="507705" y="319478"/>
                    <a:pt x="491077" y="336106"/>
                    <a:pt x="470566" y="336106"/>
                  </a:cubicBezTo>
                  <a:lnTo>
                    <a:pt x="73404" y="336106"/>
                  </a:lnTo>
                  <a:cubicBezTo>
                    <a:pt x="52893" y="336106"/>
                    <a:pt x="36265" y="319478"/>
                    <a:pt x="36265" y="298967"/>
                  </a:cubicBezTo>
                  <a:lnTo>
                    <a:pt x="36265" y="282574"/>
                  </a:lnTo>
                  <a:cubicBezTo>
                    <a:pt x="36265" y="262062"/>
                    <a:pt x="52893" y="245435"/>
                    <a:pt x="73404" y="245435"/>
                  </a:cubicBezTo>
                  <a:close/>
                  <a:moveTo>
                    <a:pt x="55271" y="122718"/>
                  </a:moveTo>
                  <a:lnTo>
                    <a:pt x="488697" y="122718"/>
                  </a:lnTo>
                  <a:cubicBezTo>
                    <a:pt x="509209" y="122718"/>
                    <a:pt x="525837" y="139345"/>
                    <a:pt x="525837" y="159856"/>
                  </a:cubicBezTo>
                  <a:lnTo>
                    <a:pt x="525837" y="176250"/>
                  </a:lnTo>
                  <a:cubicBezTo>
                    <a:pt x="525837" y="196761"/>
                    <a:pt x="509209" y="213389"/>
                    <a:pt x="488697" y="213389"/>
                  </a:cubicBezTo>
                  <a:lnTo>
                    <a:pt x="55271" y="213389"/>
                  </a:lnTo>
                  <a:cubicBezTo>
                    <a:pt x="34760" y="213389"/>
                    <a:pt x="18132" y="196761"/>
                    <a:pt x="18132" y="176250"/>
                  </a:cubicBezTo>
                  <a:lnTo>
                    <a:pt x="18132" y="159856"/>
                  </a:lnTo>
                  <a:cubicBezTo>
                    <a:pt x="18132" y="139345"/>
                    <a:pt x="34760" y="122718"/>
                    <a:pt x="55271" y="122718"/>
                  </a:cubicBezTo>
                  <a:close/>
                  <a:moveTo>
                    <a:pt x="37139" y="0"/>
                  </a:moveTo>
                  <a:lnTo>
                    <a:pt x="506830" y="0"/>
                  </a:lnTo>
                  <a:cubicBezTo>
                    <a:pt x="527341" y="0"/>
                    <a:pt x="543969" y="16628"/>
                    <a:pt x="543969" y="37139"/>
                  </a:cubicBezTo>
                  <a:lnTo>
                    <a:pt x="543969" y="53533"/>
                  </a:lnTo>
                  <a:cubicBezTo>
                    <a:pt x="543969" y="74043"/>
                    <a:pt x="527341" y="90672"/>
                    <a:pt x="506830" y="90672"/>
                  </a:cubicBezTo>
                  <a:lnTo>
                    <a:pt x="37139" y="90672"/>
                  </a:lnTo>
                  <a:cubicBezTo>
                    <a:pt x="16628" y="90672"/>
                    <a:pt x="0" y="74043"/>
                    <a:pt x="0" y="53533"/>
                  </a:cubicBezTo>
                  <a:lnTo>
                    <a:pt x="0" y="37139"/>
                  </a:lnTo>
                  <a:cubicBezTo>
                    <a:pt x="0" y="16628"/>
                    <a:pt x="16628" y="0"/>
                    <a:pt x="3713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Chord 23">
              <a:extLst>
                <a:ext uri="{FF2B5EF4-FFF2-40B4-BE49-F238E27FC236}">
                  <a16:creationId xmlns:a16="http://schemas.microsoft.com/office/drawing/2014/main" id="{CC6738F1-AC8E-4F0E-9D4B-FF933764A85C}"/>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28" name="Group 27">
            <a:extLst>
              <a:ext uri="{FF2B5EF4-FFF2-40B4-BE49-F238E27FC236}">
                <a16:creationId xmlns:a16="http://schemas.microsoft.com/office/drawing/2014/main" id="{81102F3C-4611-470F-B746-06BE2DCC4338}"/>
              </a:ext>
            </a:extLst>
          </p:cNvPr>
          <p:cNvGrpSpPr/>
          <p:nvPr/>
        </p:nvGrpSpPr>
        <p:grpSpPr>
          <a:xfrm>
            <a:off x="8776298" y="1274537"/>
            <a:ext cx="2498063" cy="4897619"/>
            <a:chOff x="8639132" y="1226194"/>
            <a:chExt cx="2498063" cy="4897619"/>
          </a:xfrm>
        </p:grpSpPr>
        <p:grpSp>
          <p:nvGrpSpPr>
            <p:cNvPr id="29" name="Group 28">
              <a:extLst>
                <a:ext uri="{FF2B5EF4-FFF2-40B4-BE49-F238E27FC236}">
                  <a16:creationId xmlns:a16="http://schemas.microsoft.com/office/drawing/2014/main" id="{9B200E7E-496F-440F-AE32-3A2B32005B7D}"/>
                </a:ext>
              </a:extLst>
            </p:cNvPr>
            <p:cNvGrpSpPr/>
            <p:nvPr/>
          </p:nvGrpSpPr>
          <p:grpSpPr>
            <a:xfrm>
              <a:off x="9361227" y="4899623"/>
              <a:ext cx="1422003" cy="1224190"/>
              <a:chOff x="5580112" y="4160675"/>
              <a:chExt cx="2016224" cy="1735751"/>
            </a:xfrm>
          </p:grpSpPr>
          <p:sp>
            <p:nvSpPr>
              <p:cNvPr id="44" name="Trapezoid 1">
                <a:extLst>
                  <a:ext uri="{FF2B5EF4-FFF2-40B4-BE49-F238E27FC236}">
                    <a16:creationId xmlns:a16="http://schemas.microsoft.com/office/drawing/2014/main" id="{D3452867-94D3-49AD-8EF9-F4EAF252AC23}"/>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solidFill>
                <a:srgbClr val="B37EB3"/>
              </a:solidFill>
              <a:ln w="12700" cap="flat" cmpd="sng" algn="ctr">
                <a:no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5" name="Trapezoid 6">
                <a:extLst>
                  <a:ext uri="{FF2B5EF4-FFF2-40B4-BE49-F238E27FC236}">
                    <a16:creationId xmlns:a16="http://schemas.microsoft.com/office/drawing/2014/main" id="{80CC061B-0F78-436F-A33F-F89F1F8D5B16}"/>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solidFill>
                <a:srgbClr val="B37EB3"/>
              </a:solidFill>
              <a:ln w="12700" cap="flat" cmpd="sng" algn="ctr">
                <a:no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6" name="Oval 45">
                <a:extLst>
                  <a:ext uri="{FF2B5EF4-FFF2-40B4-BE49-F238E27FC236}">
                    <a16:creationId xmlns:a16="http://schemas.microsoft.com/office/drawing/2014/main" id="{9522EA4F-A7F6-42E2-9CEB-9D71FA8BD1F3}"/>
                  </a:ext>
                </a:extLst>
              </p:cNvPr>
              <p:cNvSpPr/>
              <p:nvPr/>
            </p:nvSpPr>
            <p:spPr>
              <a:xfrm>
                <a:off x="5580223" y="4160675"/>
                <a:ext cx="2016000" cy="302944"/>
              </a:xfrm>
              <a:prstGeom prst="ellipse">
                <a:avLst/>
              </a:prstGeom>
              <a:solidFill>
                <a:srgbClr val="B37EB3">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30" name="Oval 1">
              <a:extLst>
                <a:ext uri="{FF2B5EF4-FFF2-40B4-BE49-F238E27FC236}">
                  <a16:creationId xmlns:a16="http://schemas.microsoft.com/office/drawing/2014/main" id="{4B1D447F-B700-430F-A402-3C514E98DFFD}"/>
                </a:ext>
              </a:extLst>
            </p:cNvPr>
            <p:cNvSpPr/>
            <p:nvPr/>
          </p:nvSpPr>
          <p:spPr>
            <a:xfrm>
              <a:off x="9251061" y="1226194"/>
              <a:ext cx="1532091" cy="1343867"/>
            </a:xfrm>
            <a:custGeom>
              <a:avLst/>
              <a:gdLst/>
              <a:ahLst/>
              <a:cxnLst/>
              <a:rect l="l" t="t" r="r" b="b"/>
              <a:pathLst>
                <a:path w="1629237" h="1429078">
                  <a:moveTo>
                    <a:pt x="788250" y="811267"/>
                  </a:moveTo>
                  <a:cubicBezTo>
                    <a:pt x="777162" y="823036"/>
                    <a:pt x="761883" y="830075"/>
                    <a:pt x="745080" y="830075"/>
                  </a:cubicBezTo>
                  <a:cubicBezTo>
                    <a:pt x="731312" y="830075"/>
                    <a:pt x="718566" y="825349"/>
                    <a:pt x="708901" y="816356"/>
                  </a:cubicBezTo>
                  <a:lnTo>
                    <a:pt x="793313" y="1349315"/>
                  </a:lnTo>
                  <a:lnTo>
                    <a:pt x="826489" y="1349049"/>
                  </a:lnTo>
                  <a:lnTo>
                    <a:pt x="826489" y="1349030"/>
                  </a:lnTo>
                  <a:lnTo>
                    <a:pt x="827682" y="1349040"/>
                  </a:lnTo>
                  <a:lnTo>
                    <a:pt x="828874" y="1349030"/>
                  </a:lnTo>
                  <a:lnTo>
                    <a:pt x="828874" y="1349049"/>
                  </a:lnTo>
                  <a:lnTo>
                    <a:pt x="861656" y="1349312"/>
                  </a:lnTo>
                  <a:lnTo>
                    <a:pt x="945043" y="822831"/>
                  </a:lnTo>
                  <a:cubicBezTo>
                    <a:pt x="936966" y="827649"/>
                    <a:pt x="927625" y="830075"/>
                    <a:pt x="917761" y="830075"/>
                  </a:cubicBezTo>
                  <a:cubicBezTo>
                    <a:pt x="900958" y="830075"/>
                    <a:pt x="885679" y="823036"/>
                    <a:pt x="874591" y="811267"/>
                  </a:cubicBezTo>
                  <a:cubicBezTo>
                    <a:pt x="863502" y="823036"/>
                    <a:pt x="848223" y="830075"/>
                    <a:pt x="831420" y="830075"/>
                  </a:cubicBezTo>
                  <a:cubicBezTo>
                    <a:pt x="814617" y="830075"/>
                    <a:pt x="799338" y="823036"/>
                    <a:pt x="788250" y="811267"/>
                  </a:cubicBezTo>
                  <a:close/>
                  <a:moveTo>
                    <a:pt x="1629237" y="597932"/>
                  </a:moveTo>
                  <a:lnTo>
                    <a:pt x="1629237" y="724090"/>
                  </a:lnTo>
                  <a:lnTo>
                    <a:pt x="1449012" y="698858"/>
                  </a:lnTo>
                  <a:lnTo>
                    <a:pt x="1449012" y="623164"/>
                  </a:lnTo>
                  <a:close/>
                  <a:moveTo>
                    <a:pt x="0" y="597932"/>
                  </a:moveTo>
                  <a:lnTo>
                    <a:pt x="180225" y="623164"/>
                  </a:lnTo>
                  <a:lnTo>
                    <a:pt x="180225" y="698858"/>
                  </a:lnTo>
                  <a:lnTo>
                    <a:pt x="0" y="724090"/>
                  </a:lnTo>
                  <a:close/>
                  <a:moveTo>
                    <a:pt x="826489" y="343855"/>
                  </a:moveTo>
                  <a:cubicBezTo>
                    <a:pt x="582980" y="344141"/>
                    <a:pt x="385675" y="541640"/>
                    <a:pt x="385675" y="785222"/>
                  </a:cubicBezTo>
                  <a:cubicBezTo>
                    <a:pt x="385675" y="950118"/>
                    <a:pt x="503361" y="1112862"/>
                    <a:pt x="596022" y="1187212"/>
                  </a:cubicBezTo>
                  <a:cubicBezTo>
                    <a:pt x="638271" y="1236093"/>
                    <a:pt x="634922" y="1237095"/>
                    <a:pt x="652091" y="1299657"/>
                  </a:cubicBezTo>
                  <a:cubicBezTo>
                    <a:pt x="658931" y="1343524"/>
                    <a:pt x="645074" y="1347909"/>
                    <a:pt x="684382" y="1350189"/>
                  </a:cubicBezTo>
                  <a:lnTo>
                    <a:pt x="713002" y="1349959"/>
                  </a:lnTo>
                  <a:lnTo>
                    <a:pt x="616715" y="742031"/>
                  </a:lnTo>
                  <a:cubicBezTo>
                    <a:pt x="613343" y="720743"/>
                    <a:pt x="627867" y="700753"/>
                    <a:pt x="649155" y="697381"/>
                  </a:cubicBezTo>
                  <a:lnTo>
                    <a:pt x="650512" y="697167"/>
                  </a:lnTo>
                  <a:cubicBezTo>
                    <a:pt x="669859" y="694102"/>
                    <a:pt x="688135" y="705820"/>
                    <a:pt x="693142" y="724182"/>
                  </a:cubicBezTo>
                  <a:cubicBezTo>
                    <a:pt x="703502" y="705062"/>
                    <a:pt x="722973" y="692875"/>
                    <a:pt x="745080" y="692875"/>
                  </a:cubicBezTo>
                  <a:cubicBezTo>
                    <a:pt x="761883" y="692875"/>
                    <a:pt x="777162" y="699916"/>
                    <a:pt x="788250" y="711684"/>
                  </a:cubicBezTo>
                  <a:cubicBezTo>
                    <a:pt x="799338" y="699916"/>
                    <a:pt x="814617" y="692875"/>
                    <a:pt x="831420" y="692875"/>
                  </a:cubicBezTo>
                  <a:cubicBezTo>
                    <a:pt x="848223" y="692875"/>
                    <a:pt x="863502" y="699916"/>
                    <a:pt x="874591" y="711684"/>
                  </a:cubicBezTo>
                  <a:cubicBezTo>
                    <a:pt x="885679" y="699916"/>
                    <a:pt x="900958" y="692875"/>
                    <a:pt x="917761" y="692875"/>
                  </a:cubicBezTo>
                  <a:cubicBezTo>
                    <a:pt x="936430" y="692875"/>
                    <a:pt x="953219" y="701567"/>
                    <a:pt x="964433" y="715752"/>
                  </a:cubicBezTo>
                  <a:cubicBezTo>
                    <a:pt x="971427" y="700847"/>
                    <a:pt x="987718" y="691969"/>
                    <a:pt x="1004850" y="694683"/>
                  </a:cubicBezTo>
                  <a:lnTo>
                    <a:pt x="1006207" y="694898"/>
                  </a:lnTo>
                  <a:cubicBezTo>
                    <a:pt x="1027496" y="698270"/>
                    <a:pt x="1042019" y="718259"/>
                    <a:pt x="1038647" y="739547"/>
                  </a:cubicBezTo>
                  <a:lnTo>
                    <a:pt x="941968" y="1349956"/>
                  </a:lnTo>
                  <a:lnTo>
                    <a:pt x="970980" y="1350189"/>
                  </a:lnTo>
                  <a:cubicBezTo>
                    <a:pt x="1010288" y="1347909"/>
                    <a:pt x="996432" y="1343524"/>
                    <a:pt x="1003271" y="1299657"/>
                  </a:cubicBezTo>
                  <a:cubicBezTo>
                    <a:pt x="1020440" y="1237095"/>
                    <a:pt x="1017091" y="1236093"/>
                    <a:pt x="1059340" y="1187212"/>
                  </a:cubicBezTo>
                  <a:cubicBezTo>
                    <a:pt x="1152001" y="1112862"/>
                    <a:pt x="1269687" y="950118"/>
                    <a:pt x="1269687" y="785222"/>
                  </a:cubicBezTo>
                  <a:cubicBezTo>
                    <a:pt x="1269687" y="541640"/>
                    <a:pt x="1072383" y="344141"/>
                    <a:pt x="828874" y="343855"/>
                  </a:cubicBezTo>
                  <a:lnTo>
                    <a:pt x="828874" y="343965"/>
                  </a:lnTo>
                  <a:lnTo>
                    <a:pt x="827682" y="343872"/>
                  </a:lnTo>
                  <a:lnTo>
                    <a:pt x="826489" y="343965"/>
                  </a:lnTo>
                  <a:close/>
                  <a:moveTo>
                    <a:pt x="826666" y="234292"/>
                  </a:moveTo>
                  <a:lnTo>
                    <a:pt x="827682" y="234370"/>
                  </a:lnTo>
                  <a:lnTo>
                    <a:pt x="828696" y="234292"/>
                  </a:lnTo>
                  <a:cubicBezTo>
                    <a:pt x="1127204" y="234292"/>
                    <a:pt x="1369193" y="476281"/>
                    <a:pt x="1369193" y="774790"/>
                  </a:cubicBezTo>
                  <a:cubicBezTo>
                    <a:pt x="1369193" y="976792"/>
                    <a:pt x="1224964" y="1176156"/>
                    <a:pt x="1111484" y="1267155"/>
                  </a:cubicBezTo>
                  <a:cubicBezTo>
                    <a:pt x="1077677" y="1306104"/>
                    <a:pt x="1092596" y="1326571"/>
                    <a:pt x="1085332" y="1377346"/>
                  </a:cubicBezTo>
                  <a:cubicBezTo>
                    <a:pt x="1066445" y="1416544"/>
                    <a:pt x="1049551" y="1429078"/>
                    <a:pt x="1016165" y="1429078"/>
                  </a:cubicBezTo>
                  <a:lnTo>
                    <a:pt x="827682" y="1428403"/>
                  </a:lnTo>
                  <a:lnTo>
                    <a:pt x="639197" y="1429078"/>
                  </a:lnTo>
                  <a:cubicBezTo>
                    <a:pt x="605812" y="1429078"/>
                    <a:pt x="588918" y="1416544"/>
                    <a:pt x="570030" y="1377346"/>
                  </a:cubicBezTo>
                  <a:cubicBezTo>
                    <a:pt x="562766" y="1326571"/>
                    <a:pt x="577686" y="1306104"/>
                    <a:pt x="543878" y="1267155"/>
                  </a:cubicBezTo>
                  <a:cubicBezTo>
                    <a:pt x="430398" y="1176156"/>
                    <a:pt x="286169" y="976792"/>
                    <a:pt x="286169" y="774790"/>
                  </a:cubicBezTo>
                  <a:cubicBezTo>
                    <a:pt x="286169" y="476281"/>
                    <a:pt x="528158" y="234292"/>
                    <a:pt x="826666" y="234292"/>
                  </a:cubicBezTo>
                  <a:close/>
                  <a:moveTo>
                    <a:pt x="1287881" y="124716"/>
                  </a:moveTo>
                  <a:lnTo>
                    <a:pt x="1384523" y="205808"/>
                  </a:lnTo>
                  <a:lnTo>
                    <a:pt x="1249349" y="327650"/>
                  </a:lnTo>
                  <a:lnTo>
                    <a:pt x="1191363" y="278995"/>
                  </a:lnTo>
                  <a:close/>
                  <a:moveTo>
                    <a:pt x="332408" y="124716"/>
                  </a:moveTo>
                  <a:lnTo>
                    <a:pt x="428926" y="278995"/>
                  </a:lnTo>
                  <a:lnTo>
                    <a:pt x="370940" y="327650"/>
                  </a:lnTo>
                  <a:lnTo>
                    <a:pt x="235766" y="205808"/>
                  </a:lnTo>
                  <a:close/>
                  <a:moveTo>
                    <a:pt x="764602" y="0"/>
                  </a:moveTo>
                  <a:lnTo>
                    <a:pt x="890759" y="0"/>
                  </a:lnTo>
                  <a:lnTo>
                    <a:pt x="865528" y="180225"/>
                  </a:lnTo>
                  <a:lnTo>
                    <a:pt x="789834" y="180225"/>
                  </a:lnTo>
                  <a:close/>
                </a:path>
              </a:pathLst>
            </a:cu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1" name="Freeform 9">
              <a:extLst>
                <a:ext uri="{FF2B5EF4-FFF2-40B4-BE49-F238E27FC236}">
                  <a16:creationId xmlns:a16="http://schemas.microsoft.com/office/drawing/2014/main" id="{479B563D-705F-4A31-8468-40DD8C62C569}"/>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rgbClr val="B0D66C">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nvGrpSpPr>
            <p:cNvPr id="32" name="Group 31">
              <a:extLst>
                <a:ext uri="{FF2B5EF4-FFF2-40B4-BE49-F238E27FC236}">
                  <a16:creationId xmlns:a16="http://schemas.microsoft.com/office/drawing/2014/main" id="{4B0FE81B-632A-47E8-B807-4B8BC83F6416}"/>
                </a:ext>
              </a:extLst>
            </p:cNvPr>
            <p:cNvGrpSpPr/>
            <p:nvPr/>
          </p:nvGrpSpPr>
          <p:grpSpPr>
            <a:xfrm rot="15300000">
              <a:off x="8824481" y="3920674"/>
              <a:ext cx="840355" cy="1211053"/>
              <a:chOff x="967240" y="3289369"/>
              <a:chExt cx="1100200" cy="1585520"/>
            </a:xfrm>
          </p:grpSpPr>
          <p:sp>
            <p:nvSpPr>
              <p:cNvPr id="42" name="Freeform 3">
                <a:extLst>
                  <a:ext uri="{FF2B5EF4-FFF2-40B4-BE49-F238E27FC236}">
                    <a16:creationId xmlns:a16="http://schemas.microsoft.com/office/drawing/2014/main" id="{2BC954B6-8E49-4646-9362-BEE173414DA8}"/>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3" name="Freeform 4">
                <a:extLst>
                  <a:ext uri="{FF2B5EF4-FFF2-40B4-BE49-F238E27FC236}">
                    <a16:creationId xmlns:a16="http://schemas.microsoft.com/office/drawing/2014/main" id="{C3371AA8-6651-4ECB-A0ED-18C4F43048F6}"/>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B0D66C">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33" name="Freeform 13">
              <a:extLst>
                <a:ext uri="{FF2B5EF4-FFF2-40B4-BE49-F238E27FC236}">
                  <a16:creationId xmlns:a16="http://schemas.microsoft.com/office/drawing/2014/main" id="{6CC743D8-4AB9-441D-B992-D0572FEFD33E}"/>
                </a:ext>
              </a:extLst>
            </p:cNvPr>
            <p:cNvSpPr/>
            <p:nvPr/>
          </p:nvSpPr>
          <p:spPr>
            <a:xfrm rot="4407011">
              <a:off x="10407640" y="2828708"/>
              <a:ext cx="312622" cy="88043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B0D66C">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nvGrpSpPr>
            <p:cNvPr id="34" name="Group 33">
              <a:extLst>
                <a:ext uri="{FF2B5EF4-FFF2-40B4-BE49-F238E27FC236}">
                  <a16:creationId xmlns:a16="http://schemas.microsoft.com/office/drawing/2014/main" id="{412C41FD-0F4E-484A-8D5E-D37942B8877D}"/>
                </a:ext>
              </a:extLst>
            </p:cNvPr>
            <p:cNvGrpSpPr/>
            <p:nvPr/>
          </p:nvGrpSpPr>
          <p:grpSpPr>
            <a:xfrm rot="5400000">
              <a:off x="10122947" y="3348697"/>
              <a:ext cx="830970" cy="1197527"/>
              <a:chOff x="967240" y="3289369"/>
              <a:chExt cx="1100200" cy="1585520"/>
            </a:xfrm>
          </p:grpSpPr>
          <p:sp>
            <p:nvSpPr>
              <p:cNvPr id="40" name="Freeform 16">
                <a:extLst>
                  <a:ext uri="{FF2B5EF4-FFF2-40B4-BE49-F238E27FC236}">
                    <a16:creationId xmlns:a16="http://schemas.microsoft.com/office/drawing/2014/main" id="{581C0188-D983-473C-9603-BCFBE1FCE217}"/>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41" name="Freeform 17">
                <a:extLst>
                  <a:ext uri="{FF2B5EF4-FFF2-40B4-BE49-F238E27FC236}">
                    <a16:creationId xmlns:a16="http://schemas.microsoft.com/office/drawing/2014/main" id="{68D4BCB0-86A6-42EB-8777-0058CC5753F3}"/>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sp>
          <p:nvSpPr>
            <p:cNvPr id="35" name="Freeform 18">
              <a:extLst>
                <a:ext uri="{FF2B5EF4-FFF2-40B4-BE49-F238E27FC236}">
                  <a16:creationId xmlns:a16="http://schemas.microsoft.com/office/drawing/2014/main" id="{DCA3F1D6-C495-4DD1-82E6-E55598CA0F1C}"/>
                </a:ext>
              </a:extLst>
            </p:cNvPr>
            <p:cNvSpPr/>
            <p:nvPr/>
          </p:nvSpPr>
          <p:spPr>
            <a:xfrm rot="7156190" flipV="1">
              <a:off x="9396128" y="2784216"/>
              <a:ext cx="368290" cy="1037214"/>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6" name="Freeform 19">
              <a:extLst>
                <a:ext uri="{FF2B5EF4-FFF2-40B4-BE49-F238E27FC236}">
                  <a16:creationId xmlns:a16="http://schemas.microsoft.com/office/drawing/2014/main" id="{3F3BA4E3-1117-4472-BCD8-77E311735565}"/>
                </a:ext>
              </a:extLst>
            </p:cNvPr>
            <p:cNvSpPr/>
            <p:nvPr/>
          </p:nvSpPr>
          <p:spPr>
            <a:xfrm rot="3762166">
              <a:off x="10320199" y="4082006"/>
              <a:ext cx="352120" cy="991677"/>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7" name="Freeform 20">
              <a:extLst>
                <a:ext uri="{FF2B5EF4-FFF2-40B4-BE49-F238E27FC236}">
                  <a16:creationId xmlns:a16="http://schemas.microsoft.com/office/drawing/2014/main" id="{92FBDDC0-83D4-4F2C-A46D-F32D92283C32}"/>
                </a:ext>
              </a:extLst>
            </p:cNvPr>
            <p:cNvSpPr/>
            <p:nvPr/>
          </p:nvSpPr>
          <p:spPr>
            <a:xfrm rot="6040617" flipV="1">
              <a:off x="9104381" y="3162082"/>
              <a:ext cx="430914" cy="1213583"/>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rgbClr val="B0D66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sp>
          <p:nvSpPr>
            <p:cNvPr id="38" name="Oval 1">
              <a:extLst>
                <a:ext uri="{FF2B5EF4-FFF2-40B4-BE49-F238E27FC236}">
                  <a16:creationId xmlns:a16="http://schemas.microsoft.com/office/drawing/2014/main" id="{4A16E68D-41B0-4359-A818-7F39A30F1047}"/>
                </a:ext>
              </a:extLst>
            </p:cNvPr>
            <p:cNvSpPr/>
            <p:nvPr/>
          </p:nvSpPr>
          <p:spPr>
            <a:xfrm>
              <a:off x="9777559" y="2609739"/>
              <a:ext cx="511534" cy="482610"/>
            </a:xfrm>
            <a:custGeom>
              <a:avLst/>
              <a:gdLst/>
              <a:ahLst/>
              <a:cxnLst/>
              <a:rect l="l" t="t" r="r" b="b"/>
              <a:pathLst>
                <a:path w="543969" h="513210">
                  <a:moveTo>
                    <a:pt x="72529" y="368152"/>
                  </a:moveTo>
                  <a:lnTo>
                    <a:pt x="471440" y="368152"/>
                  </a:lnTo>
                  <a:lnTo>
                    <a:pt x="471440" y="440681"/>
                  </a:lnTo>
                  <a:cubicBezTo>
                    <a:pt x="471440" y="480738"/>
                    <a:pt x="382141" y="513210"/>
                    <a:pt x="271985" y="513210"/>
                  </a:cubicBezTo>
                  <a:cubicBezTo>
                    <a:pt x="161829" y="513210"/>
                    <a:pt x="72529" y="480738"/>
                    <a:pt x="72529" y="440681"/>
                  </a:cubicBezTo>
                  <a:close/>
                  <a:moveTo>
                    <a:pt x="73404" y="245435"/>
                  </a:moveTo>
                  <a:lnTo>
                    <a:pt x="470566" y="245435"/>
                  </a:lnTo>
                  <a:cubicBezTo>
                    <a:pt x="491077" y="245435"/>
                    <a:pt x="507705" y="262062"/>
                    <a:pt x="507705" y="282574"/>
                  </a:cubicBezTo>
                  <a:lnTo>
                    <a:pt x="507705" y="298967"/>
                  </a:lnTo>
                  <a:cubicBezTo>
                    <a:pt x="507705" y="319478"/>
                    <a:pt x="491077" y="336106"/>
                    <a:pt x="470566" y="336106"/>
                  </a:cubicBezTo>
                  <a:lnTo>
                    <a:pt x="73404" y="336106"/>
                  </a:lnTo>
                  <a:cubicBezTo>
                    <a:pt x="52893" y="336106"/>
                    <a:pt x="36265" y="319478"/>
                    <a:pt x="36265" y="298967"/>
                  </a:cubicBezTo>
                  <a:lnTo>
                    <a:pt x="36265" y="282574"/>
                  </a:lnTo>
                  <a:cubicBezTo>
                    <a:pt x="36265" y="262062"/>
                    <a:pt x="52893" y="245435"/>
                    <a:pt x="73404" y="245435"/>
                  </a:cubicBezTo>
                  <a:close/>
                  <a:moveTo>
                    <a:pt x="55271" y="122718"/>
                  </a:moveTo>
                  <a:lnTo>
                    <a:pt x="488697" y="122718"/>
                  </a:lnTo>
                  <a:cubicBezTo>
                    <a:pt x="509209" y="122718"/>
                    <a:pt x="525837" y="139345"/>
                    <a:pt x="525837" y="159856"/>
                  </a:cubicBezTo>
                  <a:lnTo>
                    <a:pt x="525837" y="176250"/>
                  </a:lnTo>
                  <a:cubicBezTo>
                    <a:pt x="525837" y="196761"/>
                    <a:pt x="509209" y="213389"/>
                    <a:pt x="488697" y="213389"/>
                  </a:cubicBezTo>
                  <a:lnTo>
                    <a:pt x="55271" y="213389"/>
                  </a:lnTo>
                  <a:cubicBezTo>
                    <a:pt x="34760" y="213389"/>
                    <a:pt x="18132" y="196761"/>
                    <a:pt x="18132" y="176250"/>
                  </a:cubicBezTo>
                  <a:lnTo>
                    <a:pt x="18132" y="159856"/>
                  </a:lnTo>
                  <a:cubicBezTo>
                    <a:pt x="18132" y="139345"/>
                    <a:pt x="34760" y="122718"/>
                    <a:pt x="55271" y="122718"/>
                  </a:cubicBezTo>
                  <a:close/>
                  <a:moveTo>
                    <a:pt x="37139" y="0"/>
                  </a:moveTo>
                  <a:lnTo>
                    <a:pt x="506830" y="0"/>
                  </a:lnTo>
                  <a:cubicBezTo>
                    <a:pt x="527341" y="0"/>
                    <a:pt x="543969" y="16628"/>
                    <a:pt x="543969" y="37139"/>
                  </a:cubicBezTo>
                  <a:lnTo>
                    <a:pt x="543969" y="53533"/>
                  </a:lnTo>
                  <a:cubicBezTo>
                    <a:pt x="543969" y="74043"/>
                    <a:pt x="527341" y="90672"/>
                    <a:pt x="506830" y="90672"/>
                  </a:cubicBezTo>
                  <a:lnTo>
                    <a:pt x="37139" y="90672"/>
                  </a:lnTo>
                  <a:cubicBezTo>
                    <a:pt x="16628" y="90672"/>
                    <a:pt x="0" y="74043"/>
                    <a:pt x="0" y="53533"/>
                  </a:cubicBezTo>
                  <a:lnTo>
                    <a:pt x="0" y="37139"/>
                  </a:lnTo>
                  <a:cubicBezTo>
                    <a:pt x="0" y="16628"/>
                    <a:pt x="16628" y="0"/>
                    <a:pt x="37139" y="0"/>
                  </a:cubicBezTo>
                  <a:close/>
                </a:path>
              </a:pathLst>
            </a:cu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white"/>
                </a:solidFill>
                <a:effectLst/>
                <a:uLnTx/>
                <a:uFillTx/>
                <a:latin typeface="Arial"/>
                <a:cs typeface="+mn-cs"/>
              </a:endParaRPr>
            </a:p>
          </p:txBody>
        </p:sp>
        <p:sp>
          <p:nvSpPr>
            <p:cNvPr id="39" name="Chord 23">
              <a:extLst>
                <a:ext uri="{FF2B5EF4-FFF2-40B4-BE49-F238E27FC236}">
                  <a16:creationId xmlns:a16="http://schemas.microsoft.com/office/drawing/2014/main" id="{AF70CDDF-9F77-4519-8377-031C2797EDB1}"/>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rgbClr val="FF870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white"/>
                </a:solidFill>
                <a:effectLst/>
                <a:uLnTx/>
                <a:uFillTx/>
                <a:latin typeface="Arial"/>
                <a:cs typeface="+mn-cs"/>
              </a:endParaRPr>
            </a:p>
          </p:txBody>
        </p:sp>
      </p:grpSp>
      <p:grpSp>
        <p:nvGrpSpPr>
          <p:cNvPr id="47" name="Group 46">
            <a:extLst>
              <a:ext uri="{FF2B5EF4-FFF2-40B4-BE49-F238E27FC236}">
                <a16:creationId xmlns:a16="http://schemas.microsoft.com/office/drawing/2014/main" id="{734E9A83-26CB-40ED-9101-A87A4D551E43}"/>
              </a:ext>
            </a:extLst>
          </p:cNvPr>
          <p:cNvGrpSpPr/>
          <p:nvPr/>
        </p:nvGrpSpPr>
        <p:grpSpPr>
          <a:xfrm>
            <a:off x="5159789" y="4683381"/>
            <a:ext cx="1512711" cy="1512711"/>
            <a:chOff x="1083732" y="1411110"/>
            <a:chExt cx="1512711" cy="1512711"/>
          </a:xfrm>
        </p:grpSpPr>
        <p:sp>
          <p:nvSpPr>
            <p:cNvPr id="48" name="Oval 47">
              <a:extLst>
                <a:ext uri="{FF2B5EF4-FFF2-40B4-BE49-F238E27FC236}">
                  <a16:creationId xmlns:a16="http://schemas.microsoft.com/office/drawing/2014/main" id="{9A5D4237-7108-45BA-84ED-57A20C4B05DA}"/>
                </a:ext>
              </a:extLst>
            </p:cNvPr>
            <p:cNvSpPr/>
            <p:nvPr/>
          </p:nvSpPr>
          <p:spPr>
            <a:xfrm>
              <a:off x="1083732" y="1411110"/>
              <a:ext cx="1512711" cy="151271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49" name="Oval 48">
              <a:extLst>
                <a:ext uri="{FF2B5EF4-FFF2-40B4-BE49-F238E27FC236}">
                  <a16:creationId xmlns:a16="http://schemas.microsoft.com/office/drawing/2014/main" id="{795E60A5-247D-4340-80BB-C1B5DEABA719}"/>
                </a:ext>
              </a:extLst>
            </p:cNvPr>
            <p:cNvSpPr/>
            <p:nvPr/>
          </p:nvSpPr>
          <p:spPr>
            <a:xfrm>
              <a:off x="1230487" y="1557865"/>
              <a:ext cx="1219201" cy="1219201"/>
            </a:xfrm>
            <a:prstGeom prst="ellipse">
              <a:avLst/>
            </a:prstGeom>
            <a:noFill/>
            <a:ln w="1270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nvGrpSpPr>
            <p:cNvPr id="50" name="Group 49">
              <a:extLst>
                <a:ext uri="{FF2B5EF4-FFF2-40B4-BE49-F238E27FC236}">
                  <a16:creationId xmlns:a16="http://schemas.microsoft.com/office/drawing/2014/main" id="{CF133F88-5B16-4D7C-898A-5596F7FCBDB0}"/>
                </a:ext>
              </a:extLst>
            </p:cNvPr>
            <p:cNvGrpSpPr/>
            <p:nvPr/>
          </p:nvGrpSpPr>
          <p:grpSpPr>
            <a:xfrm>
              <a:off x="1509995" y="1800829"/>
              <a:ext cx="822109" cy="523723"/>
              <a:chOff x="1538016" y="1814937"/>
              <a:chExt cx="822109" cy="523723"/>
            </a:xfrm>
          </p:grpSpPr>
          <p:grpSp>
            <p:nvGrpSpPr>
              <p:cNvPr id="51" name="Group 50">
                <a:extLst>
                  <a:ext uri="{FF2B5EF4-FFF2-40B4-BE49-F238E27FC236}">
                    <a16:creationId xmlns:a16="http://schemas.microsoft.com/office/drawing/2014/main" id="{80C90429-EA9D-414B-898A-91C951077BA2}"/>
                  </a:ext>
                </a:extLst>
              </p:cNvPr>
              <p:cNvGrpSpPr/>
              <p:nvPr/>
            </p:nvGrpSpPr>
            <p:grpSpPr>
              <a:xfrm>
                <a:off x="1808480" y="2189372"/>
                <a:ext cx="148590" cy="148590"/>
                <a:chOff x="5497830" y="3017520"/>
                <a:chExt cx="148590" cy="148590"/>
              </a:xfrm>
            </p:grpSpPr>
            <p:sp>
              <p:nvSpPr>
                <p:cNvPr id="55" name="Oval 54">
                  <a:extLst>
                    <a:ext uri="{FF2B5EF4-FFF2-40B4-BE49-F238E27FC236}">
                      <a16:creationId xmlns:a16="http://schemas.microsoft.com/office/drawing/2014/main" id="{30D2B7C1-8D93-4E91-AE0A-A18D934FA3EF}"/>
                    </a:ext>
                  </a:extLst>
                </p:cNvPr>
                <p:cNvSpPr/>
                <p:nvPr/>
              </p:nvSpPr>
              <p:spPr>
                <a:xfrm>
                  <a:off x="5497830" y="3017520"/>
                  <a:ext cx="148590" cy="1485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56" name="Oval 55">
                  <a:extLst>
                    <a:ext uri="{FF2B5EF4-FFF2-40B4-BE49-F238E27FC236}">
                      <a16:creationId xmlns:a16="http://schemas.microsoft.com/office/drawing/2014/main" id="{80DC7480-363E-4F03-AAAD-B4062F22B406}"/>
                    </a:ext>
                  </a:extLst>
                </p:cNvPr>
                <p:cNvSpPr/>
                <p:nvPr/>
              </p:nvSpPr>
              <p:spPr>
                <a:xfrm>
                  <a:off x="5497830" y="3017520"/>
                  <a:ext cx="148590" cy="148590"/>
                </a:xfrm>
                <a:prstGeom prst="ellipse">
                  <a:avLst/>
                </a:prstGeom>
                <a:ln>
                  <a:noFill/>
                </a:ln>
                <a:effectLst>
                  <a:outerShdw blurRad="635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sp>
            <p:nvSpPr>
              <p:cNvPr id="52" name="Rectangle 51">
                <a:extLst>
                  <a:ext uri="{FF2B5EF4-FFF2-40B4-BE49-F238E27FC236}">
                    <a16:creationId xmlns:a16="http://schemas.microsoft.com/office/drawing/2014/main" id="{3BC2CA2B-6027-4F83-A1D6-FC121F50E28C}"/>
                  </a:ext>
                </a:extLst>
              </p:cNvPr>
              <p:cNvSpPr/>
              <p:nvPr/>
            </p:nvSpPr>
            <p:spPr>
              <a:xfrm>
                <a:off x="1859916" y="1814937"/>
                <a:ext cx="45719"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53" name="Rectangle 52">
                <a:extLst>
                  <a:ext uri="{FF2B5EF4-FFF2-40B4-BE49-F238E27FC236}">
                    <a16:creationId xmlns:a16="http://schemas.microsoft.com/office/drawing/2014/main" id="{B8DFEAE4-3456-4743-8386-8418E34047FA}"/>
                  </a:ext>
                </a:extLst>
              </p:cNvPr>
              <p:cNvSpPr/>
              <p:nvPr/>
            </p:nvSpPr>
            <p:spPr>
              <a:xfrm rot="16200000">
                <a:off x="1695156" y="2083666"/>
                <a:ext cx="45719" cy="3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sp>
            <p:nvSpPr>
              <p:cNvPr id="54" name="Isosceles Triangle 53">
                <a:extLst>
                  <a:ext uri="{FF2B5EF4-FFF2-40B4-BE49-F238E27FC236}">
                    <a16:creationId xmlns:a16="http://schemas.microsoft.com/office/drawing/2014/main" id="{A13ABEE7-8625-42F5-A72F-823C3F2154A2}"/>
                  </a:ext>
                </a:extLst>
              </p:cNvPr>
              <p:cNvSpPr/>
              <p:nvPr/>
            </p:nvSpPr>
            <p:spPr>
              <a:xfrm rot="6269995">
                <a:off x="2080188" y="2058722"/>
                <a:ext cx="36000" cy="5238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1503891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ОРГАНИЗАЦИЈА ЗА ОБУКА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A23C200F-9004-4E15-8914-33562596A211}"/>
              </a:ext>
            </a:extLst>
          </p:cNvPr>
          <p:cNvSpPr/>
          <p:nvPr/>
        </p:nvSpPr>
        <p:spPr>
          <a:xfrm>
            <a:off x="480873" y="976906"/>
            <a:ext cx="11230253" cy="4985980"/>
          </a:xfrm>
          <a:prstGeom prst="rect">
            <a:avLst/>
          </a:prstGeom>
        </p:spPr>
        <p:txBody>
          <a:bodyPr wrap="square">
            <a:spAutoFit/>
          </a:bodyPr>
          <a:lstStyle/>
          <a:p>
            <a:r>
              <a:rPr lang="mk" b="1" dirty="0"/>
              <a:t>Обврски за време на обуката: </a:t>
            </a:r>
            <a:r>
              <a:rPr lang="mk" dirty="0"/>
              <a:t>Тренерите мора да бидат во просторијата за обука 30 минути пред почетокот на секој ден за обука. Обучувачите треба да користат листа за проверка за да организираат и спроведат обука.</a:t>
            </a:r>
          </a:p>
          <a:p>
            <a:endParaRPr lang="ru-RU" sz="1000" dirty="0"/>
          </a:p>
          <a:p>
            <a:r>
              <a:rPr lang="mk" b="1" dirty="0"/>
              <a:t>Регистрација на учесници: </a:t>
            </a:r>
            <a:r>
              <a:rPr lang="mk" dirty="0"/>
              <a:t>Оваа активност се користи за водење евиденција на лицата кои учествувале во обуката. Доколку учесниците добијат сертификати по завршувањето на обуката, формуларот за регистрација може да се користи за да се внесат точните имиња на учесниците на сертификатите.</a:t>
            </a:r>
          </a:p>
          <a:p>
            <a:endParaRPr lang="ru-RU" sz="1000" b="1" dirty="0"/>
          </a:p>
          <a:p>
            <a:r>
              <a:rPr lang="mk" b="1" dirty="0"/>
              <a:t>Логистика: </a:t>
            </a:r>
            <a:r>
              <a:rPr lang="mk" dirty="0"/>
              <a:t>Потребните информации за местото на одржување на обуката и програмата за обука, вклучувајќи ги достапните услуги, како и материјалите за обука, папките, тетратките и пенкалата, исто така, треба да се подготват и дистрибуираат до учесниците за време на регистрацијата.</a:t>
            </a:r>
          </a:p>
          <a:p>
            <a:endParaRPr lang="ru-RU" sz="1000" b="1" dirty="0"/>
          </a:p>
          <a:p>
            <a:r>
              <a:rPr lang="mk" b="1" dirty="0"/>
              <a:t>Отворање на обуката </a:t>
            </a:r>
            <a:r>
              <a:rPr lang="mk" dirty="0"/>
              <a:t>: Воведната сесија го означува официјалниот почеток на програмата за обука. Сепак, не сите програми за обука имаат церемонии на отворање. Дали ќе има таква сесија зависи од целта на програмата, целните учесници и големината на групата што се обучува. Понекогаш може да има кратко неформално отворање.</a:t>
            </a:r>
          </a:p>
          <a:p>
            <a:endParaRPr lang="ru-RU" sz="1000" b="1" dirty="0"/>
          </a:p>
          <a:p>
            <a:r>
              <a:rPr lang="mk" b="1" dirty="0"/>
              <a:t>Затворање на обуката: </a:t>
            </a:r>
            <a:r>
              <a:rPr lang="mk" dirty="0"/>
              <a:t>Програмата за обука може да се затвори формално или неформално, во зависност од видот на програмата и бројот на учесници. На завршната сесија, учесниците можат да ги добијат своите сертификати. Тие исто така можат да се заложат за примена на она што го научиле во пракса кога ќе се вратат дома.</a:t>
            </a:r>
          </a:p>
          <a:p>
            <a:endParaRPr lang="ru-RU" dirty="0"/>
          </a:p>
        </p:txBody>
      </p:sp>
    </p:spTree>
    <p:extLst>
      <p:ext uri="{BB962C8B-B14F-4D97-AF65-F5344CB8AC3E}">
        <p14:creationId xmlns:p14="http://schemas.microsoft.com/office/powerpoint/2010/main" val="3784395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68014" y="481855"/>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noProof="0" dirty="0">
                          <a:solidFill>
                            <a:srgbClr val="00B050"/>
                          </a:solidFill>
                        </a:rPr>
                        <a:t>Организација за обука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626E0367-3608-4DA0-B801-F75475D7E475}"/>
              </a:ext>
            </a:extLst>
          </p:cNvPr>
          <p:cNvGraphicFramePr>
            <a:graphicFrameLocks noGrp="1"/>
          </p:cNvGraphicFramePr>
          <p:nvPr/>
        </p:nvGraphicFramePr>
        <p:xfrm>
          <a:off x="408372" y="1270862"/>
          <a:ext cx="11114842" cy="4688236"/>
        </p:xfrm>
        <a:graphic>
          <a:graphicData uri="http://schemas.openxmlformats.org/drawingml/2006/table">
            <a:tbl>
              <a:tblPr firstRow="1" firstCol="1" bandRow="1"/>
              <a:tblGrid>
                <a:gridCol w="3501861">
                  <a:extLst>
                    <a:ext uri="{9D8B030D-6E8A-4147-A177-3AD203B41FA5}">
                      <a16:colId xmlns:a16="http://schemas.microsoft.com/office/drawing/2014/main" val="96745554"/>
                    </a:ext>
                  </a:extLst>
                </a:gridCol>
                <a:gridCol w="3789352">
                  <a:extLst>
                    <a:ext uri="{9D8B030D-6E8A-4147-A177-3AD203B41FA5}">
                      <a16:colId xmlns:a16="http://schemas.microsoft.com/office/drawing/2014/main" val="2533229461"/>
                    </a:ext>
                  </a:extLst>
                </a:gridCol>
                <a:gridCol w="3823629">
                  <a:extLst>
                    <a:ext uri="{9D8B030D-6E8A-4147-A177-3AD203B41FA5}">
                      <a16:colId xmlns:a16="http://schemas.microsoft.com/office/drawing/2014/main" val="2347652103"/>
                    </a:ext>
                  </a:extLst>
                </a:gridCol>
              </a:tblGrid>
              <a:tr h="573436">
                <a:tc>
                  <a:txBody>
                    <a:bodyPr/>
                    <a:lstStyle/>
                    <a:p>
                      <a:pPr algn="ctr">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Организациски форми на обука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Предности</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Дефекти</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18484247"/>
                  </a:ext>
                </a:extLst>
              </a:tr>
              <a:tr h="3976604">
                <a:tc>
                  <a:txBody>
                    <a:bodyPr/>
                    <a:lstStyle/>
                    <a:p>
                      <a:pPr algn="just">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Предавања: </a:t>
                      </a:r>
                      <a:r>
                        <a:rPr lang="mk" sz="1800" dirty="0">
                          <a:effectLst/>
                          <a:latin typeface="Calibri" panose="020F0502020204030204" pitchFamily="34" charset="0"/>
                          <a:ea typeface="Times New Roman" panose="02020603050405020304" pitchFamily="18" charset="0"/>
                          <a:cs typeface="Calibri" panose="020F0502020204030204" pitchFamily="34" charset="0"/>
                        </a:rPr>
                        <a:t>Усно презентирање на содржината, т.е. презентирање на голема количина информации. Се користи во ситуации каде што се вклучени голем број учесници и кога е потребно да се пренесат што е можно повеќе информации во краток временски период и кога учесниците треба да се запознаат со нови теоретски концепти.</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1800" dirty="0">
                          <a:effectLst/>
                          <a:latin typeface="Calibri" panose="020F0502020204030204" pitchFamily="34" charset="0"/>
                          <a:ea typeface="Times New Roman" panose="02020603050405020304" pitchFamily="18" charset="0"/>
                          <a:cs typeface="Calibri" panose="020F0502020204030204" pitchFamily="34" charset="0"/>
                        </a:rPr>
                        <a:t>Лесно е за организирање, економично е и овозможува пренос на голема количина на информации за краток временски период. Сите учесници добиваат исти информации во исто време.</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1800" dirty="0">
                          <a:effectLst/>
                          <a:latin typeface="Calibri" panose="020F0502020204030204" pitchFamily="34" charset="0"/>
                          <a:ea typeface="Times New Roman" panose="02020603050405020304" pitchFamily="18" charset="0"/>
                          <a:cs typeface="Calibri" panose="020F0502020204030204" pitchFamily="34" charset="0"/>
                        </a:rPr>
                        <a:t>Учесниците се претежно пасивни, а активноста се одразува во поставување прашања до предавачот. Нема доволно простор за интеракција меѓу учениците. Потребен е дополнителен напор за учесниците да бидат фокусирани на содржината што се презентира и да се избегне монотонијата. Успехот на овој метод зависи од квалитетот на предавачот. Најмалку ефикасен метод бидејќи истражувањата покажуваат дека малку информации што се пренесуваат преку предавањата се задржуваат.</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797734"/>
                  </a:ext>
                </a:extLst>
              </a:tr>
            </a:tbl>
          </a:graphicData>
        </a:graphic>
      </p:graphicFrame>
    </p:spTree>
    <p:extLst>
      <p:ext uri="{BB962C8B-B14F-4D97-AF65-F5344CB8AC3E}">
        <p14:creationId xmlns:p14="http://schemas.microsoft.com/office/powerpoint/2010/main" val="2017536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k" sz="1800" b="1" kern="1200" dirty="0">
                          <a:solidFill>
                            <a:schemeClr val="lt1"/>
                          </a:solidFill>
                          <a:effectLst/>
                          <a:latin typeface="+mn-lt"/>
                          <a:ea typeface="+mn-ea"/>
                          <a:cs typeface="+mn-cs"/>
                        </a:rPr>
                        <a:t>Методи </a:t>
                      </a:r>
                      <a:r>
                        <a:rPr lang="mk" sz="2000" noProof="0" dirty="0">
                          <a:solidFill>
                            <a:srgbClr val="00B050"/>
                          </a:solidFill>
                        </a:rPr>
                        <a:t>на организација на обука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E7CDD021-6457-4440-A154-3BC6E3A8501B}"/>
              </a:ext>
            </a:extLst>
          </p:cNvPr>
          <p:cNvGraphicFramePr>
            <a:graphicFrameLocks noGrp="1"/>
          </p:cNvGraphicFramePr>
          <p:nvPr/>
        </p:nvGraphicFramePr>
        <p:xfrm>
          <a:off x="577049" y="1484790"/>
          <a:ext cx="10848512" cy="3888419"/>
        </p:xfrm>
        <a:graphic>
          <a:graphicData uri="http://schemas.openxmlformats.org/drawingml/2006/table">
            <a:tbl>
              <a:tblPr firstRow="1" firstCol="1" bandRow="1"/>
              <a:tblGrid>
                <a:gridCol w="3632615">
                  <a:extLst>
                    <a:ext uri="{9D8B030D-6E8A-4147-A177-3AD203B41FA5}">
                      <a16:colId xmlns:a16="http://schemas.microsoft.com/office/drawing/2014/main" val="190980982"/>
                    </a:ext>
                  </a:extLst>
                </a:gridCol>
                <a:gridCol w="3591705">
                  <a:extLst>
                    <a:ext uri="{9D8B030D-6E8A-4147-A177-3AD203B41FA5}">
                      <a16:colId xmlns:a16="http://schemas.microsoft.com/office/drawing/2014/main" val="127005141"/>
                    </a:ext>
                  </a:extLst>
                </a:gridCol>
                <a:gridCol w="3624192">
                  <a:extLst>
                    <a:ext uri="{9D8B030D-6E8A-4147-A177-3AD203B41FA5}">
                      <a16:colId xmlns:a16="http://schemas.microsoft.com/office/drawing/2014/main" val="184991993"/>
                    </a:ext>
                  </a:extLst>
                </a:gridCol>
              </a:tblGrid>
              <a:tr h="472793">
                <a:tc>
                  <a:txBody>
                    <a:bodyPr/>
                    <a:lstStyle/>
                    <a:p>
                      <a:pPr algn="ctr">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Организациски форми на обука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Предности</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mk" sz="1800" b="1">
                          <a:effectLst/>
                          <a:latin typeface="Calibri" panose="020F0502020204030204" pitchFamily="34" charset="0"/>
                          <a:ea typeface="Times New Roman" panose="02020603050405020304" pitchFamily="18" charset="0"/>
                          <a:cs typeface="Calibri" panose="020F0502020204030204" pitchFamily="34" charset="0"/>
                        </a:rPr>
                        <a:t>Дефекти</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697776885"/>
                  </a:ext>
                </a:extLst>
              </a:tr>
              <a:tr h="3415626">
                <a:tc>
                  <a:txBody>
                    <a:bodyPr/>
                    <a:lstStyle/>
                    <a:p>
                      <a:pPr algn="just">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Работилница: </a:t>
                      </a:r>
                      <a:r>
                        <a:rPr lang="mk" sz="1800" dirty="0">
                          <a:effectLst/>
                          <a:latin typeface="Calibri" panose="020F0502020204030204" pitchFamily="34" charset="0"/>
                          <a:ea typeface="Times New Roman" panose="02020603050405020304" pitchFamily="18" charset="0"/>
                          <a:cs typeface="Calibri" panose="020F0502020204030204" pitchFamily="34" charset="0"/>
                        </a:rPr>
                        <a:t>Искуствено учење преку интеракција што овозможува стекнување и подобрување на знаења и вештини, како и подобрена тимска работа. Техника на групна работа.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1800" dirty="0">
                          <a:effectLst/>
                          <a:latin typeface="Calibri" panose="020F0502020204030204" pitchFamily="34" charset="0"/>
                          <a:ea typeface="Times New Roman" panose="02020603050405020304" pitchFamily="18" charset="0"/>
                          <a:cs typeface="Calibri" panose="020F0502020204030204" pitchFamily="34" charset="0"/>
                        </a:rPr>
                        <a:t>Има јасна и целно ориентирана структура на извршување. Тоа отвора простор за активна комуникација и прифаќање на различноста меѓу учесниците. Запомнувањето на наученото е околу 70%. Овој вид учење ги поврзува теоријата и практиката, а покрај тоа, учењето е интересно и активно. Се спроведува на групно ниво. Препорачаниот број на учесници е од 15 до 20.</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1800" dirty="0">
                          <a:effectLst/>
                          <a:latin typeface="Calibri" panose="020F0502020204030204" pitchFamily="34" charset="0"/>
                          <a:ea typeface="Times New Roman" panose="02020603050405020304" pitchFamily="18" charset="0"/>
                          <a:cs typeface="Calibri" panose="020F0502020204030204" pitchFamily="34" charset="0"/>
                        </a:rPr>
                        <a:t>Методот бара специфична обука и експертиза од модераторот или обучувачот. Искуственото учење бара многу време и ресурси.</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918682"/>
                  </a:ext>
                </a:extLst>
              </a:tr>
            </a:tbl>
          </a:graphicData>
        </a:graphic>
      </p:graphicFrame>
    </p:spTree>
    <p:extLst>
      <p:ext uri="{BB962C8B-B14F-4D97-AF65-F5344CB8AC3E}">
        <p14:creationId xmlns:p14="http://schemas.microsoft.com/office/powerpoint/2010/main" val="3037782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DB8B2F-64C8-719C-D380-ECD9FDDA95ED}"/>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noProof="0" dirty="0">
                          <a:solidFill>
                            <a:srgbClr val="00B050"/>
                          </a:solidFill>
                        </a:rPr>
                        <a:t>Организација за обука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CD89E528-7AC9-4DEE-96D8-40B2C0FDB153}"/>
              </a:ext>
            </a:extLst>
          </p:cNvPr>
          <p:cNvGraphicFramePr>
            <a:graphicFrameLocks noGrp="1"/>
          </p:cNvGraphicFramePr>
          <p:nvPr/>
        </p:nvGraphicFramePr>
        <p:xfrm>
          <a:off x="640671" y="1123524"/>
          <a:ext cx="10910658" cy="5782407"/>
        </p:xfrm>
        <a:graphic>
          <a:graphicData uri="http://schemas.openxmlformats.org/drawingml/2006/table">
            <a:tbl>
              <a:tblPr firstRow="1" firstCol="1" bandRow="1"/>
              <a:tblGrid>
                <a:gridCol w="3653425">
                  <a:extLst>
                    <a:ext uri="{9D8B030D-6E8A-4147-A177-3AD203B41FA5}">
                      <a16:colId xmlns:a16="http://schemas.microsoft.com/office/drawing/2014/main" val="1385824542"/>
                    </a:ext>
                  </a:extLst>
                </a:gridCol>
                <a:gridCol w="3612279">
                  <a:extLst>
                    <a:ext uri="{9D8B030D-6E8A-4147-A177-3AD203B41FA5}">
                      <a16:colId xmlns:a16="http://schemas.microsoft.com/office/drawing/2014/main" val="2311856982"/>
                    </a:ext>
                  </a:extLst>
                </a:gridCol>
                <a:gridCol w="3644954">
                  <a:extLst>
                    <a:ext uri="{9D8B030D-6E8A-4147-A177-3AD203B41FA5}">
                      <a16:colId xmlns:a16="http://schemas.microsoft.com/office/drawing/2014/main" val="4051309844"/>
                    </a:ext>
                  </a:extLst>
                </a:gridCol>
              </a:tblGrid>
              <a:tr h="296007">
                <a:tc>
                  <a:txBody>
                    <a:bodyPr/>
                    <a:lstStyle/>
                    <a:p>
                      <a:pPr algn="ctr">
                        <a:spcAft>
                          <a:spcPts val="0"/>
                        </a:spcAft>
                      </a:pPr>
                      <a:r>
                        <a:rPr lang="mk" sz="1800" b="1">
                          <a:effectLst/>
                          <a:latin typeface="Calibri" panose="020F0502020204030204" pitchFamily="34" charset="0"/>
                          <a:ea typeface="Times New Roman" panose="02020603050405020304" pitchFamily="18" charset="0"/>
                          <a:cs typeface="Calibri" panose="020F0502020204030204" pitchFamily="34" charset="0"/>
                        </a:rPr>
                        <a:t>Организациски форми на обука</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mk" sz="1800" b="1">
                          <a:effectLst/>
                          <a:latin typeface="Calibri" panose="020F0502020204030204" pitchFamily="34" charset="0"/>
                          <a:ea typeface="Times New Roman" panose="02020603050405020304" pitchFamily="18" charset="0"/>
                          <a:cs typeface="Calibri" panose="020F0502020204030204" pitchFamily="34" charset="0"/>
                        </a:rPr>
                        <a:t>Предности</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spcAft>
                          <a:spcPts val="0"/>
                        </a:spcAft>
                      </a:pPr>
                      <a:r>
                        <a:rPr lang="mk" sz="1800" b="1">
                          <a:effectLst/>
                          <a:latin typeface="Calibri" panose="020F0502020204030204" pitchFamily="34" charset="0"/>
                          <a:ea typeface="Times New Roman" panose="02020603050405020304" pitchFamily="18" charset="0"/>
                          <a:cs typeface="Calibri" panose="020F0502020204030204" pitchFamily="34" charset="0"/>
                        </a:rPr>
                        <a:t>Дефекти</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3213676"/>
                  </a:ext>
                </a:extLst>
              </a:tr>
              <a:tr h="1628042">
                <a:tc>
                  <a:txBody>
                    <a:bodyPr/>
                    <a:lstStyle/>
                    <a:p>
                      <a:pPr algn="just">
                        <a:spcAft>
                          <a:spcPts val="0"/>
                        </a:spcAft>
                      </a:pPr>
                      <a:r>
                        <a:rPr lang="mk" sz="1800" b="1" dirty="0">
                          <a:effectLst/>
                          <a:latin typeface="Calibri" panose="020F0502020204030204" pitchFamily="34" charset="0"/>
                          <a:ea typeface="Times New Roman" panose="02020603050405020304" pitchFamily="18" charset="0"/>
                          <a:cs typeface="Calibri" panose="020F0502020204030204" pitchFamily="34" charset="0"/>
                        </a:rPr>
                        <a:t>Семинар: </a:t>
                      </a:r>
                      <a:r>
                        <a:rPr lang="mk" sz="1800" dirty="0">
                          <a:effectLst/>
                          <a:latin typeface="Calibri" panose="020F0502020204030204" pitchFamily="34" charset="0"/>
                          <a:ea typeface="Times New Roman" panose="02020603050405020304" pitchFamily="18" charset="0"/>
                          <a:cs typeface="Calibri" panose="020F0502020204030204" pitchFamily="34" charset="0"/>
                        </a:rPr>
                        <a:t>Планиран сет на индивидуални активности за учење во одредена област што ги нуди организатор на образование. Наменето за ситуации каде што е потребна дополнителна обука за извршување на работата.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1800" dirty="0">
                          <a:effectLst/>
                          <a:latin typeface="Calibri" panose="020F0502020204030204" pitchFamily="34" charset="0"/>
                          <a:ea typeface="Times New Roman" panose="02020603050405020304" pitchFamily="18" charset="0"/>
                          <a:cs typeface="Calibri" panose="020F0502020204030204" pitchFamily="34" charset="0"/>
                        </a:rPr>
                        <a:t>Фокусиран е на обука и е организиран околу одредена тема. Се насочува кон знаењето и вештините на вработените кои ќе имаат најголемо влијание врз ефикасноста на организациско ниво. Тие се достапни за голем број учесници, економични и поттикнуваат соработка меѓу учесниците.</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1800">
                          <a:effectLst/>
                          <a:latin typeface="Calibri" panose="020F0502020204030204" pitchFamily="34" charset="0"/>
                          <a:ea typeface="Times New Roman" panose="02020603050405020304" pitchFamily="18" charset="0"/>
                          <a:cs typeface="Calibri" panose="020F0502020204030204" pitchFamily="34" charset="0"/>
                        </a:rPr>
                        <a:t>Потребно е внимателно планирање, а учесниците треба да бидат на слично ниво на знаење и вештини за да се постигнат целите на обуката.</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664652"/>
                  </a:ext>
                </a:extLst>
              </a:tr>
              <a:tr h="1480038">
                <a:tc>
                  <a:txBody>
                    <a:bodyPr/>
                    <a:lstStyle/>
                    <a:p>
                      <a:pPr algn="just">
                        <a:spcAft>
                          <a:spcPts val="0"/>
                        </a:spcAft>
                      </a:pPr>
                      <a:r>
                        <a:rPr lang="mk" sz="1800" b="1">
                          <a:effectLst/>
                          <a:latin typeface="Calibri" panose="020F0502020204030204" pitchFamily="34" charset="0"/>
                          <a:ea typeface="Times New Roman" panose="02020603050405020304" pitchFamily="18" charset="0"/>
                          <a:cs typeface="Calibri" panose="020F0502020204030204" pitchFamily="34" charset="0"/>
                        </a:rPr>
                        <a:t>Обука на работното место: </a:t>
                      </a:r>
                      <a:r>
                        <a:rPr lang="mk" sz="1800">
                          <a:effectLst/>
                          <a:latin typeface="Calibri" panose="020F0502020204030204" pitchFamily="34" charset="0"/>
                          <a:ea typeface="Times New Roman" panose="02020603050405020304" pitchFamily="18" charset="0"/>
                          <a:cs typeface="Calibri" panose="020F0502020204030204" pitchFamily="34" charset="0"/>
                        </a:rPr>
                        <a:t>Вработените се сместуваат во реални работни средини и ги обучуваат искусни вработени или ментори/обучувачи.</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1800">
                          <a:effectLst/>
                          <a:latin typeface="Calibri" panose="020F0502020204030204" pitchFamily="34" charset="0"/>
                          <a:ea typeface="Times New Roman" panose="02020603050405020304" pitchFamily="18" charset="0"/>
                          <a:cs typeface="Calibri" panose="020F0502020204030204" pitchFamily="34" charset="0"/>
                        </a:rPr>
                        <a:t>Вработените учат и си ја работат работата во исто време. Некои луѓе се чувствуваат поудобно во помалку формална средина и со индивидуална поддршка.</a:t>
                      </a:r>
                      <a:endParaRPr lang="en-GB" sz="18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1800" dirty="0">
                          <a:effectLst/>
                          <a:latin typeface="Calibri" panose="020F0502020204030204" pitchFamily="34" charset="0"/>
                          <a:ea typeface="Times New Roman" panose="02020603050405020304" pitchFamily="18" charset="0"/>
                          <a:cs typeface="Calibri" panose="020F0502020204030204" pitchFamily="34" charset="0"/>
                        </a:rPr>
                        <a:t>Се потпира на вештините на лицето кое ја спроведува обуката. Може да научи некого како да работи на одреден начин, но не на најдобар начин. Потребно е менторите/обучувачите во организацијата да бидат компетентни за пренесување на знаење и вештини во овој вид обука.</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26531"/>
                  </a:ext>
                </a:extLst>
              </a:tr>
            </a:tbl>
          </a:graphicData>
        </a:graphic>
      </p:graphicFrame>
    </p:spTree>
    <p:extLst>
      <p:ext uri="{BB962C8B-B14F-4D97-AF65-F5344CB8AC3E}">
        <p14:creationId xmlns:p14="http://schemas.microsoft.com/office/powerpoint/2010/main" val="652106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080C63-4040-9DA4-EA4D-36627084DF5A}"/>
              </a:ext>
            </a:extLst>
          </p:cNvPr>
          <p:cNvPicPr>
            <a:picLocks noChangeAspect="1"/>
          </p:cNvPicPr>
          <p:nvPr/>
        </p:nvPicPr>
        <p:blipFill>
          <a:blip r:embed="rId2"/>
          <a:stretch>
            <a:fillRect/>
          </a:stretch>
        </p:blipFill>
        <p:spPr>
          <a:xfrm>
            <a:off x="2994752" y="485314"/>
            <a:ext cx="8832273" cy="6085165"/>
          </a:xfrm>
          <a:prstGeom prst="rect">
            <a:avLst/>
          </a:prstGeom>
          <a:ln>
            <a:solidFill>
              <a:srgbClr val="002060"/>
            </a:solidFill>
          </a:ln>
        </p:spPr>
      </p:pic>
      <p:sp>
        <p:nvSpPr>
          <p:cNvPr id="7" name="TextBox 6">
            <a:extLst>
              <a:ext uri="{FF2B5EF4-FFF2-40B4-BE49-F238E27FC236}">
                <a16:creationId xmlns:a16="http://schemas.microsoft.com/office/drawing/2014/main" id="{8AB9BA2F-2431-8A91-141B-BCB3A7290668}"/>
              </a:ext>
            </a:extLst>
          </p:cNvPr>
          <p:cNvSpPr txBox="1"/>
          <p:nvPr/>
        </p:nvSpPr>
        <p:spPr>
          <a:xfrm>
            <a:off x="274504" y="2056686"/>
            <a:ext cx="2622121" cy="4801314"/>
          </a:xfrm>
          <a:prstGeom prst="rect">
            <a:avLst/>
          </a:prstGeom>
          <a:noFill/>
        </p:spPr>
        <p:txBody>
          <a:bodyPr wrap="square">
            <a:spAutoFit/>
          </a:bodyPr>
          <a:lstStyle/>
          <a:p>
            <a:pPr marL="285750" indent="-285750">
              <a:buFont typeface="Arial" panose="020B0604020202020204" pitchFamily="34" charset="0"/>
              <a:buChar char="•"/>
            </a:pPr>
            <a:r>
              <a:rPr lang="mk" dirty="0"/>
              <a:t>Контролна листа за ресурси на организацијата за обука - листа за проверка на ресурсите, листата за обука и сл.</a:t>
            </a:r>
            <a:endParaRPr lang="en-US" dirty="0"/>
          </a:p>
          <a:p>
            <a:pPr marL="285750" indent="-285750">
              <a:buFont typeface="Arial" panose="020B0604020202020204" pitchFamily="34" charset="0"/>
              <a:buChar char="•"/>
            </a:pPr>
            <a:r>
              <a:rPr lang="mk" dirty="0"/>
              <a:t>Контролна листа за обучувачи за подготовка и спроведување на обуката за проверка на потребите на обучувачите за подготовка и спроведување на обуката.</a:t>
            </a:r>
          </a:p>
        </p:txBody>
      </p:sp>
      <p:pic>
        <p:nvPicPr>
          <p:cNvPr id="8" name="Picture 7">
            <a:extLst>
              <a:ext uri="{FF2B5EF4-FFF2-40B4-BE49-F238E27FC236}">
                <a16:creationId xmlns:a16="http://schemas.microsoft.com/office/drawing/2014/main" id="{A091C662-A473-473C-8645-839FB82E00DD}"/>
              </a:ext>
            </a:extLst>
          </p:cNvPr>
          <p:cNvPicPr>
            <a:picLocks noChangeAspect="1"/>
          </p:cNvPicPr>
          <p:nvPr/>
        </p:nvPicPr>
        <p:blipFill>
          <a:blip r:embed="rId3"/>
          <a:stretch>
            <a:fillRect/>
          </a:stretch>
        </p:blipFill>
        <p:spPr>
          <a:xfrm>
            <a:off x="473092" y="-57399"/>
            <a:ext cx="2423533" cy="2423533"/>
          </a:xfrm>
          <a:prstGeom prst="rect">
            <a:avLst/>
          </a:prstGeom>
        </p:spPr>
      </p:pic>
    </p:spTree>
    <p:extLst>
      <p:ext uri="{BB962C8B-B14F-4D97-AF65-F5344CB8AC3E}">
        <p14:creationId xmlns:p14="http://schemas.microsoft.com/office/powerpoint/2010/main" val="32613715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dirty="0">
                  <a:solidFill>
                    <a:schemeClr val="tx1">
                      <a:lumMod val="85000"/>
                      <a:lumOff val="15000"/>
                    </a:schemeClr>
                  </a:solidFill>
                  <a:cs typeface="Arial" pitchFamily="34" charset="0"/>
                </a:rPr>
                <a:t>Контролна листа за организирање обука</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a16="http://schemas.microsoft.com/office/drawing/2014/main" id="{3A0F342C-7777-D092-8DDF-3CCA7245F2A6}"/>
                  </a:ext>
                </a:extLst>
              </p:cNvPr>
              <p:cNvSpPr/>
              <p:nvPr/>
            </p:nvSpPr>
            <p:spPr>
              <a:xfrm>
                <a:off x="6856412" y="2057400"/>
                <a:ext cx="3276600" cy="609600"/>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400" b="1" dirty="0">
                    <a:solidFill>
                      <a:schemeClr val="tx1"/>
                    </a:solidFill>
                  </a:rPr>
                  <a:t>Дискусија</a:t>
                </a:r>
                <a:endParaRPr lang="en-GB" sz="2400" b="1" dirty="0">
                  <a:solidFill>
                    <a:schemeClr val="tx1"/>
                  </a:solidFill>
                </a:endParaRPr>
              </a:p>
            </p:txBody>
          </p:sp>
        </p:grpSp>
        <p:sp>
          <p:nvSpPr>
            <p:cNvPr id="69" name="Bent-Up Arrow 9">
              <a:extLst>
                <a:ext uri="{FF2B5EF4-FFF2-40B4-BE49-F238E27FC236}">
                  <a16:creationId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2601476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550B6C9-F158-049D-AABB-508648C6EB41}"/>
              </a:ext>
            </a:extLst>
          </p:cNvPr>
          <p:cNvGraphicFramePr>
            <a:graphicFrameLocks noGrp="1"/>
          </p:cNvGraphicFramePr>
          <p:nvPr/>
        </p:nvGraphicFramePr>
        <p:xfrm>
          <a:off x="273269" y="110066"/>
          <a:ext cx="11655972" cy="7010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Можности што ги нуди проектот „Зелен пат“ за мали и средни претпријатија од Србија и Северна Македонија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5" name="Table 4">
            <a:extLst>
              <a:ext uri="{FF2B5EF4-FFF2-40B4-BE49-F238E27FC236}">
                <a16:creationId xmlns:a16="http://schemas.microsoft.com/office/drawing/2014/main" id="{12414B8F-8030-F5D9-82FE-E5651F13304D}"/>
              </a:ext>
            </a:extLst>
          </p:cNvPr>
          <p:cNvGraphicFramePr>
            <a:graphicFrameLocks noGrp="1"/>
          </p:cNvGraphicFramePr>
          <p:nvPr/>
        </p:nvGraphicFramePr>
        <p:xfrm>
          <a:off x="183526" y="933142"/>
          <a:ext cx="11824947" cy="5969000"/>
        </p:xfrm>
        <a:graphic>
          <a:graphicData uri="http://schemas.openxmlformats.org/drawingml/2006/table">
            <a:tbl>
              <a:tblPr firstRow="1" firstCol="1" bandRow="1"/>
              <a:tblGrid>
                <a:gridCol w="5692828">
                  <a:extLst>
                    <a:ext uri="{9D8B030D-6E8A-4147-A177-3AD203B41FA5}">
                      <a16:colId xmlns:a16="http://schemas.microsoft.com/office/drawing/2014/main" val="3918105287"/>
                    </a:ext>
                  </a:extLst>
                </a:gridCol>
                <a:gridCol w="438094">
                  <a:extLst>
                    <a:ext uri="{9D8B030D-6E8A-4147-A177-3AD203B41FA5}">
                      <a16:colId xmlns:a16="http://schemas.microsoft.com/office/drawing/2014/main" val="1976952581"/>
                    </a:ext>
                  </a:extLst>
                </a:gridCol>
                <a:gridCol w="5694025">
                  <a:extLst>
                    <a:ext uri="{9D8B030D-6E8A-4147-A177-3AD203B41FA5}">
                      <a16:colId xmlns:a16="http://schemas.microsoft.com/office/drawing/2014/main" val="3859245365"/>
                    </a:ext>
                  </a:extLst>
                </a:gridCol>
              </a:tblGrid>
              <a:tr h="0">
                <a:tc>
                  <a:txBody>
                    <a:bodyPr/>
                    <a:lstStyle/>
                    <a:p>
                      <a:pPr algn="ctr"/>
                      <a:r>
                        <a:rPr lang="mk" sz="2000" b="1" kern="100" dirty="0">
                          <a:effectLst/>
                          <a:latin typeface="Calibri" panose="020F0502020204030204" pitchFamily="34" charset="0"/>
                          <a:ea typeface="Times New Roman" panose="02020603050405020304" pitchFamily="18" charset="0"/>
                          <a:cs typeface="Calibri" panose="020F0502020204030204" pitchFamily="34" charset="0"/>
                        </a:rPr>
                        <a:t>Градење на капацитетите на малите и средни претпријатија за зеленило на нивните бизниси</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9900"/>
                      </a:solidFill>
                      <a:prstDash val="solid"/>
                      <a:round/>
                      <a:headEnd type="none" w="med" len="med"/>
                      <a:tailEnd type="none" w="med" len="med"/>
                    </a:lnB>
                    <a:noFill/>
                  </a:tcPr>
                </a:tc>
                <a:tc>
                  <a:txBody>
                    <a:bodyPr/>
                    <a:lstStyle/>
                    <a:p>
                      <a:pPr algn="ctr"/>
                      <a:r>
                        <a:rPr lang="mk" sz="2000" b="1" kern="100">
                          <a:effectLst/>
                          <a:latin typeface="Calibri" panose="020F0502020204030204" pitchFamily="34" charset="0"/>
                          <a:ea typeface="Times New Roman" panose="02020603050405020304" pitchFamily="18" charset="0"/>
                          <a:cs typeface="Calibri" panose="020F0502020204030204" pitchFamily="34" charset="0"/>
                        </a:rPr>
                        <a:t> </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algn="ctr"/>
                      <a:r>
                        <a:rPr lang="mk" sz="2000" b="1" kern="100">
                          <a:effectLst/>
                          <a:latin typeface="Calibri" panose="020F0502020204030204" pitchFamily="34" charset="0"/>
                          <a:ea typeface="Times New Roman" panose="02020603050405020304" pitchFamily="18" charset="0"/>
                          <a:cs typeface="Calibri" panose="020F0502020204030204" pitchFamily="34" charset="0"/>
                        </a:rPr>
                        <a:t>Ресурси за мали и средни претпријатија</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9900"/>
                      </a:solidFill>
                      <a:prstDash val="solid"/>
                      <a:round/>
                      <a:headEnd type="none" w="med" len="med"/>
                      <a:tailEnd type="none" w="med" len="med"/>
                    </a:lnB>
                    <a:noFill/>
                  </a:tcPr>
                </a:tc>
                <a:extLst>
                  <a:ext uri="{0D108BD9-81ED-4DB2-BD59-A6C34878D82A}">
                    <a16:rowId xmlns:a16="http://schemas.microsoft.com/office/drawing/2014/main" val="4288407691"/>
                  </a:ext>
                </a:extLst>
              </a:tr>
              <a:tr h="0">
                <a:tc>
                  <a:txBody>
                    <a:bodyPr/>
                    <a:lstStyle/>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Тридневна обука за вкупно 60 мали и средни претпријатија (30 од Србија и 30 од Северна Македонија).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Менторска поддршка за 60 мали и средни претпријатија (30 од Србија и 30 од Северна Македонија).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Техничка поддршка во подготовката на 60 бизнис планови или стратегии за еколошка поддршка на работењето на мали и средни претпријатија (30 од Србија и 30 од Северна Македонија).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Обезбедување информации за можностите за зелено финансирање и регулаторната рамка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noFill/>
                  </a:tcPr>
                </a:tc>
                <a:tc>
                  <a:txBody>
                    <a:bodyPr/>
                    <a:lstStyle/>
                    <a:p>
                      <a:pPr algn="just"/>
                      <a:r>
                        <a:rPr lang="mk" sz="20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a:noFill/>
                    </a:lnT>
                    <a:lnB>
                      <a:noFill/>
                    </a:lnB>
                    <a:noFill/>
                  </a:tcPr>
                </a:tc>
                <a:tc>
                  <a:txBody>
                    <a:bodyPr/>
                    <a:lstStyle/>
                    <a:p>
                      <a:pPr marL="342900" lvl="0" indent="-342900" algn="just">
                        <a:spcBef>
                          <a:spcPts val="200"/>
                        </a:spcBef>
                        <a:spcAft>
                          <a:spcPts val="200"/>
                        </a:spcAf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Позеленување на вашиот бизнис - платформа за е-учење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Практичен водич за еколошка обработка на вашиот бизнис.</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Е-брошура: Зелена Европа - примери за добри практики во позеленувањето на бизнисите.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Алатка за самооценување на степенот на озеленување на бизнисот.</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5 модули за обука за еколошка обработка на вашиот бизнис: 1) Рециклирање и намалување на отпадот; 2) Заштеда на енергија и вода; 3) Спречување на загадувањето; 4) Зелена дистрибуција (пакување и одржлив транспорт) и 5) Зелени набавки и зелени финансиски инструменти.</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Позеленување на бизнисот со бази на знаење и алатки за учење.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noFill/>
                  </a:tcPr>
                </a:tc>
                <a:extLst>
                  <a:ext uri="{0D108BD9-81ED-4DB2-BD59-A6C34878D82A}">
                    <a16:rowId xmlns:a16="http://schemas.microsoft.com/office/drawing/2014/main" val="3827193792"/>
                  </a:ext>
                </a:extLst>
              </a:tr>
            </a:tbl>
          </a:graphicData>
        </a:graphic>
      </p:graphicFrame>
    </p:spTree>
    <p:extLst>
      <p:ext uri="{BB962C8B-B14F-4D97-AF65-F5344CB8AC3E}">
        <p14:creationId xmlns:p14="http://schemas.microsoft.com/office/powerpoint/2010/main" val="3199720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550B6C9-F158-049D-AABB-508648C6EB41}"/>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Ресурси за спроведување на обука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A37B811C-1412-4F5F-9878-2F91FF853826}"/>
              </a:ext>
            </a:extLst>
          </p:cNvPr>
          <p:cNvSpPr/>
          <p:nvPr/>
        </p:nvSpPr>
        <p:spPr>
          <a:xfrm>
            <a:off x="435006" y="1133123"/>
            <a:ext cx="8309499" cy="3693319"/>
          </a:xfrm>
          <a:prstGeom prst="rect">
            <a:avLst/>
          </a:prstGeom>
        </p:spPr>
        <p:txBody>
          <a:bodyPr wrap="square">
            <a:spAutoFit/>
          </a:bodyPr>
          <a:lstStyle/>
          <a:p>
            <a:pPr algn="just"/>
            <a:r>
              <a:rPr lang="mk" dirty="0"/>
              <a:t>Сегашниот пристап кон развојот на вработените фаворизира интерактивни, персонализирани, технолошки фокусирани методи, но сите претходно споменати методи можат да бидат корисни во развојот на човечки ресурси, а успехот на програмата секогаш најмногу ќе зависи од изборот на соодветен метод според целите, целната група и околината.</a:t>
            </a:r>
          </a:p>
          <a:p>
            <a:pPr algn="just"/>
            <a:endParaRPr lang="ru-RU" dirty="0"/>
          </a:p>
          <a:p>
            <a:pPr algn="just"/>
            <a:r>
              <a:rPr lang="mk" dirty="0"/>
              <a:t>Програмата за обука за зелени бизниси во голема мера ги задоволува потребите на малите и средни претпријатија за зголемување на ефикасноста на ресурсите.</a:t>
            </a:r>
          </a:p>
          <a:p>
            <a:pPr algn="just"/>
            <a:endParaRPr lang="ru-RU" dirty="0"/>
          </a:p>
          <a:p>
            <a:pPr algn="just"/>
            <a:r>
              <a:rPr lang="mk" dirty="0"/>
              <a:t>Се подготвува пакет за поддршка за спроведување на програмите за обука по тематски единици/модули, кој претставува збир на документи, наставни материјали и инструменти за евалуација.</a:t>
            </a:r>
          </a:p>
          <a:p>
            <a:pPr algn="just"/>
            <a:endParaRPr lang="ru-RU" dirty="0"/>
          </a:p>
        </p:txBody>
      </p:sp>
      <p:pic>
        <p:nvPicPr>
          <p:cNvPr id="3" name="Picture 2">
            <a:extLst>
              <a:ext uri="{FF2B5EF4-FFF2-40B4-BE49-F238E27FC236}">
                <a16:creationId xmlns:a16="http://schemas.microsoft.com/office/drawing/2014/main" id="{E8319B35-5AFC-4C37-B4DA-1591E89CDCFE}"/>
              </a:ext>
            </a:extLst>
          </p:cNvPr>
          <p:cNvPicPr>
            <a:picLocks noChangeAspect="1"/>
          </p:cNvPicPr>
          <p:nvPr/>
        </p:nvPicPr>
        <p:blipFill>
          <a:blip r:embed="rId2"/>
          <a:stretch>
            <a:fillRect/>
          </a:stretch>
        </p:blipFill>
        <p:spPr>
          <a:xfrm>
            <a:off x="8011259" y="2271568"/>
            <a:ext cx="4027455" cy="3693319"/>
          </a:xfrm>
          <a:prstGeom prst="rect">
            <a:avLst/>
          </a:prstGeom>
        </p:spPr>
      </p:pic>
      <p:pic>
        <p:nvPicPr>
          <p:cNvPr id="5" name="Picture 4">
            <a:extLst>
              <a:ext uri="{FF2B5EF4-FFF2-40B4-BE49-F238E27FC236}">
                <a16:creationId xmlns:a16="http://schemas.microsoft.com/office/drawing/2014/main" id="{0DAFDFBB-4A44-4FA4-ACC1-DFC98E4BE4D6}"/>
              </a:ext>
            </a:extLst>
          </p:cNvPr>
          <p:cNvPicPr>
            <a:picLocks noChangeAspect="1"/>
          </p:cNvPicPr>
          <p:nvPr/>
        </p:nvPicPr>
        <p:blipFill>
          <a:blip r:embed="rId3"/>
          <a:stretch>
            <a:fillRect/>
          </a:stretch>
        </p:blipFill>
        <p:spPr>
          <a:xfrm>
            <a:off x="5578744" y="5030993"/>
            <a:ext cx="2432515" cy="1560711"/>
          </a:xfrm>
          <a:prstGeom prst="rect">
            <a:avLst/>
          </a:prstGeom>
        </p:spPr>
      </p:pic>
      <p:sp>
        <p:nvSpPr>
          <p:cNvPr id="7" name="Rectangle 6">
            <a:extLst>
              <a:ext uri="{FF2B5EF4-FFF2-40B4-BE49-F238E27FC236}">
                <a16:creationId xmlns:a16="http://schemas.microsoft.com/office/drawing/2014/main" id="{9BE53B0F-CA83-4F88-A51C-024DADBBC1BD}"/>
              </a:ext>
            </a:extLst>
          </p:cNvPr>
          <p:cNvSpPr/>
          <p:nvPr/>
        </p:nvSpPr>
        <p:spPr>
          <a:xfrm>
            <a:off x="1882613" y="5633561"/>
            <a:ext cx="3696131" cy="958143"/>
          </a:xfrm>
          <a:prstGeom prst="rect">
            <a:avLst/>
          </a:prstGeom>
          <a:solidFill>
            <a:srgbClr val="82C65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008774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550B6C9-F158-049D-AABB-508648C6EB41}"/>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Ресурси за спроведување на обука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6" name="Rectangle 5">
            <a:extLst>
              <a:ext uri="{FF2B5EF4-FFF2-40B4-BE49-F238E27FC236}">
                <a16:creationId xmlns:a16="http://schemas.microsoft.com/office/drawing/2014/main" id="{D37A64B8-DF09-4608-B654-340D9836B59A}"/>
              </a:ext>
            </a:extLst>
          </p:cNvPr>
          <p:cNvSpPr/>
          <p:nvPr/>
        </p:nvSpPr>
        <p:spPr>
          <a:xfrm>
            <a:off x="430419" y="733651"/>
            <a:ext cx="8435340" cy="3139321"/>
          </a:xfrm>
          <a:prstGeom prst="rect">
            <a:avLst/>
          </a:prstGeom>
        </p:spPr>
        <p:txBody>
          <a:bodyPr wrap="square">
            <a:spAutoFit/>
          </a:bodyPr>
          <a:lstStyle/>
          <a:p>
            <a:r>
              <a:rPr lang="mk" b="1" dirty="0"/>
              <a:t>Ресурсите за спроведување на обука треба да вклучуваат:</a:t>
            </a:r>
          </a:p>
          <a:p>
            <a:endParaRPr lang="ru-RU" dirty="0"/>
          </a:p>
          <a:p>
            <a:pPr marL="285750" indent="-285750">
              <a:buFont typeface="Arial" panose="020B0604020202020204" pitchFamily="34" charset="0"/>
              <a:buChar char="•"/>
            </a:pPr>
            <a:r>
              <a:rPr lang="mk" dirty="0"/>
              <a:t>Средства за организирање обуки</a:t>
            </a:r>
          </a:p>
          <a:p>
            <a:pPr marL="285750" indent="-285750">
              <a:buFont typeface="Arial" panose="020B0604020202020204" pitchFamily="34" charset="0"/>
              <a:buChar char="•"/>
            </a:pPr>
            <a:r>
              <a:rPr lang="mk" dirty="0"/>
              <a:t>Средства за обезбедување соодветен простор и опрема;</a:t>
            </a:r>
          </a:p>
          <a:p>
            <a:pPr marL="285750" indent="-285750">
              <a:buFont typeface="Arial" panose="020B0604020202020204" pitchFamily="34" charset="0"/>
              <a:buChar char="•"/>
            </a:pPr>
            <a:r>
              <a:rPr lang="mk" dirty="0"/>
              <a:t>Ресурси за обезбедување предавачи;</a:t>
            </a:r>
          </a:p>
          <a:p>
            <a:pPr marL="285750" indent="-285750">
              <a:buFont typeface="Arial" panose="020B0604020202020204" pitchFamily="34" charset="0"/>
              <a:buChar char="•"/>
            </a:pPr>
            <a:r>
              <a:rPr lang="mk" dirty="0"/>
              <a:t>Материјали за обука (во печатена или електронска форма);</a:t>
            </a:r>
          </a:p>
          <a:p>
            <a:pPr marL="285750" indent="-285750">
              <a:buFont typeface="Arial" panose="020B0604020202020204" pitchFamily="34" charset="0"/>
              <a:buChar char="•"/>
            </a:pPr>
            <a:r>
              <a:rPr lang="mk" dirty="0"/>
              <a:t>Средства за обезбедување сместување, храна и освежување за учесниците и предавачите;</a:t>
            </a:r>
          </a:p>
          <a:p>
            <a:pPr marL="285750" indent="-285750">
              <a:buFont typeface="Arial" panose="020B0604020202020204" pitchFamily="34" charset="0"/>
              <a:buChar char="•"/>
            </a:pPr>
            <a:r>
              <a:rPr lang="mk" dirty="0"/>
              <a:t>Средства за самото спроведување на обуката (дополнителни документи, маркери и хартија или поиновативно, како што се ресурси изработени од обучувач).</a:t>
            </a:r>
          </a:p>
          <a:p>
            <a:pPr marL="285750" indent="-285750">
              <a:buFont typeface="Arial" panose="020B0604020202020204" pitchFamily="34" charset="0"/>
              <a:buChar char="•"/>
            </a:pPr>
            <a:r>
              <a:rPr lang="mk" dirty="0"/>
              <a:t>Човечки ресурси за организирање обуки</a:t>
            </a:r>
          </a:p>
        </p:txBody>
      </p:sp>
      <p:pic>
        <p:nvPicPr>
          <p:cNvPr id="2" name="Picture 1">
            <a:extLst>
              <a:ext uri="{FF2B5EF4-FFF2-40B4-BE49-F238E27FC236}">
                <a16:creationId xmlns:a16="http://schemas.microsoft.com/office/drawing/2014/main" id="{618157BD-1E29-4519-A001-F9AC4209A986}"/>
              </a:ext>
            </a:extLst>
          </p:cNvPr>
          <p:cNvPicPr>
            <a:picLocks noChangeAspect="1"/>
          </p:cNvPicPr>
          <p:nvPr/>
        </p:nvPicPr>
        <p:blipFill>
          <a:blip r:embed="rId2"/>
          <a:stretch>
            <a:fillRect/>
          </a:stretch>
        </p:blipFill>
        <p:spPr>
          <a:xfrm>
            <a:off x="9515661" y="4052595"/>
            <a:ext cx="1956986" cy="2402032"/>
          </a:xfrm>
          <a:prstGeom prst="rect">
            <a:avLst/>
          </a:prstGeom>
        </p:spPr>
      </p:pic>
      <p:pic>
        <p:nvPicPr>
          <p:cNvPr id="7" name="Picture 6">
            <a:extLst>
              <a:ext uri="{FF2B5EF4-FFF2-40B4-BE49-F238E27FC236}">
                <a16:creationId xmlns:a16="http://schemas.microsoft.com/office/drawing/2014/main" id="{A6E999DB-E1DA-4EED-BAB9-FCB21E267347}"/>
              </a:ext>
            </a:extLst>
          </p:cNvPr>
          <p:cNvPicPr>
            <a:picLocks noChangeAspect="1"/>
          </p:cNvPicPr>
          <p:nvPr/>
        </p:nvPicPr>
        <p:blipFill>
          <a:blip r:embed="rId3"/>
          <a:stretch>
            <a:fillRect/>
          </a:stretch>
        </p:blipFill>
        <p:spPr>
          <a:xfrm>
            <a:off x="812093" y="4423470"/>
            <a:ext cx="1816765" cy="1841152"/>
          </a:xfrm>
          <a:prstGeom prst="rect">
            <a:avLst/>
          </a:prstGeom>
        </p:spPr>
      </p:pic>
    </p:spTree>
    <p:extLst>
      <p:ext uri="{BB962C8B-B14F-4D97-AF65-F5344CB8AC3E}">
        <p14:creationId xmlns:p14="http://schemas.microsoft.com/office/powerpoint/2010/main" val="1349337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550B6C9-F158-049D-AABB-508648C6EB41}"/>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Ресурси за спроведување на обука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6" name="Rectangle 5">
            <a:extLst>
              <a:ext uri="{FF2B5EF4-FFF2-40B4-BE49-F238E27FC236}">
                <a16:creationId xmlns:a16="http://schemas.microsoft.com/office/drawing/2014/main" id="{D37A64B8-DF09-4608-B654-340D9836B59A}"/>
              </a:ext>
            </a:extLst>
          </p:cNvPr>
          <p:cNvSpPr/>
          <p:nvPr/>
        </p:nvSpPr>
        <p:spPr>
          <a:xfrm>
            <a:off x="377153" y="784197"/>
            <a:ext cx="8435340" cy="646331"/>
          </a:xfrm>
          <a:prstGeom prst="rect">
            <a:avLst/>
          </a:prstGeom>
        </p:spPr>
        <p:txBody>
          <a:bodyPr wrap="square">
            <a:spAutoFit/>
          </a:bodyPr>
          <a:lstStyle/>
          <a:p>
            <a:r>
              <a:rPr lang="mk" b="1" dirty="0"/>
              <a:t>Ресурсите за спроведување на обука треба да вклучуваат:</a:t>
            </a:r>
          </a:p>
          <a:p>
            <a:endParaRPr lang="ru-RU" dirty="0"/>
          </a:p>
        </p:txBody>
      </p:sp>
      <p:sp>
        <p:nvSpPr>
          <p:cNvPr id="2" name="Rectangle 1">
            <a:extLst>
              <a:ext uri="{FF2B5EF4-FFF2-40B4-BE49-F238E27FC236}">
                <a16:creationId xmlns:a16="http://schemas.microsoft.com/office/drawing/2014/main" id="{011D8C98-9B06-43B4-83C0-27964A715A59}"/>
              </a:ext>
            </a:extLst>
          </p:cNvPr>
          <p:cNvSpPr/>
          <p:nvPr/>
        </p:nvSpPr>
        <p:spPr>
          <a:xfrm>
            <a:off x="500107" y="1285273"/>
            <a:ext cx="7214587" cy="4801314"/>
          </a:xfrm>
          <a:prstGeom prst="rect">
            <a:avLst/>
          </a:prstGeom>
        </p:spPr>
        <p:txBody>
          <a:bodyPr wrap="square">
            <a:spAutoFit/>
          </a:bodyPr>
          <a:lstStyle/>
          <a:p>
            <a:pPr marL="285750" indent="-285750">
              <a:buFont typeface="Arial" panose="020B0604020202020204" pitchFamily="34" charset="0"/>
              <a:buChar char="•"/>
            </a:pPr>
            <a:r>
              <a:rPr lang="mk" dirty="0"/>
              <a:t>Позеленување на вашиот бизнис - платформа за е-учење</a:t>
            </a:r>
          </a:p>
          <a:p>
            <a:pPr marL="285750" indent="-285750">
              <a:buFont typeface="Arial" panose="020B0604020202020204" pitchFamily="34" charset="0"/>
              <a:buChar char="•"/>
            </a:pPr>
            <a:r>
              <a:rPr lang="mk" dirty="0"/>
              <a:t>Практичен водич за еколошка обработка на вашиот бизнис</a:t>
            </a:r>
          </a:p>
          <a:p>
            <a:pPr marL="285750" indent="-285750">
              <a:buFont typeface="Arial" panose="020B0604020202020204" pitchFamily="34" charset="0"/>
              <a:buChar char="•"/>
            </a:pPr>
            <a:r>
              <a:rPr lang="mk" dirty="0"/>
              <a:t>Е-брошура: Зелена Европа - примери за добри практики во позеленувањето на бизнисите.</a:t>
            </a:r>
          </a:p>
          <a:p>
            <a:pPr marL="285750" indent="-285750">
              <a:buFont typeface="Arial" panose="020B0604020202020204" pitchFamily="34" charset="0"/>
              <a:buChar char="•"/>
            </a:pPr>
            <a:r>
              <a:rPr lang="mk" dirty="0"/>
              <a:t>Алатка за самооценување на степенот на еколошка ориентација на бизнисот</a:t>
            </a:r>
          </a:p>
          <a:p>
            <a:pPr marL="285750" indent="-285750">
              <a:buFont typeface="Arial" panose="020B0604020202020204" pitchFamily="34" charset="0"/>
              <a:buChar char="•"/>
            </a:pPr>
            <a:r>
              <a:rPr lang="mk" dirty="0"/>
              <a:t>5 модули за обука за еколошка обработка на вашиот бизнис:</a:t>
            </a:r>
          </a:p>
          <a:p>
            <a:pPr marL="342900" indent="-342900">
              <a:buAutoNum type="arabicParenR"/>
            </a:pPr>
            <a:r>
              <a:rPr lang="mk" dirty="0"/>
              <a:t>Рециклирање и намалување на отпадот;</a:t>
            </a:r>
          </a:p>
          <a:p>
            <a:pPr marL="342900" indent="-342900">
              <a:buAutoNum type="arabicParenR"/>
            </a:pPr>
            <a:r>
              <a:rPr lang="mk" dirty="0"/>
              <a:t>Заштеда на енергија и вода;</a:t>
            </a:r>
          </a:p>
          <a:p>
            <a:pPr marL="342900" indent="-342900">
              <a:buAutoNum type="arabicParenR"/>
            </a:pPr>
            <a:r>
              <a:rPr lang="mk" dirty="0"/>
              <a:t>Превенција од загадување;</a:t>
            </a:r>
          </a:p>
          <a:p>
            <a:pPr marL="342900" indent="-342900">
              <a:buAutoNum type="arabicParenR"/>
            </a:pPr>
            <a:r>
              <a:rPr lang="mk" dirty="0"/>
              <a:t>Зелена дистрибуција (пакување и одржлив транспорт) и</a:t>
            </a:r>
          </a:p>
          <a:p>
            <a:pPr marL="342900" indent="-342900">
              <a:buAutoNum type="arabicParenR"/>
            </a:pPr>
            <a:r>
              <a:rPr lang="mk" dirty="0"/>
              <a:t>Зелени набавки и зелени финансиски инструменти.)</a:t>
            </a:r>
          </a:p>
          <a:p>
            <a:endParaRPr lang="ru-RU" dirty="0"/>
          </a:p>
          <a:p>
            <a:r>
              <a:rPr lang="mk" dirty="0"/>
              <a:t>Ресурси и алатки за спроведување обуки: Excel: Алатка за самооценување за позеленување на вашиот бизнис; Позеленување на вашиот бизнис – главна контролна листа; Краток водич за озеленување на вашиот бизнис)</a:t>
            </a:r>
          </a:p>
          <a:p>
            <a:pPr marL="285750" indent="-285750">
              <a:buFont typeface="Arial" panose="020B0604020202020204" pitchFamily="34" charset="0"/>
              <a:buChar char="•"/>
            </a:pPr>
            <a:endParaRPr lang="sr-Cyrl-RS" dirty="0"/>
          </a:p>
          <a:p>
            <a:r>
              <a:rPr lang="mk" b="1" dirty="0">
                <a:solidFill>
                  <a:srgbClr val="009900"/>
                </a:solidFill>
              </a:rPr>
              <a:t>Позеленување на бизнисот со бази на знаење и алатки за учење.</a:t>
            </a:r>
          </a:p>
        </p:txBody>
      </p:sp>
      <p:pic>
        <p:nvPicPr>
          <p:cNvPr id="3" name="Picture 2">
            <a:extLst>
              <a:ext uri="{FF2B5EF4-FFF2-40B4-BE49-F238E27FC236}">
                <a16:creationId xmlns:a16="http://schemas.microsoft.com/office/drawing/2014/main" id="{68E6F5B5-28D3-4D45-B17B-07063D8C36D3}"/>
              </a:ext>
            </a:extLst>
          </p:cNvPr>
          <p:cNvPicPr>
            <a:picLocks noChangeAspect="1"/>
          </p:cNvPicPr>
          <p:nvPr/>
        </p:nvPicPr>
        <p:blipFill>
          <a:blip r:embed="rId2"/>
          <a:stretch>
            <a:fillRect/>
          </a:stretch>
        </p:blipFill>
        <p:spPr>
          <a:xfrm>
            <a:off x="8935447" y="784197"/>
            <a:ext cx="2591025" cy="5273497"/>
          </a:xfrm>
          <a:prstGeom prst="rect">
            <a:avLst/>
          </a:prstGeom>
        </p:spPr>
      </p:pic>
    </p:spTree>
    <p:extLst>
      <p:ext uri="{BB962C8B-B14F-4D97-AF65-F5344CB8AC3E}">
        <p14:creationId xmlns:p14="http://schemas.microsoft.com/office/powerpoint/2010/main" val="419802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3FD7619-7935-529B-C48B-8EEBDBDD5649}"/>
              </a:ext>
            </a:extLst>
          </p:cNvPr>
          <p:cNvGraphicFramePr>
            <a:graphicFrameLocks noGrp="1"/>
          </p:cNvGraphicFramePr>
          <p:nvPr>
            <p:extLst>
              <p:ext uri="{D42A27DB-BD31-4B8C-83A1-F6EECF244321}">
                <p14:modId xmlns:p14="http://schemas.microsoft.com/office/powerpoint/2010/main" val="2222373748"/>
              </p:ext>
            </p:extLst>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Можности што ги нуди проектот „Зелен пат“ за ОПБ од Србија и Северна Македонија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2" name="Table 1">
            <a:extLst>
              <a:ext uri="{FF2B5EF4-FFF2-40B4-BE49-F238E27FC236}">
                <a16:creationId xmlns:a16="http://schemas.microsoft.com/office/drawing/2014/main" id="{1CBB050A-9829-4A89-46F7-A760587E80EF}"/>
              </a:ext>
            </a:extLst>
          </p:cNvPr>
          <p:cNvGraphicFramePr>
            <a:graphicFrameLocks noGrp="1"/>
          </p:cNvGraphicFramePr>
          <p:nvPr>
            <p:extLst>
              <p:ext uri="{D42A27DB-BD31-4B8C-83A1-F6EECF244321}">
                <p14:modId xmlns:p14="http://schemas.microsoft.com/office/powerpoint/2010/main" val="3518464811"/>
              </p:ext>
            </p:extLst>
          </p:nvPr>
        </p:nvGraphicFramePr>
        <p:xfrm>
          <a:off x="273269" y="685672"/>
          <a:ext cx="11655972" cy="5936191"/>
        </p:xfrm>
        <a:graphic>
          <a:graphicData uri="http://schemas.openxmlformats.org/drawingml/2006/table">
            <a:tbl>
              <a:tblPr firstRow="1" firstCol="1" bandRow="1"/>
              <a:tblGrid>
                <a:gridCol w="5611479">
                  <a:extLst>
                    <a:ext uri="{9D8B030D-6E8A-4147-A177-3AD203B41FA5}">
                      <a16:colId xmlns:a16="http://schemas.microsoft.com/office/drawing/2014/main" val="4200231460"/>
                    </a:ext>
                  </a:extLst>
                </a:gridCol>
                <a:gridCol w="431834">
                  <a:extLst>
                    <a:ext uri="{9D8B030D-6E8A-4147-A177-3AD203B41FA5}">
                      <a16:colId xmlns:a16="http://schemas.microsoft.com/office/drawing/2014/main" val="2153367955"/>
                    </a:ext>
                  </a:extLst>
                </a:gridCol>
                <a:gridCol w="5612659">
                  <a:extLst>
                    <a:ext uri="{9D8B030D-6E8A-4147-A177-3AD203B41FA5}">
                      <a16:colId xmlns:a16="http://schemas.microsoft.com/office/drawing/2014/main" val="2766084404"/>
                    </a:ext>
                  </a:extLst>
                </a:gridCol>
              </a:tblGrid>
              <a:tr h="624862">
                <a:tc>
                  <a:txBody>
                    <a:bodyPr/>
                    <a:lstStyle/>
                    <a:p>
                      <a:pPr algn="ctr"/>
                      <a:r>
                        <a:rPr lang="mk" sz="2000" b="1" kern="100" dirty="0">
                          <a:effectLst/>
                          <a:latin typeface="Calibri" panose="020F0502020204030204" pitchFamily="34" charset="0"/>
                          <a:ea typeface="Times New Roman" panose="02020603050405020304" pitchFamily="18" charset="0"/>
                          <a:cs typeface="Calibri" panose="020F0502020204030204" pitchFamily="34" charset="0"/>
                        </a:rPr>
                        <a:t>Градење на капацитетот на </a:t>
                      </a:r>
                      <a:r>
                        <a:rPr lang="mk-MK" sz="2000" b="1" kern="100" dirty="0">
                          <a:effectLst/>
                          <a:latin typeface="Calibri" panose="020F0502020204030204" pitchFamily="34" charset="0"/>
                          <a:ea typeface="Times New Roman" panose="02020603050405020304" pitchFamily="18" charset="0"/>
                          <a:cs typeface="Calibri" panose="020F0502020204030204" pitchFamily="34" charset="0"/>
                        </a:rPr>
                        <a:t>ОПБ</a:t>
                      </a:r>
                      <a:r>
                        <a:rPr lang="mk" sz="2000" b="1" kern="100" dirty="0">
                          <a:effectLst/>
                          <a:latin typeface="Calibri" panose="020F0502020204030204" pitchFamily="34" charset="0"/>
                          <a:ea typeface="Times New Roman" panose="02020603050405020304" pitchFamily="18" charset="0"/>
                          <a:cs typeface="Calibri" panose="020F0502020204030204" pitchFamily="34" charset="0"/>
                        </a:rPr>
                        <a:t> за обезбедување услуги за зелен бизнис</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8000"/>
                      </a:solidFill>
                      <a:prstDash val="solid"/>
                      <a:round/>
                      <a:headEnd type="none" w="med" len="med"/>
                      <a:tailEnd type="none" w="med" len="med"/>
                    </a:lnB>
                    <a:noFill/>
                  </a:tcPr>
                </a:tc>
                <a:tc>
                  <a:txBody>
                    <a:bodyPr/>
                    <a:lstStyle/>
                    <a:p>
                      <a:pPr algn="ctr"/>
                      <a:r>
                        <a:rPr lang="mk" sz="2000" b="1" kern="100">
                          <a:effectLst/>
                          <a:latin typeface="Calibri" panose="020F0502020204030204" pitchFamily="34" charset="0"/>
                          <a:ea typeface="Times New Roman" panose="02020603050405020304" pitchFamily="18" charset="0"/>
                          <a:cs typeface="Calibri" panose="020F0502020204030204" pitchFamily="34" charset="0"/>
                        </a:rPr>
                        <a:t> </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noFill/>
                  </a:tcPr>
                </a:tc>
                <a:tc>
                  <a:txBody>
                    <a:bodyPr/>
                    <a:lstStyle/>
                    <a:p>
                      <a:pPr algn="ctr"/>
                      <a:r>
                        <a:rPr lang="mk" sz="2000" b="1" kern="100" dirty="0">
                          <a:effectLst/>
                          <a:latin typeface="Calibri" panose="020F0502020204030204" pitchFamily="34" charset="0"/>
                          <a:ea typeface="Times New Roman" panose="02020603050405020304" pitchFamily="18" charset="0"/>
                          <a:cs typeface="Calibri" panose="020F0502020204030204" pitchFamily="34" charset="0"/>
                        </a:rPr>
                        <a:t>Ресурси за OПБ</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2943049334"/>
                  </a:ext>
                </a:extLst>
              </a:tr>
              <a:tr h="5311329">
                <a:tc>
                  <a:txBody>
                    <a:bodyPr/>
                    <a:lstStyle/>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Тридневна обука „ </a:t>
                      </a:r>
                      <a:r>
                        <a:rPr lang="mk" sz="2000" b="1" kern="100" dirty="0">
                          <a:effectLst/>
                          <a:latin typeface="Calibri" panose="020F0502020204030204" pitchFamily="34" charset="0"/>
                          <a:ea typeface="Times New Roman" panose="02020603050405020304" pitchFamily="18" charset="0"/>
                          <a:cs typeface="Calibri" panose="020F0502020204030204" pitchFamily="34" charset="0"/>
                        </a:rPr>
                        <a:t>Обука на обучувачи </a:t>
                      </a:r>
                      <a:r>
                        <a:rPr lang="mk" sz="2000" kern="100" dirty="0">
                          <a:effectLst/>
                          <a:latin typeface="Calibri" panose="020F0502020204030204" pitchFamily="34" charset="0"/>
                          <a:ea typeface="Times New Roman" panose="02020603050405020304" pitchFamily="18" charset="0"/>
                          <a:cs typeface="Calibri" panose="020F0502020204030204" pitchFamily="34" charset="0"/>
                        </a:rPr>
                        <a:t>“ за 10 претставници на проектни канцелари од Србија и Северна Македонија.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Учење - </a:t>
                      </a:r>
                      <a:r>
                        <a:rPr lang="mk" sz="2000" b="1" kern="100" dirty="0">
                          <a:effectLst/>
                          <a:latin typeface="Calibri" panose="020F0502020204030204" pitchFamily="34" charset="0"/>
                          <a:ea typeface="Times New Roman" panose="02020603050405020304" pitchFamily="18" charset="0"/>
                          <a:cs typeface="Calibri" panose="020F0502020204030204" pitchFamily="34" charset="0"/>
                        </a:rPr>
                        <a:t>преку пракса </a:t>
                      </a:r>
                      <a:r>
                        <a:rPr lang="mk" sz="2000" kern="100" dirty="0">
                          <a:effectLst/>
                          <a:latin typeface="Calibri" panose="020F0502020204030204" pitchFamily="34" charset="0"/>
                          <a:ea typeface="Times New Roman" panose="02020603050405020304" pitchFamily="18" charset="0"/>
                          <a:cs typeface="Calibri" panose="020F0502020204030204" pitchFamily="34" charset="0"/>
                        </a:rPr>
                        <a:t>за развој на образовни алатки за зелени бизниси, имено:</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Транснационална прилагодена методологија за обука за зелени бизниси.</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Наставна програма - Наставна програма за обука за 5 модули за обука во областа на зелени претпријатија .</a:t>
                      </a: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Материјал за обука за зелени бизниси (презентации, студии на случај, тестови пред/пост, прашалници за евалуација итн.) .</a:t>
                      </a: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Тестирање на методологијата и спроведување обука за зелени бизниси за 60 мали и средни претпријатија од Србија и Северна Македонија.</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tc>
                  <a:txBody>
                    <a:bodyPr/>
                    <a:lstStyle/>
                    <a:p>
                      <a:pPr algn="just"/>
                      <a:r>
                        <a:rPr lang="mk" sz="2000" kern="100">
                          <a:effectLst/>
                          <a:latin typeface="Calibri" panose="020F0502020204030204" pitchFamily="34" charset="0"/>
                          <a:ea typeface="Times New Roman" panose="02020603050405020304" pitchFamily="18" charset="0"/>
                          <a:cs typeface="Calibri" panose="020F0502020204030204" pitchFamily="34" charset="0"/>
                        </a:rPr>
                        <a:t> </a:t>
                      </a:r>
                      <a:endParaRPr lang="en-US"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a:noFill/>
                    </a:lnT>
                    <a:lnB>
                      <a:noFill/>
                    </a:lnB>
                    <a:noFill/>
                  </a:tcPr>
                </a:tc>
                <a:tc>
                  <a:txBody>
                    <a:bodyPr/>
                    <a:lstStyle/>
                    <a:p>
                      <a:pPr marL="342900" lvl="0" indent="-342900" algn="just">
                        <a:spcBef>
                          <a:spcPts val="200"/>
                        </a:spcBef>
                        <a:spcAft>
                          <a:spcPts val="200"/>
                        </a:spcAf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Позеленување на вашиот бизнис - платформа за е-учење.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Позеленување на бизнисот – Прирачник за обучувачи од организации за поддршка на бизнисот.</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Практичен водич за деловно озеленување на вашиот бизнис.</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Е-брошура: Зелена Европа - примери за добри практики во позеленувањето на бизнисите.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200"/>
                        </a:spcBef>
                        <a:spcAft>
                          <a:spcPts val="200"/>
                        </a:spcAf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Алатка за самооценување на позеленување на бизнисот (листа за проверка за самооценување на бизнис процесите)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Бизнис план/стратегија за еколошка обработка на вашиот бизнис (формулар)</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Позеленување на бизнисот со бази на знаење и алатки за учење.</a:t>
                      </a:r>
                      <a:endParaRPr lang="en-US"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2101938928"/>
                  </a:ext>
                </a:extLst>
              </a:tr>
            </a:tbl>
          </a:graphicData>
        </a:graphic>
      </p:graphicFrame>
    </p:spTree>
    <p:extLst>
      <p:ext uri="{BB962C8B-B14F-4D97-AF65-F5344CB8AC3E}">
        <p14:creationId xmlns:p14="http://schemas.microsoft.com/office/powerpoint/2010/main" val="41058498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0984" y="501694"/>
            <a:ext cx="11985672" cy="5726379"/>
            <a:chOff x="29544" y="501694"/>
            <a:chExt cx="11985672" cy="5726379"/>
          </a:xfrm>
        </p:grpSpPr>
        <p:pic>
          <p:nvPicPr>
            <p:cNvPr id="4" name="Picture 3"/>
            <p:cNvPicPr>
              <a:picLocks noChangeAspect="1"/>
            </p:cNvPicPr>
            <p:nvPr/>
          </p:nvPicPr>
          <p:blipFill>
            <a:blip r:embed="rId2"/>
            <a:stretch>
              <a:fillRect/>
            </a:stretch>
          </p:blipFill>
          <p:spPr>
            <a:xfrm>
              <a:off x="4078284" y="501694"/>
              <a:ext cx="3889931" cy="5726378"/>
            </a:xfrm>
            <a:prstGeom prst="rect">
              <a:avLst/>
            </a:prstGeom>
            <a:ln>
              <a:solidFill>
                <a:srgbClr val="002060"/>
              </a:solidFill>
            </a:ln>
          </p:spPr>
        </p:pic>
        <p:pic>
          <p:nvPicPr>
            <p:cNvPr id="5" name="Picture 4"/>
            <p:cNvPicPr>
              <a:picLocks noChangeAspect="1"/>
            </p:cNvPicPr>
            <p:nvPr/>
          </p:nvPicPr>
          <p:blipFill>
            <a:blip r:embed="rId3"/>
            <a:stretch>
              <a:fillRect/>
            </a:stretch>
          </p:blipFill>
          <p:spPr>
            <a:xfrm>
              <a:off x="8033212" y="501694"/>
              <a:ext cx="3982004" cy="5726378"/>
            </a:xfrm>
            <a:prstGeom prst="rect">
              <a:avLst/>
            </a:prstGeom>
            <a:ln>
              <a:solidFill>
                <a:srgbClr val="002060"/>
              </a:solidFill>
            </a:ln>
          </p:spPr>
        </p:pic>
        <p:pic>
          <p:nvPicPr>
            <p:cNvPr id="6" name="Picture 5"/>
            <p:cNvPicPr>
              <a:picLocks noChangeAspect="1"/>
            </p:cNvPicPr>
            <p:nvPr/>
          </p:nvPicPr>
          <p:blipFill>
            <a:blip r:embed="rId4"/>
            <a:stretch>
              <a:fillRect/>
            </a:stretch>
          </p:blipFill>
          <p:spPr>
            <a:xfrm>
              <a:off x="29544" y="501694"/>
              <a:ext cx="3988809" cy="5726379"/>
            </a:xfrm>
            <a:prstGeom prst="rect">
              <a:avLst/>
            </a:prstGeom>
            <a:ln>
              <a:solidFill>
                <a:srgbClr val="002060"/>
              </a:solidFill>
            </a:ln>
          </p:spPr>
        </p:pic>
      </p:grpSp>
    </p:spTree>
    <p:extLst>
      <p:ext uri="{BB962C8B-B14F-4D97-AF65-F5344CB8AC3E}">
        <p14:creationId xmlns:p14="http://schemas.microsoft.com/office/powerpoint/2010/main" val="2854289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dirty="0">
                  <a:solidFill>
                    <a:schemeClr val="tx1">
                      <a:lumMod val="85000"/>
                      <a:lumOff val="15000"/>
                    </a:schemeClr>
                  </a:solidFill>
                  <a:cs typeface="Arial" pitchFamily="34" charset="0"/>
                </a:rPr>
                <a:t>Демонстрација на користење на алатката</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a16="http://schemas.microsoft.com/office/drawing/2014/main" id="{3A0F342C-7777-D092-8DDF-3CCA7245F2A6}"/>
                  </a:ext>
                </a:extLst>
              </p:cNvPr>
              <p:cNvSpPr/>
              <p:nvPr/>
            </p:nvSpPr>
            <p:spPr>
              <a:xfrm>
                <a:off x="6856412" y="2057400"/>
                <a:ext cx="3276600" cy="609600"/>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400" b="1" dirty="0">
                    <a:solidFill>
                      <a:schemeClr val="tx1"/>
                    </a:solidFill>
                  </a:rPr>
                  <a:t>Дискусија</a:t>
                </a:r>
                <a:endParaRPr lang="en-GB" sz="2400" b="1" dirty="0">
                  <a:solidFill>
                    <a:schemeClr val="tx1"/>
                  </a:solidFill>
                </a:endParaRPr>
              </a:p>
            </p:txBody>
          </p:sp>
        </p:grpSp>
        <p:sp>
          <p:nvSpPr>
            <p:cNvPr id="69" name="Bent-Up Arrow 9">
              <a:extLst>
                <a:ext uri="{FF2B5EF4-FFF2-40B4-BE49-F238E27FC236}">
                  <a16:creationId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246863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531EF-CB06-508B-55C4-03C778B476F0}"/>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78F6EF6-E2D5-5447-277F-A9ECADC818DB}"/>
              </a:ext>
            </a:extLst>
          </p:cNvPr>
          <p:cNvGraphicFramePr>
            <a:graphicFrameLocks noGrp="1"/>
          </p:cNvGraphicFramePr>
          <p:nvPr/>
        </p:nvGraphicFramePr>
        <p:xfrm>
          <a:off x="494935" y="1329309"/>
          <a:ext cx="10958235" cy="2225040"/>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6</a:t>
                      </a:r>
                    </a:p>
                    <a:p>
                      <a:pPr algn="ctr"/>
                      <a:r>
                        <a:rPr lang="mk" sz="2800" dirty="0">
                          <a:solidFill>
                            <a:srgbClr val="009900"/>
                          </a:solidFill>
                        </a:rPr>
                        <a:t>Обука / Теренска посета на МСП: DDM Металинг доо Лесковац</a:t>
                      </a:r>
                      <a:endParaRPr lang="sr-Cyrl-RS" sz="2800" dirty="0">
                        <a:solidFill>
                          <a:srgbClr val="009900"/>
                        </a:solidFill>
                      </a:endParaRPr>
                    </a:p>
                    <a:p>
                      <a:pPr algn="ctr"/>
                      <a:endParaRPr lang="en-US" sz="2800" dirty="0">
                        <a:solidFill>
                          <a:srgbClr val="009900"/>
                        </a:solidFill>
                      </a:endParaRPr>
                    </a:p>
                    <a:p>
                      <a:pPr algn="ctr"/>
                      <a:r>
                        <a:rPr lang="mk" sz="2800" dirty="0">
                          <a:solidFill>
                            <a:srgbClr val="009900"/>
                          </a:solidFill>
                        </a:rPr>
                        <a:t>Сесија 7</a:t>
                      </a:r>
                    </a:p>
                    <a:p>
                      <a:pPr algn="ctr"/>
                      <a:r>
                        <a:rPr lang="mk" sz="2800" dirty="0">
                          <a:solidFill>
                            <a:srgbClr val="009900"/>
                          </a:solidFill>
                        </a:rPr>
                        <a:t>Обука / Теренска посета на МСП: DDM Металинг доо Лесковац</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Tree>
    <p:extLst>
      <p:ext uri="{BB962C8B-B14F-4D97-AF65-F5344CB8AC3E}">
        <p14:creationId xmlns:p14="http://schemas.microsoft.com/office/powerpoint/2010/main" val="31741755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F184-5FB0-28ED-85B1-668CA3808946}"/>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EB0E420-5AE2-16CB-1DF0-894E3DB968C5}"/>
              </a:ext>
            </a:extLst>
          </p:cNvPr>
          <p:cNvGraphicFramePr>
            <a:graphicFrameLocks noGrp="1"/>
          </p:cNvGraphicFramePr>
          <p:nvPr/>
        </p:nvGraphicFramePr>
        <p:xfrm>
          <a:off x="344208" y="96559"/>
          <a:ext cx="11332574" cy="944880"/>
        </p:xfrm>
        <a:graphic>
          <a:graphicData uri="http://schemas.openxmlformats.org/drawingml/2006/table">
            <a:tbl>
              <a:tblPr firstRow="1" bandRow="1">
                <a:tableStyleId>{93296810-A885-4BE3-A3E7-6D5BEEA58F35}</a:tableStyleId>
              </a:tblPr>
              <a:tblGrid>
                <a:gridCol w="11332574">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8</a:t>
                      </a:r>
                    </a:p>
                    <a:p>
                      <a:pPr algn="ctr"/>
                      <a:r>
                        <a:rPr lang="mk" sz="2800" dirty="0">
                          <a:solidFill>
                            <a:srgbClr val="009900"/>
                          </a:solidFill>
                        </a:rPr>
                        <a:t>Спроведување на обука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3" name="TextBox 2">
            <a:extLst>
              <a:ext uri="{FF2B5EF4-FFF2-40B4-BE49-F238E27FC236}">
                <a16:creationId xmlns:a16="http://schemas.microsoft.com/office/drawing/2014/main" id="{68AD82B3-3CFD-6B8D-0360-D438966EAB0C}"/>
              </a:ext>
            </a:extLst>
          </p:cNvPr>
          <p:cNvSpPr txBox="1"/>
          <p:nvPr/>
        </p:nvSpPr>
        <p:spPr>
          <a:xfrm>
            <a:off x="344208" y="2105689"/>
            <a:ext cx="3454785" cy="3416320"/>
          </a:xfrm>
          <a:prstGeom prst="rect">
            <a:avLst/>
          </a:prstGeom>
          <a:noFill/>
        </p:spPr>
        <p:txBody>
          <a:bodyPr wrap="square">
            <a:spAutoFit/>
          </a:bodyPr>
          <a:lstStyle/>
          <a:p>
            <a:pPr marL="342900" indent="-342900" algn="just">
              <a:buFont typeface="Wingdings" panose="05000000000000000000" pitchFamily="2" charset="2"/>
              <a:buChar char="q"/>
            </a:pPr>
            <a:r>
              <a:rPr lang="mk" sz="2400" dirty="0"/>
              <a:t>Сумирање на резултатите од теренската посета</a:t>
            </a:r>
          </a:p>
          <a:p>
            <a:pPr marL="342900" indent="-342900" algn="just">
              <a:buFont typeface="Wingdings" panose="05000000000000000000" pitchFamily="2" charset="2"/>
              <a:buChar char="q"/>
            </a:pPr>
            <a:r>
              <a:rPr lang="mk" sz="2400" dirty="0"/>
              <a:t>Финализирање на препораките за подобрување на алатките, бизнис планот и процесот на менторство за зелени бизниси.</a:t>
            </a:r>
            <a:endParaRPr lang="sr-Cyrl-RS" sz="2400" dirty="0"/>
          </a:p>
        </p:txBody>
      </p:sp>
      <p:pic>
        <p:nvPicPr>
          <p:cNvPr id="4" name="Picture 3">
            <a:extLst>
              <a:ext uri="{FF2B5EF4-FFF2-40B4-BE49-F238E27FC236}">
                <a16:creationId xmlns:a16="http://schemas.microsoft.com/office/drawing/2014/main" id="{BA2F6AC8-3861-A71A-C6B8-A12E0CF932FB}"/>
              </a:ext>
            </a:extLst>
          </p:cNvPr>
          <p:cNvPicPr>
            <a:picLocks noChangeAspect="1"/>
          </p:cNvPicPr>
          <p:nvPr/>
        </p:nvPicPr>
        <p:blipFill>
          <a:blip r:embed="rId3"/>
          <a:stretch>
            <a:fillRect/>
          </a:stretch>
        </p:blipFill>
        <p:spPr>
          <a:xfrm>
            <a:off x="3950855" y="1301526"/>
            <a:ext cx="3744942" cy="5459915"/>
          </a:xfrm>
          <a:prstGeom prst="rect">
            <a:avLst/>
          </a:prstGeom>
          <a:ln>
            <a:solidFill>
              <a:srgbClr val="002060"/>
            </a:solidFill>
          </a:ln>
        </p:spPr>
      </p:pic>
      <p:pic>
        <p:nvPicPr>
          <p:cNvPr id="5" name="Picture 4">
            <a:extLst>
              <a:ext uri="{FF2B5EF4-FFF2-40B4-BE49-F238E27FC236}">
                <a16:creationId xmlns:a16="http://schemas.microsoft.com/office/drawing/2014/main" id="{17751B62-EA24-F2C5-7AF9-D4975E5250ED}"/>
              </a:ext>
            </a:extLst>
          </p:cNvPr>
          <p:cNvPicPr>
            <a:picLocks noChangeAspect="1"/>
          </p:cNvPicPr>
          <p:nvPr/>
        </p:nvPicPr>
        <p:blipFill>
          <a:blip r:embed="rId4"/>
          <a:stretch>
            <a:fillRect/>
          </a:stretch>
        </p:blipFill>
        <p:spPr>
          <a:xfrm>
            <a:off x="7847658" y="1301526"/>
            <a:ext cx="3829124" cy="5459914"/>
          </a:xfrm>
          <a:prstGeom prst="rect">
            <a:avLst/>
          </a:prstGeom>
          <a:ln>
            <a:solidFill>
              <a:srgbClr val="002060"/>
            </a:solidFill>
          </a:ln>
        </p:spPr>
      </p:pic>
    </p:spTree>
    <p:extLst>
      <p:ext uri="{BB962C8B-B14F-4D97-AF65-F5344CB8AC3E}">
        <p14:creationId xmlns:p14="http://schemas.microsoft.com/office/powerpoint/2010/main" val="674896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98B010F-86D9-A1C0-9CB6-0AB80A45742E}"/>
              </a:ext>
            </a:extLst>
          </p:cNvPr>
          <p:cNvGraphicFramePr>
            <a:graphicFrameLocks noGrp="1"/>
          </p:cNvGraphicFramePr>
          <p:nvPr>
            <p:extLst>
              <p:ext uri="{D42A27DB-BD31-4B8C-83A1-F6EECF244321}">
                <p14:modId xmlns:p14="http://schemas.microsoft.com/office/powerpoint/2010/main" val="3464057578"/>
              </p:ext>
            </p:extLst>
          </p:nvPr>
        </p:nvGraphicFramePr>
        <p:xfrm>
          <a:off x="467583" y="390353"/>
          <a:ext cx="11405556" cy="1356981"/>
        </p:xfrm>
        <a:graphic>
          <a:graphicData uri="http://schemas.openxmlformats.org/drawingml/2006/table">
            <a:tbl>
              <a:tblPr firstRow="1" firstCol="1" bandRow="1"/>
              <a:tblGrid>
                <a:gridCol w="1512831">
                  <a:extLst>
                    <a:ext uri="{9D8B030D-6E8A-4147-A177-3AD203B41FA5}">
                      <a16:colId xmlns:a16="http://schemas.microsoft.com/office/drawing/2014/main" val="4102479390"/>
                    </a:ext>
                  </a:extLst>
                </a:gridCol>
                <a:gridCol w="2802601">
                  <a:extLst>
                    <a:ext uri="{9D8B030D-6E8A-4147-A177-3AD203B41FA5}">
                      <a16:colId xmlns:a16="http://schemas.microsoft.com/office/drawing/2014/main" val="3985209847"/>
                    </a:ext>
                  </a:extLst>
                </a:gridCol>
                <a:gridCol w="7090124">
                  <a:extLst>
                    <a:ext uri="{9D8B030D-6E8A-4147-A177-3AD203B41FA5}">
                      <a16:colId xmlns:a16="http://schemas.microsoft.com/office/drawing/2014/main" val="1009289740"/>
                    </a:ext>
                  </a:extLst>
                </a:gridCol>
              </a:tblGrid>
              <a:tr h="1356981">
                <a:tc>
                  <a:txBody>
                    <a:bodyPr/>
                    <a:lstStyle/>
                    <a:p>
                      <a:pPr>
                        <a:tabLst>
                          <a:tab pos="2971800" algn="ctr"/>
                          <a:tab pos="5943600" algn="r"/>
                        </a:tabLst>
                      </a:pPr>
                      <a:endParaRPr lang="sr-Cyrl-RS" sz="11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tabLst>
                          <a:tab pos="2971800" algn="ctr"/>
                          <a:tab pos="5943600" algn="r"/>
                        </a:tabLst>
                      </a:pPr>
                      <a:r>
                        <a:rPr lang="mk"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Зелен пат</a:t>
                      </a:r>
                    </a:p>
                    <a:p>
                      <a:pPr>
                        <a:tabLst>
                          <a:tab pos="2971800" algn="ctr"/>
                          <a:tab pos="5943600" algn="r"/>
                        </a:tabLst>
                      </a:pPr>
                      <a:r>
                        <a:rPr lang="mk" sz="1800" b="1" kern="1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Партнерство за зелени бизниси</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tc>
                  <a:txBody>
                    <a:bodyPr/>
                    <a:lstStyle/>
                    <a:p>
                      <a:pPr algn="r">
                        <a:tabLst>
                          <a:tab pos="2971800" algn="ctr"/>
                          <a:tab pos="5943600" algn="r"/>
                        </a:tabLst>
                      </a:pPr>
                      <a:r>
                        <a:rPr lang="mk"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Еразмус+</a:t>
                      </a:r>
                    </a:p>
                    <a:p>
                      <a:pPr algn="r">
                        <a:tabLst>
                          <a:tab pos="2971800" algn="ctr"/>
                          <a:tab pos="5943600" algn="r"/>
                        </a:tabLst>
                      </a:pPr>
                      <a:r>
                        <a:rPr lang="mk"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KA210-ADU - Мали партнерства во образование за возрасни</a:t>
                      </a:r>
                      <a:endParaRPr lang="en-U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p>
                      <a:pPr algn="r">
                        <a:tabLst>
                          <a:tab pos="2971800" algn="ctr"/>
                          <a:tab pos="5943600" algn="r"/>
                        </a:tabLst>
                      </a:pPr>
                      <a:r>
                        <a:rPr lang="mk"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Проект 2023-2- RS01-KA210-ADU-000184311</a:t>
                      </a:r>
                      <a:endParaRPr lang="sr-Cyrl-RS" sz="1800" b="1" kern="100" dirty="0">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9050" cap="flat" cmpd="dbl" algn="ctr">
                      <a:solidFill>
                        <a:srgbClr val="008000"/>
                      </a:solidFill>
                      <a:prstDash val="solid"/>
                      <a:round/>
                      <a:headEnd type="none" w="med" len="med"/>
                      <a:tailEnd type="none" w="med" len="med"/>
                    </a:lnB>
                    <a:noFill/>
                  </a:tcPr>
                </a:tc>
                <a:extLst>
                  <a:ext uri="{0D108BD9-81ED-4DB2-BD59-A6C34878D82A}">
                    <a16:rowId xmlns:a16="http://schemas.microsoft.com/office/drawing/2014/main" val="3136574012"/>
                  </a:ext>
                </a:extLst>
              </a:tr>
            </a:tbl>
          </a:graphicData>
        </a:graphic>
      </p:graphicFrame>
      <p:pic>
        <p:nvPicPr>
          <p:cNvPr id="1028" name="Picture 1" descr="A green leaf and a power cord&#10;&#10;Description automatically generated">
            <a:extLst>
              <a:ext uri="{FF2B5EF4-FFF2-40B4-BE49-F238E27FC236}">
                <a16:creationId xmlns:a16="http://schemas.microsoft.com/office/drawing/2014/main" id="{12BA15E4-BC89-5362-F6CC-35B77FEDE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0235"/>
          <a:stretch>
            <a:fillRect/>
          </a:stretch>
        </p:blipFill>
        <p:spPr bwMode="auto">
          <a:xfrm>
            <a:off x="625474" y="550099"/>
            <a:ext cx="1314450" cy="10484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99289639" descr="A logo of a company&#10;&#10;Description automatically generated">
            <a:extLst>
              <a:ext uri="{FF2B5EF4-FFF2-40B4-BE49-F238E27FC236}">
                <a16:creationId xmlns:a16="http://schemas.microsoft.com/office/drawing/2014/main" id="{B1C98406-75E3-DB5B-EF3F-8CB7374D8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2" y="5977153"/>
            <a:ext cx="609650"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97281250" descr="A blue text on a white background&#10;&#10;Description automatically generated">
            <a:extLst>
              <a:ext uri="{FF2B5EF4-FFF2-40B4-BE49-F238E27FC236}">
                <a16:creationId xmlns:a16="http://schemas.microsoft.com/office/drawing/2014/main" id="{B8A490E3-8AB1-2CFE-5432-C188CE4E9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864" y="5968033"/>
            <a:ext cx="2213891" cy="6663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900E5B85-C790-C1C2-2BD7-723769F6B3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5473" y="5868941"/>
            <a:ext cx="769879" cy="666317"/>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16" name="Table 15">
            <a:extLst>
              <a:ext uri="{FF2B5EF4-FFF2-40B4-BE49-F238E27FC236}">
                <a16:creationId xmlns:a16="http://schemas.microsoft.com/office/drawing/2014/main" id="{29B5BC07-0D48-79C3-375F-2F2B7BB97090}"/>
              </a:ext>
            </a:extLst>
          </p:cNvPr>
          <p:cNvGraphicFramePr>
            <a:graphicFrameLocks noGrp="1"/>
          </p:cNvGraphicFramePr>
          <p:nvPr/>
        </p:nvGraphicFramePr>
        <p:xfrm>
          <a:off x="467583" y="5062086"/>
          <a:ext cx="11405556" cy="731520"/>
        </p:xfrm>
        <a:graphic>
          <a:graphicData uri="http://schemas.openxmlformats.org/drawingml/2006/table">
            <a:tbl>
              <a:tblPr firstRow="1" firstCol="1" bandRow="1"/>
              <a:tblGrid>
                <a:gridCol w="11405556">
                  <a:extLst>
                    <a:ext uri="{9D8B030D-6E8A-4147-A177-3AD203B41FA5}">
                      <a16:colId xmlns:a16="http://schemas.microsoft.com/office/drawing/2014/main" val="3807207268"/>
                    </a:ext>
                  </a:extLst>
                </a:gridCol>
              </a:tblGrid>
              <a:tr h="0">
                <a:tc>
                  <a:txBody>
                    <a:bodyPr/>
                    <a:lstStyle/>
                    <a:p>
                      <a:pPr algn="just"/>
                      <a:r>
                        <a:rPr lang="mk" sz="1600" b="1" kern="100" dirty="0">
                          <a:effectLst/>
                          <a:latin typeface="Calibri" panose="020F0502020204030204" pitchFamily="34" charset="0"/>
                          <a:ea typeface="Times New Roman" panose="02020603050405020304" pitchFamily="18" charset="0"/>
                          <a:cs typeface="Calibri" panose="020F0502020204030204" pitchFamily="34" charset="0"/>
                        </a:rPr>
                        <a:t>Одрекување од одговорност: </a:t>
                      </a:r>
                      <a:r>
                        <a:rPr lang="mk" sz="1600" kern="100" dirty="0">
                          <a:effectLst/>
                          <a:latin typeface="Calibri" panose="020F0502020204030204" pitchFamily="34" charset="0"/>
                          <a:ea typeface="Times New Roman" panose="02020603050405020304" pitchFamily="18" charset="0"/>
                          <a:cs typeface="Calibri" panose="020F0502020204030204" pitchFamily="34" charset="0"/>
                        </a:rPr>
                        <a:t>Финансирано од Европската Унија. Изразените ставови се исклучиво ставови на авторот и не ги одразуваат нужно ставовите на Европската Унија или на Фондацијата Темпус. Под никакви околности Европската Унија или давателот на грантот не можат да бидат одговорни за нивната содржина.</a:t>
                      </a:r>
                      <a:endParaRPr lang="en-US" sz="16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806046097"/>
                  </a:ext>
                </a:extLst>
              </a:tr>
            </a:tbl>
          </a:graphicData>
        </a:graphic>
      </p:graphicFrame>
      <p:sp>
        <p:nvSpPr>
          <p:cNvPr id="3" name="TextBox 2">
            <a:extLst>
              <a:ext uri="{FF2B5EF4-FFF2-40B4-BE49-F238E27FC236}">
                <a16:creationId xmlns:a16="http://schemas.microsoft.com/office/drawing/2014/main" id="{069DFE73-AB89-B6B8-8A1C-C1F2FA29928D}"/>
              </a:ext>
            </a:extLst>
          </p:cNvPr>
          <p:cNvSpPr txBox="1"/>
          <p:nvPr/>
        </p:nvSpPr>
        <p:spPr>
          <a:xfrm>
            <a:off x="393222" y="2615248"/>
            <a:ext cx="11405556" cy="2446838"/>
          </a:xfrm>
          <a:prstGeom prst="rect">
            <a:avLst/>
          </a:prstGeom>
          <a:noFill/>
          <a:ln>
            <a:noFill/>
          </a:ln>
        </p:spPr>
        <p:txBody>
          <a:bodyPr wrap="square" rtlCol="0" anchor="ctr" anchorCtr="0">
            <a:noAutofit/>
          </a:bodyPr>
          <a:lstStyle/>
          <a:p>
            <a:pPr algn="ctr">
              <a:lnSpc>
                <a:spcPct val="150000"/>
              </a:lnSpc>
            </a:pPr>
            <a:r>
              <a:rPr lang="mk" sz="2800" b="1" dirty="0">
                <a:solidFill>
                  <a:srgbClr val="008000"/>
                </a:solidFill>
              </a:rPr>
              <a:t>МЕЃУНАРОДНА ОБУКА НА ОБУЧУВАЧИ ЗА </a:t>
            </a:r>
            <a:r>
              <a:rPr lang="mk-MK" sz="2800" b="1" dirty="0">
                <a:solidFill>
                  <a:srgbClr val="008000"/>
                </a:solidFill>
              </a:rPr>
              <a:t>ОЗЕЛЕНУВАЊЕ НА БИЗНИСИТЕ</a:t>
            </a:r>
            <a:endParaRPr lang="mk" sz="2800" b="1" dirty="0">
              <a:solidFill>
                <a:srgbClr val="008000"/>
              </a:solidFill>
            </a:endParaRPr>
          </a:p>
          <a:p>
            <a:pPr algn="ctr">
              <a:lnSpc>
                <a:spcPct val="150000"/>
              </a:lnSpc>
            </a:pPr>
            <a:r>
              <a:rPr lang="mk" sz="2800" b="1" dirty="0">
                <a:solidFill>
                  <a:srgbClr val="008000"/>
                </a:solidFill>
              </a:rPr>
              <a:t>Тридневна обука / работилница „Обука на обучувачи“</a:t>
            </a:r>
            <a:endParaRPr lang="en-GB" sz="2800" b="1" dirty="0">
              <a:solidFill>
                <a:srgbClr val="008000"/>
              </a:solidFill>
            </a:endParaRPr>
          </a:p>
          <a:p>
            <a:pPr algn="ctr">
              <a:lnSpc>
                <a:spcPct val="150000"/>
              </a:lnSpc>
            </a:pPr>
            <a:r>
              <a:rPr lang="mk" sz="2000" b="1" dirty="0">
                <a:solidFill>
                  <a:srgbClr val="008000"/>
                </a:solidFill>
              </a:rPr>
              <a:t>Принципи на мониторинг и евалуација</a:t>
            </a:r>
          </a:p>
          <a:p>
            <a:pPr algn="ctr">
              <a:lnSpc>
                <a:spcPct val="150000"/>
              </a:lnSpc>
            </a:pPr>
            <a:r>
              <a:rPr lang="mk" sz="2000" b="1" dirty="0">
                <a:solidFill>
                  <a:srgbClr val="008000"/>
                </a:solidFill>
              </a:rPr>
              <a:t>Трет ден</a:t>
            </a:r>
          </a:p>
        </p:txBody>
      </p:sp>
      <p:graphicFrame>
        <p:nvGraphicFramePr>
          <p:cNvPr id="4" name="Table 3">
            <a:extLst>
              <a:ext uri="{FF2B5EF4-FFF2-40B4-BE49-F238E27FC236}">
                <a16:creationId xmlns:a16="http://schemas.microsoft.com/office/drawing/2014/main" id="{FBCBB93C-4C1F-3946-AD8A-1B410438F884}"/>
              </a:ext>
            </a:extLst>
          </p:cNvPr>
          <p:cNvGraphicFramePr>
            <a:graphicFrameLocks noGrp="1"/>
          </p:cNvGraphicFramePr>
          <p:nvPr>
            <p:extLst>
              <p:ext uri="{D42A27DB-BD31-4B8C-83A1-F6EECF244321}">
                <p14:modId xmlns:p14="http://schemas.microsoft.com/office/powerpoint/2010/main" val="1143076671"/>
              </p:ext>
            </p:extLst>
          </p:nvPr>
        </p:nvGraphicFramePr>
        <p:xfrm>
          <a:off x="510376" y="1953254"/>
          <a:ext cx="11377027" cy="731520"/>
        </p:xfrm>
        <a:graphic>
          <a:graphicData uri="http://schemas.openxmlformats.org/drawingml/2006/table">
            <a:tbl>
              <a:tblPr firstRow="1" firstCol="1" bandRow="1"/>
              <a:tblGrid>
                <a:gridCol w="4375071">
                  <a:extLst>
                    <a:ext uri="{9D8B030D-6E8A-4147-A177-3AD203B41FA5}">
                      <a16:colId xmlns:a16="http://schemas.microsoft.com/office/drawing/2014/main" val="3222544936"/>
                    </a:ext>
                  </a:extLst>
                </a:gridCol>
                <a:gridCol w="2625734">
                  <a:extLst>
                    <a:ext uri="{9D8B030D-6E8A-4147-A177-3AD203B41FA5}">
                      <a16:colId xmlns:a16="http://schemas.microsoft.com/office/drawing/2014/main" val="2492690819"/>
                    </a:ext>
                  </a:extLst>
                </a:gridCol>
                <a:gridCol w="4376222">
                  <a:extLst>
                    <a:ext uri="{9D8B030D-6E8A-4147-A177-3AD203B41FA5}">
                      <a16:colId xmlns:a16="http://schemas.microsoft.com/office/drawing/2014/main" val="3324569411"/>
                    </a:ext>
                  </a:extLst>
                </a:gridCol>
              </a:tblGrid>
              <a:tr h="474148">
                <a:tc>
                  <a:txBody>
                    <a:bodyPr/>
                    <a:lstStyle/>
                    <a:p>
                      <a:pPr algn="ctr"/>
                      <a:r>
                        <a:rPr lang="mk"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ОЗЕЛЕНЕТЕ ГО ВАШИОТ БИЗНИС!</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GO GREEN</a:t>
                      </a:r>
                      <a:r>
                        <a:rPr lang="mk"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r>
                        <a:rPr lang="sr-Cyrl-RS" sz="2400" b="1" kern="100"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ОЗЕЛЕНИ СВОЈЕ ПОСЛОВАЊЕ!</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5143308"/>
                  </a:ext>
                </a:extLst>
              </a:tr>
            </a:tbl>
          </a:graphicData>
        </a:graphic>
      </p:graphicFrame>
      <p:pic>
        <p:nvPicPr>
          <p:cNvPr id="5" name="Picture 4">
            <a:extLst>
              <a:ext uri="{FF2B5EF4-FFF2-40B4-BE49-F238E27FC236}">
                <a16:creationId xmlns:a16="http://schemas.microsoft.com/office/drawing/2014/main" id="{22BA75F4-9F8C-DBBE-1FAE-C9AC50DF5E5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85278" y="5913841"/>
            <a:ext cx="2786280" cy="553806"/>
          </a:xfrm>
          <a:prstGeom prst="rect">
            <a:avLst/>
          </a:prstGeom>
          <a:noFill/>
        </p:spPr>
      </p:pic>
    </p:spTree>
    <p:extLst>
      <p:ext uri="{BB962C8B-B14F-4D97-AF65-F5344CB8AC3E}">
        <p14:creationId xmlns:p14="http://schemas.microsoft.com/office/powerpoint/2010/main" val="3650470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0C5E6-C93B-59E7-3257-1C6B9E750C45}"/>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9C3192C-9AA0-EA4C-0213-E4596FD42FBC}"/>
              </a:ext>
            </a:extLst>
          </p:cNvPr>
          <p:cNvGraphicFramePr>
            <a:graphicFrameLocks noGrp="1"/>
          </p:cNvGraphicFramePr>
          <p:nvPr/>
        </p:nvGraphicFramePr>
        <p:xfrm>
          <a:off x="344209" y="304378"/>
          <a:ext cx="10958235" cy="944880"/>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9</a:t>
                      </a:r>
                    </a:p>
                    <a:p>
                      <a:pPr algn="ctr"/>
                      <a:r>
                        <a:rPr lang="mk" sz="2800" dirty="0">
                          <a:solidFill>
                            <a:srgbClr val="009900"/>
                          </a:solidFill>
                        </a:rPr>
                        <a:t>Мониторинг и евалуација на обуката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5" name="TextBox 4">
            <a:extLst>
              <a:ext uri="{FF2B5EF4-FFF2-40B4-BE49-F238E27FC236}">
                <a16:creationId xmlns:a16="http://schemas.microsoft.com/office/drawing/2014/main" id="{33372C19-E4E0-DCFA-78B4-0FE21BF51DB1}"/>
              </a:ext>
            </a:extLst>
          </p:cNvPr>
          <p:cNvSpPr txBox="1"/>
          <p:nvPr/>
        </p:nvSpPr>
        <p:spPr>
          <a:xfrm>
            <a:off x="344209" y="1510547"/>
            <a:ext cx="11577549" cy="1477328"/>
          </a:xfrm>
          <a:prstGeom prst="rect">
            <a:avLst/>
          </a:prstGeom>
          <a:noFill/>
          <a:ln>
            <a:noFill/>
          </a:ln>
        </p:spPr>
        <p:txBody>
          <a:bodyPr wrap="square">
            <a:spAutoFit/>
          </a:bodyPr>
          <a:lstStyle/>
          <a:p>
            <a:pPr algn="just"/>
            <a:r>
              <a:rPr lang="mk" sz="2000" dirty="0"/>
              <a:t>Планирањето и дизајнирањето на активностите за обука треба да ги задоволат утврдените потреби за јасна идентификација и прифаќање на целта и задачите на обуката и разбирање на тоа како поединците сакаат да учат.</a:t>
            </a:r>
          </a:p>
          <a:p>
            <a:pPr algn="just"/>
            <a:endParaRPr lang="ru-RU" sz="1000" dirty="0"/>
          </a:p>
          <a:p>
            <a:pPr algn="just"/>
            <a:r>
              <a:rPr lang="mk" sz="2000" dirty="0"/>
              <a:t>Учењето генерално се опишува како промена во однесувањето, додека обуката попрецизно се разбира како намерна промена во однесувањето со мерливи резултати.</a:t>
            </a:r>
          </a:p>
        </p:txBody>
      </p:sp>
      <p:graphicFrame>
        <p:nvGraphicFramePr>
          <p:cNvPr id="2" name="Table 1">
            <a:extLst>
              <a:ext uri="{FF2B5EF4-FFF2-40B4-BE49-F238E27FC236}">
                <a16:creationId xmlns:a16="http://schemas.microsoft.com/office/drawing/2014/main" id="{A59E9294-B533-45A7-A0AE-2A42E1C77FB0}"/>
              </a:ext>
            </a:extLst>
          </p:cNvPr>
          <p:cNvGraphicFramePr>
            <a:graphicFrameLocks noGrp="1"/>
          </p:cNvGraphicFramePr>
          <p:nvPr>
            <p:extLst>
              <p:ext uri="{D42A27DB-BD31-4B8C-83A1-F6EECF244321}">
                <p14:modId xmlns:p14="http://schemas.microsoft.com/office/powerpoint/2010/main" val="198420673"/>
              </p:ext>
            </p:extLst>
          </p:nvPr>
        </p:nvGraphicFramePr>
        <p:xfrm>
          <a:off x="1357873" y="3243943"/>
          <a:ext cx="8603525" cy="2828864"/>
        </p:xfrm>
        <a:graphic>
          <a:graphicData uri="http://schemas.openxmlformats.org/drawingml/2006/table">
            <a:tbl>
              <a:tblPr firstRow="1" firstCol="1" bandRow="1"/>
              <a:tblGrid>
                <a:gridCol w="8603525">
                  <a:extLst>
                    <a:ext uri="{9D8B030D-6E8A-4147-A177-3AD203B41FA5}">
                      <a16:colId xmlns:a16="http://schemas.microsoft.com/office/drawing/2014/main" val="3784225451"/>
                    </a:ext>
                  </a:extLst>
                </a:gridCol>
              </a:tblGrid>
              <a:tr h="2828864">
                <a:tc>
                  <a:txBody>
                    <a:bodyPr/>
                    <a:lstStyle/>
                    <a:p>
                      <a:pPr algn="ctr">
                        <a:spcAft>
                          <a:spcPts val="0"/>
                        </a:spcAft>
                      </a:pPr>
                      <a:r>
                        <a:rPr lang="mk" sz="11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А-</a:t>
                      </a:r>
                      <a:endParaRPr lang="sr-Cyrl-R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mk" sz="11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А+</a:t>
                      </a:r>
                      <a:endParaRPr lang="sr-Cyrl-R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mk" sz="11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Евалуација</a:t>
                      </a:r>
                      <a:endParaRPr lang="sr-Cyrl-R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mk" sz="1100" dirty="0">
                          <a:effectLst/>
                          <a:latin typeface="Calibri" panose="020F0502020204030204" pitchFamily="34" charset="0"/>
                          <a:ea typeface="Times New Roman" panose="02020603050405020304" pitchFamily="18" charset="0"/>
                          <a:cs typeface="Calibri" panose="020F0502020204030204" pitchFamily="34" charset="0"/>
                        </a:rPr>
                        <a:t> </a:t>
                      </a:r>
                    </a:p>
                    <a:p>
                      <a:pPr algn="ctr">
                        <a:spcAft>
                          <a:spcPts val="0"/>
                        </a:spcAft>
                      </a:pPr>
                      <a:r>
                        <a:rPr lang="mk" sz="1100" dirty="0">
                          <a:effectLst/>
                          <a:latin typeface="Calibri" panose="020F0502020204030204" pitchFamily="34" charset="0"/>
                          <a:ea typeface="Times New Roman" panose="02020603050405020304" pitchFamily="18" charset="0"/>
                          <a:cs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276470"/>
                  </a:ext>
                </a:extLst>
              </a:tr>
            </a:tbl>
          </a:graphicData>
        </a:graphic>
      </p:graphicFrame>
      <p:grpSp>
        <p:nvGrpSpPr>
          <p:cNvPr id="6" name="Group 5">
            <a:extLst>
              <a:ext uri="{FF2B5EF4-FFF2-40B4-BE49-F238E27FC236}">
                <a16:creationId xmlns:a16="http://schemas.microsoft.com/office/drawing/2014/main" id="{C99EE6D0-41A5-45E1-AD60-B0B169AA41AD}"/>
              </a:ext>
            </a:extLst>
          </p:cNvPr>
          <p:cNvGrpSpPr/>
          <p:nvPr/>
        </p:nvGrpSpPr>
        <p:grpSpPr>
          <a:xfrm>
            <a:off x="2959555" y="3598355"/>
            <a:ext cx="5208587" cy="1933575"/>
            <a:chOff x="0" y="0"/>
            <a:chExt cx="5208905" cy="1933575"/>
          </a:xfrm>
        </p:grpSpPr>
        <p:sp>
          <p:nvSpPr>
            <p:cNvPr id="7" name="Rounded Rectangle 44">
              <a:extLst>
                <a:ext uri="{FF2B5EF4-FFF2-40B4-BE49-F238E27FC236}">
                  <a16:creationId xmlns:a16="http://schemas.microsoft.com/office/drawing/2014/main" id="{2540B67F-8D4C-4C2D-B3EB-F1F985A593C1}"/>
                </a:ext>
              </a:extLst>
            </p:cNvPr>
            <p:cNvSpPr/>
            <p:nvPr/>
          </p:nvSpPr>
          <p:spPr>
            <a:xfrm>
              <a:off x="0" y="0"/>
              <a:ext cx="1143000" cy="5334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mk" sz="11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А-</a:t>
              </a:r>
              <a:endParaRPr lang="en-GB" sz="1200">
                <a:effectLst/>
                <a:latin typeface="Times New Roman" panose="02020603050405020304" pitchFamily="18" charset="0"/>
                <a:ea typeface="Times New Roman" panose="02020603050405020304" pitchFamily="18" charset="0"/>
              </a:endParaRPr>
            </a:p>
          </p:txBody>
        </p:sp>
        <p:sp>
          <p:nvSpPr>
            <p:cNvPr id="8" name="Rounded Rectangle 47">
              <a:extLst>
                <a:ext uri="{FF2B5EF4-FFF2-40B4-BE49-F238E27FC236}">
                  <a16:creationId xmlns:a16="http://schemas.microsoft.com/office/drawing/2014/main" id="{A71EC023-7DD9-4E50-B053-093F86A4B4FF}"/>
                </a:ext>
              </a:extLst>
            </p:cNvPr>
            <p:cNvSpPr/>
            <p:nvPr/>
          </p:nvSpPr>
          <p:spPr>
            <a:xfrm>
              <a:off x="304800" y="381000"/>
              <a:ext cx="1170305" cy="914400"/>
            </a:xfrm>
            <a:prstGeom prst="roundRect">
              <a:avLst/>
            </a:prstGeom>
            <a:solidFill>
              <a:sysClr val="window" lastClr="FFFFFF"/>
            </a:solidFill>
            <a:ln w="25400" cap="flat" cmpd="sng" algn="ctr">
              <a:solidFill>
                <a:srgbClr val="C0504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mk"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Потреба</a:t>
              </a:r>
              <a:endParaRPr lang="en-GB" sz="1200">
                <a:effectLst/>
                <a:latin typeface="Times New Roman" panose="02020603050405020304" pitchFamily="18" charset="0"/>
                <a:ea typeface="Times New Roman" panose="02020603050405020304" pitchFamily="18" charset="0"/>
              </a:endParaRPr>
            </a:p>
          </p:txBody>
        </p:sp>
        <p:sp>
          <p:nvSpPr>
            <p:cNvPr id="9" name="Rounded Rectangle 48">
              <a:extLst>
                <a:ext uri="{FF2B5EF4-FFF2-40B4-BE49-F238E27FC236}">
                  <a16:creationId xmlns:a16="http://schemas.microsoft.com/office/drawing/2014/main" id="{02BE4E73-F5F3-48F1-B885-708531BA0B70}"/>
                </a:ext>
              </a:extLst>
            </p:cNvPr>
            <p:cNvSpPr/>
            <p:nvPr/>
          </p:nvSpPr>
          <p:spPr>
            <a:xfrm>
              <a:off x="1981200" y="0"/>
              <a:ext cx="1143000" cy="5334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mk" sz="1100"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Обука</a:t>
              </a:r>
              <a:endParaRPr lang="en-GB" sz="1200" dirty="0">
                <a:effectLst/>
                <a:latin typeface="Times New Roman" panose="02020603050405020304" pitchFamily="18" charset="0"/>
                <a:ea typeface="Times New Roman" panose="02020603050405020304" pitchFamily="18" charset="0"/>
              </a:endParaRPr>
            </a:p>
          </p:txBody>
        </p:sp>
        <p:sp>
          <p:nvSpPr>
            <p:cNvPr id="3" name="Rounded Rectangle 49">
              <a:extLst>
                <a:ext uri="{FF2B5EF4-FFF2-40B4-BE49-F238E27FC236}">
                  <a16:creationId xmlns:a16="http://schemas.microsoft.com/office/drawing/2014/main" id="{D3116522-656E-424D-B48A-EC4C936F700C}"/>
                </a:ext>
              </a:extLst>
            </p:cNvPr>
            <p:cNvSpPr/>
            <p:nvPr/>
          </p:nvSpPr>
          <p:spPr>
            <a:xfrm>
              <a:off x="2285999" y="381000"/>
              <a:ext cx="1270953" cy="914400"/>
            </a:xfrm>
            <a:prstGeom prst="roundRect">
              <a:avLst/>
            </a:prstGeom>
            <a:solidFill>
              <a:sysClr val="window" lastClr="FFFFFF"/>
            </a:solidFill>
            <a:ln w="25400" cap="flat" cmpd="sng" algn="ctr">
              <a:solidFill>
                <a:srgbClr val="8064A2"/>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spcAft>
                  <a:spcPts val="0"/>
                </a:spcAft>
                <a:buFont typeface="Arial" panose="020B0604020202020204" pitchFamily="34" charset="0"/>
                <a:buChar char="•"/>
              </a:pPr>
              <a:r>
                <a:rPr lang="mk"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Форма</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pPr>
              <a:r>
                <a:rPr lang="mk"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Методи</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pPr>
              <a:r>
                <a:rPr lang="mk"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Тренер</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601980" algn="l"/>
                </a:tabLst>
              </a:pPr>
              <a:r>
                <a:rPr lang="mk"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Материјал</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ounded Rectangle 50">
              <a:extLst>
                <a:ext uri="{FF2B5EF4-FFF2-40B4-BE49-F238E27FC236}">
                  <a16:creationId xmlns:a16="http://schemas.microsoft.com/office/drawing/2014/main" id="{2A901D15-93AD-4974-856A-91B92684312F}"/>
                </a:ext>
              </a:extLst>
            </p:cNvPr>
            <p:cNvSpPr/>
            <p:nvPr/>
          </p:nvSpPr>
          <p:spPr>
            <a:xfrm>
              <a:off x="3733800" y="0"/>
              <a:ext cx="1143000" cy="53340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mk" sz="11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А+</a:t>
              </a:r>
              <a:endParaRPr lang="en-GB" sz="1200">
                <a:effectLst/>
                <a:latin typeface="Times New Roman" panose="02020603050405020304" pitchFamily="18" charset="0"/>
                <a:ea typeface="Times New Roman" panose="02020603050405020304" pitchFamily="18" charset="0"/>
              </a:endParaRPr>
            </a:p>
          </p:txBody>
        </p:sp>
        <p:sp>
          <p:nvSpPr>
            <p:cNvPr id="12" name="Rounded Rectangle 51">
              <a:extLst>
                <a:ext uri="{FF2B5EF4-FFF2-40B4-BE49-F238E27FC236}">
                  <a16:creationId xmlns:a16="http://schemas.microsoft.com/office/drawing/2014/main" id="{59A5F03A-517D-4A3B-9527-AA92E3C75008}"/>
                </a:ext>
              </a:extLst>
            </p:cNvPr>
            <p:cNvSpPr/>
            <p:nvPr/>
          </p:nvSpPr>
          <p:spPr>
            <a:xfrm>
              <a:off x="4038600" y="381000"/>
              <a:ext cx="1170305" cy="914400"/>
            </a:xfrm>
            <a:prstGeom prst="roundRect">
              <a:avLst/>
            </a:prstGeom>
            <a:solidFill>
              <a:sysClr val="window" lastClr="FFFFFF"/>
            </a:solidFill>
            <a:ln w="25400" cap="flat" cmpd="sng" algn="ctr">
              <a:solidFill>
                <a:srgbClr val="9BBB5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mk" sz="11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Резултат</a:t>
              </a:r>
              <a:endParaRPr lang="en-GB" sz="120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FFB5D955-EAEF-419D-8BE7-7B4000D1150F}"/>
                </a:ext>
              </a:extLst>
            </p:cNvPr>
            <p:cNvSpPr/>
            <p:nvPr/>
          </p:nvSpPr>
          <p:spPr>
            <a:xfrm>
              <a:off x="2056197" y="1552575"/>
              <a:ext cx="1576955" cy="38100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mk" sz="11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Евалуација</a:t>
              </a:r>
              <a:endParaRPr lang="en-GB" sz="1200">
                <a:effectLst/>
                <a:latin typeface="Times New Roman" panose="02020603050405020304" pitchFamily="18" charset="0"/>
                <a:ea typeface="Times New Roman" panose="02020603050405020304" pitchFamily="18" charset="0"/>
              </a:endParaRPr>
            </a:p>
          </p:txBody>
        </p:sp>
        <p:cxnSp>
          <p:nvCxnSpPr>
            <p:cNvPr id="14" name="Elbow Connector 53">
              <a:extLst>
                <a:ext uri="{FF2B5EF4-FFF2-40B4-BE49-F238E27FC236}">
                  <a16:creationId xmlns:a16="http://schemas.microsoft.com/office/drawing/2014/main" id="{AEE9EE6D-E550-441C-A045-37D39E11D91A}"/>
                </a:ext>
              </a:extLst>
            </p:cNvPr>
            <p:cNvCxnSpPr/>
            <p:nvPr/>
          </p:nvCxnSpPr>
          <p:spPr>
            <a:xfrm rot="10800000">
              <a:off x="889953" y="1295401"/>
              <a:ext cx="1166244" cy="447675"/>
            </a:xfrm>
            <a:prstGeom prst="bentConnector2">
              <a:avLst/>
            </a:prstGeom>
            <a:noFill/>
            <a:ln w="12700" cap="flat" cmpd="sng" algn="ctr">
              <a:solidFill>
                <a:srgbClr val="4F81BD">
                  <a:shade val="95000"/>
                  <a:satMod val="105000"/>
                </a:srgbClr>
              </a:solidFill>
              <a:prstDash val="solid"/>
              <a:tailEnd type="arrow"/>
            </a:ln>
            <a:effectLst/>
          </p:spPr>
        </p:cxnSp>
        <p:cxnSp>
          <p:nvCxnSpPr>
            <p:cNvPr id="15" name="Elbow Connector 54">
              <a:extLst>
                <a:ext uri="{FF2B5EF4-FFF2-40B4-BE49-F238E27FC236}">
                  <a16:creationId xmlns:a16="http://schemas.microsoft.com/office/drawing/2014/main" id="{CD5DE96F-E99F-448B-B84F-E68BCAE84529}"/>
                </a:ext>
              </a:extLst>
            </p:cNvPr>
            <p:cNvCxnSpPr/>
            <p:nvPr/>
          </p:nvCxnSpPr>
          <p:spPr>
            <a:xfrm flipV="1">
              <a:off x="3633152" y="1295400"/>
              <a:ext cx="990601" cy="447675"/>
            </a:xfrm>
            <a:prstGeom prst="bentConnector2">
              <a:avLst/>
            </a:prstGeom>
            <a:noFill/>
            <a:ln w="9525" cap="flat" cmpd="sng" algn="ctr">
              <a:solidFill>
                <a:srgbClr val="4F81BD">
                  <a:shade val="95000"/>
                  <a:satMod val="105000"/>
                </a:srgbClr>
              </a:solidFill>
              <a:prstDash val="solid"/>
              <a:tailEnd type="arrow"/>
            </a:ln>
            <a:effectLst/>
          </p:spPr>
        </p:cxnSp>
        <p:sp>
          <p:nvSpPr>
            <p:cNvPr id="16" name="Right Arrow 55">
              <a:extLst>
                <a:ext uri="{FF2B5EF4-FFF2-40B4-BE49-F238E27FC236}">
                  <a16:creationId xmlns:a16="http://schemas.microsoft.com/office/drawing/2014/main" id="{E619CD62-6B4F-4443-878B-0734BBA55FF3}"/>
                </a:ext>
              </a:extLst>
            </p:cNvPr>
            <p:cNvSpPr/>
            <p:nvPr/>
          </p:nvSpPr>
          <p:spPr>
            <a:xfrm>
              <a:off x="1475105" y="152400"/>
              <a:ext cx="201295" cy="228600"/>
            </a:xfrm>
            <a:prstGeom prst="rightArrow">
              <a:avLst/>
            </a:prstGeom>
            <a:solidFill>
              <a:srgbClr val="C0504D"/>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mk"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Right Arrow 56">
              <a:extLst>
                <a:ext uri="{FF2B5EF4-FFF2-40B4-BE49-F238E27FC236}">
                  <a16:creationId xmlns:a16="http://schemas.microsoft.com/office/drawing/2014/main" id="{9075A081-C006-4726-B86F-9A0499D46F25}"/>
                </a:ext>
              </a:extLst>
            </p:cNvPr>
            <p:cNvSpPr/>
            <p:nvPr/>
          </p:nvSpPr>
          <p:spPr>
            <a:xfrm>
              <a:off x="3355657" y="133350"/>
              <a:ext cx="201295" cy="228600"/>
            </a:xfrm>
            <a:prstGeom prst="rightArrow">
              <a:avLst/>
            </a:prstGeom>
            <a:solidFill>
              <a:srgbClr val="9BBB59">
                <a:lumMod val="60000"/>
                <a:lumOff val="4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mk"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4" name="Rectangle 3">
            <a:extLst>
              <a:ext uri="{FF2B5EF4-FFF2-40B4-BE49-F238E27FC236}">
                <a16:creationId xmlns:a16="http://schemas.microsoft.com/office/drawing/2014/main" id="{574C4143-8BEB-47C6-97C5-AF5F365C2E8A}"/>
              </a:ext>
            </a:extLst>
          </p:cNvPr>
          <p:cNvSpPr/>
          <p:nvPr/>
        </p:nvSpPr>
        <p:spPr>
          <a:xfrm>
            <a:off x="4750063" y="6293792"/>
            <a:ext cx="1547988" cy="369332"/>
          </a:xfrm>
          <a:prstGeom prst="rect">
            <a:avLst/>
          </a:prstGeom>
        </p:spPr>
        <p:txBody>
          <a:bodyPr wrap="none">
            <a:spAutoFit/>
          </a:bodyPr>
          <a:lstStyle/>
          <a:p>
            <a:r>
              <a:rPr lang="mk" b="1" dirty="0"/>
              <a:t>Процес на обука</a:t>
            </a:r>
            <a:endParaRPr lang="en-GB" b="1" dirty="0"/>
          </a:p>
        </p:txBody>
      </p:sp>
    </p:spTree>
    <p:extLst>
      <p:ext uri="{BB962C8B-B14F-4D97-AF65-F5344CB8AC3E}">
        <p14:creationId xmlns:p14="http://schemas.microsoft.com/office/powerpoint/2010/main" val="1842781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Принципи на мониторинг и евалуација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5" name="TextBox 4">
            <a:extLst>
              <a:ext uri="{FF2B5EF4-FFF2-40B4-BE49-F238E27FC236}">
                <a16:creationId xmlns:a16="http://schemas.microsoft.com/office/drawing/2014/main" id="{33372C19-E4E0-DCFA-78B4-0FE21BF51DB1}"/>
              </a:ext>
            </a:extLst>
          </p:cNvPr>
          <p:cNvSpPr txBox="1"/>
          <p:nvPr/>
        </p:nvSpPr>
        <p:spPr>
          <a:xfrm>
            <a:off x="351692" y="907646"/>
            <a:ext cx="11577549" cy="2554545"/>
          </a:xfrm>
          <a:prstGeom prst="rect">
            <a:avLst/>
          </a:prstGeom>
          <a:noFill/>
          <a:ln>
            <a:noFill/>
          </a:ln>
        </p:spPr>
        <p:txBody>
          <a:bodyPr wrap="square">
            <a:spAutoFit/>
          </a:bodyPr>
          <a:lstStyle/>
          <a:p>
            <a:pPr marL="342900" indent="-342900" algn="just">
              <a:buFont typeface="Arial" panose="020B0604020202020204" pitchFamily="34" charset="0"/>
              <a:buChar char="•"/>
            </a:pPr>
            <a:r>
              <a:rPr lang="mk" sz="2000" b="1" dirty="0"/>
              <a:t>Мониторингот </a:t>
            </a:r>
            <a:r>
              <a:rPr lang="mk" sz="2000" dirty="0"/>
              <a:t>е следење на обуката и систематско собирање и анализа на информации, така што ќе можат да се направат промени и прилагодувања според потребите на учесниците кога е потребно.</a:t>
            </a:r>
          </a:p>
          <a:p>
            <a:pPr marL="342900" indent="-342900" algn="just">
              <a:buFont typeface="Arial" panose="020B0604020202020204" pitchFamily="34" charset="0"/>
              <a:buChar char="•"/>
            </a:pPr>
            <a:endParaRPr lang="ru-RU" sz="2000" dirty="0"/>
          </a:p>
          <a:p>
            <a:pPr marL="342900" indent="-342900" algn="just">
              <a:buFont typeface="Arial" panose="020B0604020202020204" pitchFamily="34" charset="0"/>
              <a:buChar char="•"/>
            </a:pPr>
            <a:r>
              <a:rPr lang="mk" sz="2000" dirty="0"/>
              <a:t>Најлесниот метод за следење на реакциите на учесниците (во однос на нивните чувства) е да се користи барометар за расположение. Обично ова содржи три колони за евидентирање на три нивоа на реакција од тага до среќа за секоја тема. Барометарот на расположението е корисен за означување на успехот на одредена тема/сесија или на самата обука. Исто така, служи за добивање повратни информации за време на обуката, кога е потребно да се забележи тенденција или тренд.</a:t>
            </a:r>
          </a:p>
        </p:txBody>
      </p:sp>
      <p:graphicFrame>
        <p:nvGraphicFramePr>
          <p:cNvPr id="3" name="Table 2">
            <a:extLst>
              <a:ext uri="{FF2B5EF4-FFF2-40B4-BE49-F238E27FC236}">
                <a16:creationId xmlns:a16="http://schemas.microsoft.com/office/drawing/2014/main" id="{E4EAF057-424F-4825-9F4B-8B4376A828F6}"/>
              </a:ext>
            </a:extLst>
          </p:cNvPr>
          <p:cNvGraphicFramePr>
            <a:graphicFrameLocks noGrp="1"/>
          </p:cNvGraphicFramePr>
          <p:nvPr/>
        </p:nvGraphicFramePr>
        <p:xfrm>
          <a:off x="1828800" y="3636419"/>
          <a:ext cx="7811144" cy="2879001"/>
        </p:xfrm>
        <a:graphic>
          <a:graphicData uri="http://schemas.openxmlformats.org/drawingml/2006/table">
            <a:tbl>
              <a:tblPr firstRow="1" firstCol="1" bandRow="1"/>
              <a:tblGrid>
                <a:gridCol w="3605810">
                  <a:extLst>
                    <a:ext uri="{9D8B030D-6E8A-4147-A177-3AD203B41FA5}">
                      <a16:colId xmlns:a16="http://schemas.microsoft.com/office/drawing/2014/main" val="1363884133"/>
                    </a:ext>
                  </a:extLst>
                </a:gridCol>
                <a:gridCol w="1401778">
                  <a:extLst>
                    <a:ext uri="{9D8B030D-6E8A-4147-A177-3AD203B41FA5}">
                      <a16:colId xmlns:a16="http://schemas.microsoft.com/office/drawing/2014/main" val="622471183"/>
                    </a:ext>
                  </a:extLst>
                </a:gridCol>
                <a:gridCol w="1401778">
                  <a:extLst>
                    <a:ext uri="{9D8B030D-6E8A-4147-A177-3AD203B41FA5}">
                      <a16:colId xmlns:a16="http://schemas.microsoft.com/office/drawing/2014/main" val="1433317056"/>
                    </a:ext>
                  </a:extLst>
                </a:gridCol>
                <a:gridCol w="1401778">
                  <a:extLst>
                    <a:ext uri="{9D8B030D-6E8A-4147-A177-3AD203B41FA5}">
                      <a16:colId xmlns:a16="http://schemas.microsoft.com/office/drawing/2014/main" val="2063025986"/>
                    </a:ext>
                  </a:extLst>
                </a:gridCol>
              </a:tblGrid>
              <a:tr h="358148">
                <a:tc rowSpan="2">
                  <a:txBody>
                    <a:bodyPr/>
                    <a:lstStyle/>
                    <a:p>
                      <a:pP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tabLst>
                          <a:tab pos="2354580" algn="l"/>
                        </a:tabLst>
                      </a:pPr>
                      <a:r>
                        <a:rPr lang="mk" sz="1400" b="1" kern="100">
                          <a:effectLst/>
                          <a:latin typeface="Calibri" panose="020F0502020204030204" pitchFamily="34" charset="0"/>
                          <a:ea typeface="Times New Roman" panose="02020603050405020304" pitchFamily="18" charset="0"/>
                          <a:cs typeface="Calibri" panose="020F0502020204030204" pitchFamily="34" charset="0"/>
                        </a:rPr>
                        <a:t>Барометар за расположение</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Лошо расположение</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Добро расположение</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Покачено расположение</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65857"/>
                  </a:ext>
                </a:extLst>
              </a:tr>
              <a:tr h="390707">
                <a:tc vMerge="1">
                  <a:txBody>
                    <a:bodyPr/>
                    <a:lstStyle/>
                    <a:p>
                      <a:endParaRPr lang="en-GB"/>
                    </a:p>
                  </a:txBody>
                  <a:tcPr/>
                </a:tc>
                <a:tc>
                  <a:txBody>
                    <a:bodyPr/>
                    <a:lstStyle/>
                    <a:p>
                      <a:pPr algn="ctr">
                        <a:spcAft>
                          <a:spcPts val="0"/>
                        </a:spcAft>
                        <a:tabLst>
                          <a:tab pos="2354580" algn="l"/>
                        </a:tabLst>
                      </a:pPr>
                      <a:r>
                        <a:rPr lang="mk" sz="18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800" kern="10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18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800" kern="1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18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045143"/>
                  </a:ext>
                </a:extLst>
              </a:tr>
              <a:tr h="390707">
                <a:tc>
                  <a:txBody>
                    <a:bodyPr/>
                    <a:lstStyle/>
                    <a:p>
                      <a:pPr algn="just">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Модул 1. Рециклирање и намалување на отпадот</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085554"/>
                  </a:ext>
                </a:extLst>
              </a:tr>
              <a:tr h="390707">
                <a:tc>
                  <a:txBody>
                    <a:bodyPr/>
                    <a:lstStyle/>
                    <a:p>
                      <a:pPr algn="just">
                        <a:spcAft>
                          <a:spcPts val="0"/>
                        </a:spcAft>
                        <a:tabLst>
                          <a:tab pos="2354580" algn="l"/>
                        </a:tabLs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Модул 2. Заштеда на енергија и вода</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01932"/>
                  </a:ext>
                </a:extLst>
              </a:tr>
              <a:tr h="390707">
                <a:tc>
                  <a:txBody>
                    <a:bodyPr/>
                    <a:lstStyle/>
                    <a:p>
                      <a:pPr algn="just">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Модул 3. Спречување на загадувањето</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332231"/>
                  </a:ext>
                </a:extLst>
              </a:tr>
              <a:tr h="390707">
                <a:tc>
                  <a:txBody>
                    <a:bodyPr/>
                    <a:lstStyle/>
                    <a:p>
                      <a:pPr algn="just">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Модул 4. Зелена дистрибуција (пакување и одржлив транспорт)</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34045"/>
                  </a:ext>
                </a:extLst>
              </a:tr>
              <a:tr h="390707">
                <a:tc>
                  <a:txBody>
                    <a:bodyPr/>
                    <a:lstStyle/>
                    <a:p>
                      <a:pPr algn="just">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Модул 5. Зелени набавки и зелени финансиски инструменти</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354580" algn="l"/>
                        </a:tabLst>
                      </a:pPr>
                      <a:r>
                        <a:rPr lang="mk"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059800"/>
                  </a:ext>
                </a:extLst>
              </a:tr>
            </a:tbl>
          </a:graphicData>
        </a:graphic>
      </p:graphicFrame>
    </p:spTree>
    <p:extLst>
      <p:ext uri="{BB962C8B-B14F-4D97-AF65-F5344CB8AC3E}">
        <p14:creationId xmlns:p14="http://schemas.microsoft.com/office/powerpoint/2010/main" val="2654453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Принципи на мониторинг и евалуација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4A6F74A8-D6A0-46CA-9A15-F8184D38B0D2}"/>
              </a:ext>
            </a:extLst>
          </p:cNvPr>
          <p:cNvSpPr/>
          <p:nvPr/>
        </p:nvSpPr>
        <p:spPr>
          <a:xfrm>
            <a:off x="4021583" y="1322157"/>
            <a:ext cx="7688064" cy="4585871"/>
          </a:xfrm>
          <a:prstGeom prst="rect">
            <a:avLst/>
          </a:prstGeom>
        </p:spPr>
        <p:txBody>
          <a:bodyPr wrap="square">
            <a:spAutoFit/>
          </a:bodyPr>
          <a:lstStyle/>
          <a:p>
            <a:pPr algn="just"/>
            <a:r>
              <a:rPr lang="mk" b="1" dirty="0"/>
              <a:t>Евалуацијата </a:t>
            </a:r>
            <a:r>
              <a:rPr lang="mk" dirty="0"/>
              <a:t>е неопходна и составен дел од ефективната обука. Тоа помага да се подобри обуката преку откривање кои процеси на обука се успешни во постигнувањето на своите цели.</a:t>
            </a:r>
          </a:p>
          <a:p>
            <a:pPr algn="just"/>
            <a:endParaRPr lang="ru-RU" sz="1000" dirty="0"/>
          </a:p>
          <a:p>
            <a:pPr algn="just"/>
            <a:r>
              <a:rPr lang="mk" dirty="0"/>
              <a:t>Планираните ефекти од спроведувањето на програмата за обука се утврдуваат врз основа на индикатори за учинок. Степенот на задоволство може да се процени преку прашалник или со евидентирање на сите повратни информации на флипчарт.</a:t>
            </a:r>
          </a:p>
          <a:p>
            <a:pPr algn="just"/>
            <a:endParaRPr lang="ru-RU" sz="1000" dirty="0"/>
          </a:p>
          <a:p>
            <a:pPr algn="just"/>
            <a:r>
              <a:rPr lang="mk" dirty="0"/>
              <a:t>Проценката на примената на она што е научено одзема извесно време. Најлесно е да се измери квалитетот на обуката.</a:t>
            </a:r>
          </a:p>
          <a:p>
            <a:pPr algn="just"/>
            <a:endParaRPr lang="ru-RU" sz="1000" dirty="0"/>
          </a:p>
          <a:p>
            <a:pPr algn="just"/>
            <a:r>
              <a:rPr lang="mk" dirty="0"/>
              <a:t>Резултатите од проценката на квалитетот на администрацијата/управувањето со обуката можат да се користат за подобрување на резултатите и намалување на грешките. Прашалници и интервјуа се користат за мерење на напредокот во овој поглед.</a:t>
            </a:r>
          </a:p>
          <a:p>
            <a:pPr algn="just"/>
            <a:endParaRPr lang="ru-RU" sz="1000" dirty="0"/>
          </a:p>
          <a:p>
            <a:pPr algn="just"/>
            <a:r>
              <a:rPr lang="mk" dirty="0"/>
              <a:t>Секој поединечен сегмент од обуката се базира на целите што тренерот треба да ги постигне. Учесниците треба да бидат запознаени со целите на обуката уште на самиот почеток.</a:t>
            </a:r>
          </a:p>
        </p:txBody>
      </p:sp>
      <p:grpSp>
        <p:nvGrpSpPr>
          <p:cNvPr id="5" name="Group 37">
            <a:extLst>
              <a:ext uri="{FF2B5EF4-FFF2-40B4-BE49-F238E27FC236}">
                <a16:creationId xmlns:a16="http://schemas.microsoft.com/office/drawing/2014/main" id="{944D9B0A-EA4C-47B3-95B9-1244820727D2}"/>
              </a:ext>
            </a:extLst>
          </p:cNvPr>
          <p:cNvGrpSpPr/>
          <p:nvPr/>
        </p:nvGrpSpPr>
        <p:grpSpPr>
          <a:xfrm>
            <a:off x="273269" y="1867283"/>
            <a:ext cx="3483040" cy="3495618"/>
            <a:chOff x="1130676" y="2793247"/>
            <a:chExt cx="3431456" cy="3443848"/>
          </a:xfrm>
        </p:grpSpPr>
        <p:sp>
          <p:nvSpPr>
            <p:cNvPr id="6" name="Freeform 18">
              <a:extLst>
                <a:ext uri="{FF2B5EF4-FFF2-40B4-BE49-F238E27FC236}">
                  <a16:creationId xmlns:a16="http://schemas.microsoft.com/office/drawing/2014/main" id="{21561CD6-6135-4C4D-A3DD-65E8E3C74EB0}"/>
                </a:ext>
              </a:extLst>
            </p:cNvPr>
            <p:cNvSpPr>
              <a:spLocks/>
            </p:cNvSpPr>
            <p:nvPr/>
          </p:nvSpPr>
          <p:spPr bwMode="auto">
            <a:xfrm flipH="1">
              <a:off x="1259632" y="2793247"/>
              <a:ext cx="1656184" cy="1741475"/>
            </a:xfrm>
            <a:custGeom>
              <a:avLst/>
              <a:gdLst/>
              <a:ahLst/>
              <a:cxnLst/>
              <a:rect l="l" t="t" r="r" b="b"/>
              <a:pathLst>
                <a:path w="1656184" h="1741475">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cubicBezTo>
                    <a:pt x="193278" y="587139"/>
                    <a:pt x="192903" y="597412"/>
                    <a:pt x="192528" y="607686"/>
                  </a:cubicBezTo>
                  <a:cubicBezTo>
                    <a:pt x="192903" y="617184"/>
                    <a:pt x="193278" y="626682"/>
                    <a:pt x="193653" y="636180"/>
                  </a:cubicBez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lnTo>
                    <a:pt x="119907" y="1191529"/>
                  </a:ln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09866" y="1741475"/>
                  </a:lnTo>
                  <a:lnTo>
                    <a:pt x="699234" y="1702328"/>
                  </a:lnTo>
                  <a:lnTo>
                    <a:pt x="697686" y="1708838"/>
                  </a:lnTo>
                  <a:lnTo>
                    <a:pt x="1413007" y="1487444"/>
                  </a:lnTo>
                  <a:lnTo>
                    <a:pt x="1412429" y="1485195"/>
                  </a:lnTo>
                  <a:lnTo>
                    <a:pt x="1405111" y="1455538"/>
                  </a:lnTo>
                  <a:lnTo>
                    <a:pt x="1398918" y="1425881"/>
                  </a:lnTo>
                  <a:lnTo>
                    <a:pt x="1394978" y="1398549"/>
                  </a:lnTo>
                  <a:lnTo>
                    <a:pt x="1392163" y="1372381"/>
                  </a:lnTo>
                  <a:lnTo>
                    <a:pt x="1391037" y="1350865"/>
                  </a:lnTo>
                  <a:lnTo>
                    <a:pt x="1392163" y="1332837"/>
                  </a:ln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cubicBezTo>
                    <a:pt x="1655809" y="708289"/>
                    <a:pt x="1655434" y="689680"/>
                    <a:pt x="1655059" y="671072"/>
                  </a:cubicBez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 name="Rounded Rectangle 18">
              <a:extLst>
                <a:ext uri="{FF2B5EF4-FFF2-40B4-BE49-F238E27FC236}">
                  <a16:creationId xmlns:a16="http://schemas.microsoft.com/office/drawing/2014/main" id="{F4D94754-6C26-40B2-B16A-CD538C96DA52}"/>
                </a:ext>
              </a:extLst>
            </p:cNvPr>
            <p:cNvSpPr/>
            <p:nvPr/>
          </p:nvSpPr>
          <p:spPr>
            <a:xfrm>
              <a:off x="2733332" y="3284983"/>
              <a:ext cx="1828800" cy="648072"/>
            </a:xfrm>
            <a:custGeom>
              <a:avLst/>
              <a:gdLst/>
              <a:ahLst/>
              <a:cxnLst/>
              <a:rect l="l" t="t" r="r" b="b"/>
              <a:pathLst>
                <a:path w="1828800" h="648072">
                  <a:moveTo>
                    <a:pt x="1605221" y="0"/>
                  </a:moveTo>
                  <a:lnTo>
                    <a:pt x="1764347" y="0"/>
                  </a:lnTo>
                  <a:cubicBezTo>
                    <a:pt x="1799943" y="0"/>
                    <a:pt x="1828800" y="28857"/>
                    <a:pt x="1828800" y="64453"/>
                  </a:cubicBezTo>
                  <a:lnTo>
                    <a:pt x="1828800" y="583619"/>
                  </a:lnTo>
                  <a:cubicBezTo>
                    <a:pt x="1828800" y="619215"/>
                    <a:pt x="1799943" y="648072"/>
                    <a:pt x="1764347" y="648072"/>
                  </a:cubicBezTo>
                  <a:lnTo>
                    <a:pt x="1605221" y="648072"/>
                  </a:lnTo>
                  <a:cubicBezTo>
                    <a:pt x="1569625" y="648072"/>
                    <a:pt x="1540768" y="619215"/>
                    <a:pt x="1540768" y="583619"/>
                  </a:cubicBezTo>
                  <a:lnTo>
                    <a:pt x="1540768" y="581685"/>
                  </a:lnTo>
                  <a:lnTo>
                    <a:pt x="250059" y="581685"/>
                  </a:lnTo>
                  <a:cubicBezTo>
                    <a:pt x="224426" y="581685"/>
                    <a:pt x="203646" y="560905"/>
                    <a:pt x="203646" y="535272"/>
                  </a:cubicBezTo>
                  <a:lnTo>
                    <a:pt x="203646" y="466247"/>
                  </a:lnTo>
                  <a:cubicBezTo>
                    <a:pt x="203230" y="466497"/>
                    <a:pt x="202808" y="466502"/>
                    <a:pt x="202384" y="466502"/>
                  </a:cubicBezTo>
                  <a:lnTo>
                    <a:pt x="49692" y="466502"/>
                  </a:lnTo>
                  <a:cubicBezTo>
                    <a:pt x="22248" y="466502"/>
                    <a:pt x="0" y="444254"/>
                    <a:pt x="0" y="416810"/>
                  </a:cubicBezTo>
                  <a:lnTo>
                    <a:pt x="0" y="193708"/>
                  </a:lnTo>
                  <a:cubicBezTo>
                    <a:pt x="0" y="166264"/>
                    <a:pt x="22248" y="144016"/>
                    <a:pt x="49692" y="144016"/>
                  </a:cubicBezTo>
                  <a:lnTo>
                    <a:pt x="202384" y="144016"/>
                  </a:lnTo>
                  <a:lnTo>
                    <a:pt x="203646" y="144271"/>
                  </a:lnTo>
                  <a:lnTo>
                    <a:pt x="203646" y="112801"/>
                  </a:lnTo>
                  <a:cubicBezTo>
                    <a:pt x="203646" y="87168"/>
                    <a:pt x="224426" y="66388"/>
                    <a:pt x="250059" y="66388"/>
                  </a:cubicBezTo>
                  <a:lnTo>
                    <a:pt x="1540768" y="66388"/>
                  </a:lnTo>
                  <a:lnTo>
                    <a:pt x="1540768" y="64453"/>
                  </a:lnTo>
                  <a:cubicBezTo>
                    <a:pt x="1540768" y="28857"/>
                    <a:pt x="1569625" y="0"/>
                    <a:pt x="160522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Freeform 10">
              <a:extLst>
                <a:ext uri="{FF2B5EF4-FFF2-40B4-BE49-F238E27FC236}">
                  <a16:creationId xmlns:a16="http://schemas.microsoft.com/office/drawing/2014/main" id="{A6549D91-C85B-4F74-870F-EA3AAE8903D9}"/>
                </a:ext>
              </a:extLst>
            </p:cNvPr>
            <p:cNvSpPr/>
            <p:nvPr/>
          </p:nvSpPr>
          <p:spPr>
            <a:xfrm>
              <a:off x="1130676" y="4159425"/>
              <a:ext cx="2759432" cy="2077670"/>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9430" h="2077670">
                  <a:moveTo>
                    <a:pt x="221873" y="183976"/>
                  </a:moveTo>
                  <a:cubicBezTo>
                    <a:pt x="-257552" y="923751"/>
                    <a:pt x="200156" y="1839025"/>
                    <a:pt x="128952" y="2064983"/>
                  </a:cubicBezTo>
                  <a:lnTo>
                    <a:pt x="1861333" y="2077670"/>
                  </a:lnTo>
                  <a:lnTo>
                    <a:pt x="1831598" y="1698451"/>
                  </a:lnTo>
                  <a:cubicBezTo>
                    <a:pt x="2577484" y="1720658"/>
                    <a:pt x="2947680" y="1991050"/>
                    <a:pt x="2664150" y="130334"/>
                  </a:cubicBezTo>
                  <a:cubicBezTo>
                    <a:pt x="2255473" y="54071"/>
                    <a:pt x="2191599" y="89110"/>
                    <a:pt x="2054394" y="98409"/>
                  </a:cubicBezTo>
                  <a:cubicBezTo>
                    <a:pt x="2046378" y="39791"/>
                    <a:pt x="2053381" y="49121"/>
                    <a:pt x="2030082" y="303"/>
                  </a:cubicBezTo>
                  <a:cubicBezTo>
                    <a:pt x="1964498" y="-945"/>
                    <a:pt x="2000929" y="826"/>
                    <a:pt x="1898273" y="22051"/>
                  </a:cubicBezTo>
                  <a:cubicBezTo>
                    <a:pt x="1904623" y="280813"/>
                    <a:pt x="1890896" y="525885"/>
                    <a:pt x="1900421" y="783060"/>
                  </a:cubicBezTo>
                  <a:cubicBezTo>
                    <a:pt x="1749728" y="751246"/>
                    <a:pt x="1517512" y="597607"/>
                    <a:pt x="1226678" y="497145"/>
                  </a:cubicBezTo>
                  <a:cubicBezTo>
                    <a:pt x="1226550" y="618676"/>
                    <a:pt x="1264864" y="688113"/>
                    <a:pt x="1130871" y="572491"/>
                  </a:cubicBezTo>
                  <a:cubicBezTo>
                    <a:pt x="766733" y="481334"/>
                    <a:pt x="654943" y="385765"/>
                    <a:pt x="221873" y="18397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Freeform 11">
              <a:extLst>
                <a:ext uri="{FF2B5EF4-FFF2-40B4-BE49-F238E27FC236}">
                  <a16:creationId xmlns:a16="http://schemas.microsoft.com/office/drawing/2014/main" id="{74E474CC-0197-4240-8FFB-8D7711025A01}"/>
                </a:ext>
              </a:extLst>
            </p:cNvPr>
            <p:cNvSpPr/>
            <p:nvPr/>
          </p:nvSpPr>
          <p:spPr>
            <a:xfrm>
              <a:off x="1353101" y="4180869"/>
              <a:ext cx="1094108" cy="581411"/>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108" h="581411">
                  <a:moveTo>
                    <a:pt x="0" y="200851"/>
                  </a:moveTo>
                  <a:lnTo>
                    <a:pt x="95139" y="0"/>
                  </a:lnTo>
                  <a:lnTo>
                    <a:pt x="1025396" y="338276"/>
                  </a:lnTo>
                  <a:lnTo>
                    <a:pt x="1094108" y="412273"/>
                  </a:lnTo>
                  <a:lnTo>
                    <a:pt x="1078252" y="517984"/>
                  </a:lnTo>
                  <a:lnTo>
                    <a:pt x="1014825" y="480985"/>
                  </a:lnTo>
                  <a:lnTo>
                    <a:pt x="998968" y="581411"/>
                  </a:lnTo>
                  <a:cubicBezTo>
                    <a:pt x="634554" y="475508"/>
                    <a:pt x="332989" y="327704"/>
                    <a:pt x="0" y="2008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Freeform 14">
              <a:extLst>
                <a:ext uri="{FF2B5EF4-FFF2-40B4-BE49-F238E27FC236}">
                  <a16:creationId xmlns:a16="http://schemas.microsoft.com/office/drawing/2014/main" id="{B2A097D4-2089-4717-98E8-5606340AFD6B}"/>
                </a:ext>
              </a:extLst>
            </p:cNvPr>
            <p:cNvSpPr/>
            <p:nvPr/>
          </p:nvSpPr>
          <p:spPr>
            <a:xfrm>
              <a:off x="3076189" y="4038629"/>
              <a:ext cx="591981"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Freeform 15">
              <a:extLst>
                <a:ext uri="{FF2B5EF4-FFF2-40B4-BE49-F238E27FC236}">
                  <a16:creationId xmlns:a16="http://schemas.microsoft.com/office/drawing/2014/main" id="{6DEC2BAA-742E-4B5C-813F-67F276CE70EA}"/>
                </a:ext>
              </a:extLst>
            </p:cNvPr>
            <p:cNvSpPr/>
            <p:nvPr/>
          </p:nvSpPr>
          <p:spPr>
            <a:xfrm>
              <a:off x="2985409" y="3255814"/>
              <a:ext cx="669512" cy="864666"/>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Tree>
    <p:extLst>
      <p:ext uri="{BB962C8B-B14F-4D97-AF65-F5344CB8AC3E}">
        <p14:creationId xmlns:p14="http://schemas.microsoft.com/office/powerpoint/2010/main" val="3487855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Принципи на мониторинг и евалуација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53125371-5759-43F2-9424-B08D3845EEE4}"/>
              </a:ext>
            </a:extLst>
          </p:cNvPr>
          <p:cNvSpPr/>
          <p:nvPr/>
        </p:nvSpPr>
        <p:spPr>
          <a:xfrm>
            <a:off x="273269" y="918870"/>
            <a:ext cx="11489945" cy="5324535"/>
          </a:xfrm>
          <a:prstGeom prst="rect">
            <a:avLst/>
          </a:prstGeom>
        </p:spPr>
        <p:txBody>
          <a:bodyPr wrap="square">
            <a:spAutoFit/>
          </a:bodyPr>
          <a:lstStyle/>
          <a:p>
            <a:r>
              <a:rPr lang="mk" sz="2000" dirty="0"/>
              <a:t>Затоа, повратните информации треба да се однесуваат и на нивното мислење за тоа дали целите, од нивна гледна точка, се постигнати, т.е.:</a:t>
            </a:r>
          </a:p>
          <a:p>
            <a:endParaRPr lang="ru-RU" sz="2000" dirty="0"/>
          </a:p>
          <a:p>
            <a:pPr marL="342900" indent="-342900">
              <a:buAutoNum type="arabicParenR"/>
            </a:pPr>
            <a:r>
              <a:rPr lang="mk" sz="2000" dirty="0"/>
              <a:t>Дали целите беа дефинирани?</a:t>
            </a:r>
          </a:p>
          <a:p>
            <a:pPr marL="342900" indent="-342900">
              <a:buAutoNum type="arabicParenR"/>
            </a:pPr>
            <a:r>
              <a:rPr lang="mk" sz="2000" dirty="0"/>
              <a:t>Дали темите беа соодветно опфатени?</a:t>
            </a:r>
          </a:p>
          <a:p>
            <a:pPr marL="342900" indent="-342900">
              <a:buAutoNum type="arabicParenR"/>
            </a:pPr>
            <a:r>
              <a:rPr lang="mk" sz="2000" dirty="0"/>
              <a:t>Дали сите сомнежи се разјаснети?</a:t>
            </a:r>
          </a:p>
          <a:p>
            <a:pPr marL="342900" indent="-342900">
              <a:buAutoNum type="arabicParenR"/>
            </a:pPr>
            <a:r>
              <a:rPr lang="mk" sz="2000" dirty="0"/>
              <a:t>Дали релевантното претходно знаење на учесниците беше правилно оценето? итн.</a:t>
            </a:r>
          </a:p>
          <a:p>
            <a:r>
              <a:rPr lang="mk" sz="2000" dirty="0"/>
              <a:t>Обучувачот е одговорен за техничките и организациските аспекти на спроведување на обуката.</a:t>
            </a:r>
          </a:p>
          <a:p>
            <a:endParaRPr lang="ru-RU" sz="2000" dirty="0"/>
          </a:p>
          <a:p>
            <a:r>
              <a:rPr lang="mk" sz="2000" dirty="0"/>
              <a:t>За да им се помогне на обучувачите да го оптимизираат квалитетот на обуката, учесниците треба да одговорат на некои прашања поврзани со обуката, како што се:</a:t>
            </a:r>
          </a:p>
          <a:p>
            <a:endParaRPr lang="ru-RU" sz="2000" dirty="0"/>
          </a:p>
          <a:p>
            <a:pPr marL="342900" indent="-342900">
              <a:buAutoNum type="arabicParenR"/>
            </a:pPr>
            <a:r>
              <a:rPr lang="mk" sz="2000" dirty="0"/>
              <a:t>Дали изгледот и однесувањето на тренерот беа соодветни?</a:t>
            </a:r>
          </a:p>
          <a:p>
            <a:pPr marL="342900" indent="-342900">
              <a:buAutoNum type="arabicParenR"/>
            </a:pPr>
            <a:r>
              <a:rPr lang="mk" sz="2000" dirty="0"/>
              <a:t>Дали обуката беше добро подготвена?</a:t>
            </a:r>
          </a:p>
          <a:p>
            <a:pPr marL="342900" indent="-342900">
              <a:buAutoNum type="arabicParenR"/>
            </a:pPr>
            <a:r>
              <a:rPr lang="mk" sz="2000" dirty="0"/>
              <a:t>Дали тренерот беше професионален?</a:t>
            </a:r>
          </a:p>
          <a:p>
            <a:pPr marL="342900" indent="-342900">
              <a:buAutoNum type="arabicParenR"/>
            </a:pPr>
            <a:r>
              <a:rPr lang="mk" sz="2000" dirty="0"/>
              <a:t>Дали обучувачот успеа соодветно да го пренесе своето знаење?</a:t>
            </a:r>
          </a:p>
          <a:p>
            <a:pPr marL="342900" indent="-342900">
              <a:buAutoNum type="arabicParenR"/>
            </a:pPr>
            <a:r>
              <a:rPr lang="mk" sz="2000" dirty="0"/>
              <a:t>Дали обучувачот одговори на прашањата на учесниците? итн.</a:t>
            </a:r>
          </a:p>
        </p:txBody>
      </p:sp>
      <p:pic>
        <p:nvPicPr>
          <p:cNvPr id="3" name="Picture 2">
            <a:extLst>
              <a:ext uri="{FF2B5EF4-FFF2-40B4-BE49-F238E27FC236}">
                <a16:creationId xmlns:a16="http://schemas.microsoft.com/office/drawing/2014/main" id="{C12D39EF-3E3E-4660-AC5C-42524856F0D0}"/>
              </a:ext>
            </a:extLst>
          </p:cNvPr>
          <p:cNvPicPr>
            <a:picLocks noChangeAspect="1"/>
          </p:cNvPicPr>
          <p:nvPr/>
        </p:nvPicPr>
        <p:blipFill>
          <a:blip r:embed="rId2"/>
          <a:stretch>
            <a:fillRect/>
          </a:stretch>
        </p:blipFill>
        <p:spPr>
          <a:xfrm>
            <a:off x="9107588" y="1781198"/>
            <a:ext cx="1462255" cy="1462255"/>
          </a:xfrm>
          <a:prstGeom prst="rect">
            <a:avLst/>
          </a:prstGeom>
        </p:spPr>
      </p:pic>
      <p:pic>
        <p:nvPicPr>
          <p:cNvPr id="6" name="Picture 5">
            <a:extLst>
              <a:ext uri="{FF2B5EF4-FFF2-40B4-BE49-F238E27FC236}">
                <a16:creationId xmlns:a16="http://schemas.microsoft.com/office/drawing/2014/main" id="{381EDD6E-54C4-40F4-B0EA-759D1E9A662F}"/>
              </a:ext>
            </a:extLst>
          </p:cNvPr>
          <p:cNvPicPr>
            <a:picLocks noChangeAspect="1"/>
          </p:cNvPicPr>
          <p:nvPr/>
        </p:nvPicPr>
        <p:blipFill>
          <a:blip r:embed="rId3"/>
          <a:stretch>
            <a:fillRect/>
          </a:stretch>
        </p:blipFill>
        <p:spPr>
          <a:xfrm>
            <a:off x="9581861" y="4690052"/>
            <a:ext cx="987981" cy="998838"/>
          </a:xfrm>
          <a:prstGeom prst="rect">
            <a:avLst/>
          </a:prstGeom>
        </p:spPr>
      </p:pic>
    </p:spTree>
    <p:extLst>
      <p:ext uri="{BB962C8B-B14F-4D97-AF65-F5344CB8AC3E}">
        <p14:creationId xmlns:p14="http://schemas.microsoft.com/office/powerpoint/2010/main" val="15044604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Принципи на мониторинг и евалуација – Критериуми за проценка на спроведувањето на обуките</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1743ECF8-6EC6-4FE5-8B67-7A27765349C4}"/>
              </a:ext>
            </a:extLst>
          </p:cNvPr>
          <p:cNvGraphicFramePr>
            <a:graphicFrameLocks noGrp="1"/>
          </p:cNvGraphicFramePr>
          <p:nvPr/>
        </p:nvGraphicFramePr>
        <p:xfrm>
          <a:off x="1251428" y="991891"/>
          <a:ext cx="9178931" cy="5269424"/>
        </p:xfrm>
        <a:graphic>
          <a:graphicData uri="http://schemas.openxmlformats.org/drawingml/2006/table">
            <a:tbl>
              <a:tblPr firstRow="1" firstCol="1" lastRow="1" lastCol="1" bandRow="1" bandCol="1"/>
              <a:tblGrid>
                <a:gridCol w="434527">
                  <a:extLst>
                    <a:ext uri="{9D8B030D-6E8A-4147-A177-3AD203B41FA5}">
                      <a16:colId xmlns:a16="http://schemas.microsoft.com/office/drawing/2014/main" val="2054267123"/>
                    </a:ext>
                  </a:extLst>
                </a:gridCol>
                <a:gridCol w="4009167">
                  <a:extLst>
                    <a:ext uri="{9D8B030D-6E8A-4147-A177-3AD203B41FA5}">
                      <a16:colId xmlns:a16="http://schemas.microsoft.com/office/drawing/2014/main" val="3570229808"/>
                    </a:ext>
                  </a:extLst>
                </a:gridCol>
                <a:gridCol w="529233">
                  <a:extLst>
                    <a:ext uri="{9D8B030D-6E8A-4147-A177-3AD203B41FA5}">
                      <a16:colId xmlns:a16="http://schemas.microsoft.com/office/drawing/2014/main" val="1182053963"/>
                    </a:ext>
                  </a:extLst>
                </a:gridCol>
                <a:gridCol w="4206004">
                  <a:extLst>
                    <a:ext uri="{9D8B030D-6E8A-4147-A177-3AD203B41FA5}">
                      <a16:colId xmlns:a16="http://schemas.microsoft.com/office/drawing/2014/main" val="2532690282"/>
                    </a:ext>
                  </a:extLst>
                </a:gridCol>
              </a:tblGrid>
              <a:tr h="547399">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1</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Потреби и цели за обука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4</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Вештини за обука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99189702"/>
                  </a:ext>
                </a:extLst>
              </a:tr>
              <a:tr h="1475633">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Обуката е прилагодена на целната група, а поставени се соодветни и добро дефинирани </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Ефективна и експертска употреба на неколку различни техники за обука.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137725"/>
                  </a:ext>
                </a:extLst>
              </a:tr>
              <a:tr h="2065886">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Б</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Обука на ниво прифатливо за целната група, поставени се релативно добро дефинирани цели за обука.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Б</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По потреба беа користени неколку различни техники за обука.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323422"/>
                  </a:ext>
                </a:extLst>
              </a:tr>
              <a:tr h="1180506">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Ц</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Обуката не беше во согласност со целната група, целите на обуката не беа дефинирани.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Ц</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Само ограничен број техники за обука беа користени со ограничена ефикасност.</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676474"/>
                  </a:ext>
                </a:extLst>
              </a:tr>
            </a:tbl>
          </a:graphicData>
        </a:graphic>
      </p:graphicFrame>
    </p:spTree>
    <p:extLst>
      <p:ext uri="{BB962C8B-B14F-4D97-AF65-F5344CB8AC3E}">
        <p14:creationId xmlns:p14="http://schemas.microsoft.com/office/powerpoint/2010/main" val="126065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334161" y="435006"/>
          <a:ext cx="7785509" cy="518160"/>
        </p:xfrm>
        <a:graphic>
          <a:graphicData uri="http://schemas.openxmlformats.org/drawingml/2006/table">
            <a:tbl>
              <a:tblPr firstRow="1" bandRow="1">
                <a:tableStyleId>{93296810-A885-4BE3-A3E7-6D5BEEA58F35}</a:tableStyleId>
              </a:tblPr>
              <a:tblGrid>
                <a:gridCol w="7785509">
                  <a:extLst>
                    <a:ext uri="{9D8B030D-6E8A-4147-A177-3AD203B41FA5}">
                      <a16:colId xmlns:a16="http://schemas.microsoft.com/office/drawing/2014/main" val="3832995452"/>
                    </a:ext>
                  </a:extLst>
                </a:gridCol>
              </a:tblGrid>
              <a:tr h="370840">
                <a:tc>
                  <a:txBody>
                    <a:bodyPr/>
                    <a:lstStyle/>
                    <a:p>
                      <a:pPr algn="ctr"/>
                      <a:r>
                        <a:rPr lang="mk" sz="2800" dirty="0">
                          <a:solidFill>
                            <a:srgbClr val="009900"/>
                          </a:solidFill>
                        </a:rPr>
                        <a:t>Зелен бизнис</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2" name="TextBox 21">
            <a:extLst>
              <a:ext uri="{FF2B5EF4-FFF2-40B4-BE49-F238E27FC236}">
                <a16:creationId xmlns:a16="http://schemas.microsoft.com/office/drawing/2014/main" id="{08EE6302-44FD-4384-A40A-D5186C512D5D}"/>
              </a:ext>
            </a:extLst>
          </p:cNvPr>
          <p:cNvSpPr txBox="1"/>
          <p:nvPr/>
        </p:nvSpPr>
        <p:spPr>
          <a:xfrm>
            <a:off x="291963" y="1380519"/>
            <a:ext cx="7869906" cy="4524315"/>
          </a:xfrm>
          <a:prstGeom prst="rect">
            <a:avLst/>
          </a:prstGeom>
          <a:noFill/>
        </p:spPr>
        <p:txBody>
          <a:bodyPr wrap="square">
            <a:spAutoFit/>
          </a:bodyPr>
          <a:lstStyle/>
          <a:p>
            <a:pPr algn="just"/>
            <a:r>
              <a:rPr lang="mk" sz="2400" b="1" dirty="0">
                <a:solidFill>
                  <a:srgbClr val="009900"/>
                </a:solidFill>
              </a:rPr>
              <a:t>Зелените бизниси </a:t>
            </a:r>
            <a:r>
              <a:rPr lang="mk" sz="2400" dirty="0"/>
              <a:t>ги вклучуваат принципите на одржливост во своите деловни одлуки и се стремат да го балансираат профитот со зачувувањето на животната средина.</a:t>
            </a:r>
          </a:p>
          <a:p>
            <a:pPr algn="just"/>
            <a:endParaRPr lang="ru-RU" sz="2400" dirty="0"/>
          </a:p>
          <a:p>
            <a:pPr algn="just"/>
            <a:r>
              <a:rPr lang="mk" sz="2400" b="1" dirty="0">
                <a:solidFill>
                  <a:srgbClr val="009900"/>
                </a:solidFill>
              </a:rPr>
              <a:t>Зелените компании </a:t>
            </a:r>
            <a:r>
              <a:rPr lang="mk" sz="2400" dirty="0"/>
              <a:t>ги позеленуваат своите производствени процеси и/или испорачуваат еколошки производи и услуги.</a:t>
            </a:r>
          </a:p>
          <a:p>
            <a:pPr algn="just"/>
            <a:endParaRPr lang="ru-RU" sz="2400" dirty="0"/>
          </a:p>
          <a:p>
            <a:pPr algn="just"/>
            <a:r>
              <a:rPr lang="mk" sz="2400" b="1" dirty="0">
                <a:solidFill>
                  <a:srgbClr val="009900"/>
                </a:solidFill>
              </a:rPr>
              <a:t>Позеленувањето на операциите </a:t>
            </a:r>
            <a:r>
              <a:rPr lang="mk" sz="2400" dirty="0"/>
              <a:t>се однесува на трансформација на деловните/производствените процеси на компанијата, што вклучува методи, процедури и практики за позеленување, како и позеленување на влезовите и позеленување на работните места.</a:t>
            </a:r>
          </a:p>
        </p:txBody>
      </p:sp>
      <p:grpSp>
        <p:nvGrpSpPr>
          <p:cNvPr id="66" name="Group 65">
            <a:extLst>
              <a:ext uri="{FF2B5EF4-FFF2-40B4-BE49-F238E27FC236}">
                <a16:creationId xmlns:a16="http://schemas.microsoft.com/office/drawing/2014/main" id="{1F420CDF-1627-EFF3-3DCD-2B4FC1C6299B}"/>
              </a:ext>
            </a:extLst>
          </p:cNvPr>
          <p:cNvGrpSpPr>
            <a:grpSpLocks noChangeAspect="1"/>
          </p:cNvGrpSpPr>
          <p:nvPr/>
        </p:nvGrpSpPr>
        <p:grpSpPr>
          <a:xfrm rot="5400000">
            <a:off x="7253440" y="2499559"/>
            <a:ext cx="5532120" cy="1581663"/>
            <a:chOff x="1749125" y="2243757"/>
            <a:chExt cx="5839249" cy="1669479"/>
          </a:xfrm>
        </p:grpSpPr>
        <p:grpSp>
          <p:nvGrpSpPr>
            <p:cNvPr id="67" name="Group 29">
              <a:extLst>
                <a:ext uri="{FF2B5EF4-FFF2-40B4-BE49-F238E27FC236}">
                  <a16:creationId xmlns:a16="http://schemas.microsoft.com/office/drawing/2014/main" id="{3715382B-0B1D-5AE4-9C4F-124B18CD0EF2}"/>
                </a:ext>
              </a:extLst>
            </p:cNvPr>
            <p:cNvGrpSpPr/>
            <p:nvPr/>
          </p:nvGrpSpPr>
          <p:grpSpPr>
            <a:xfrm>
              <a:off x="3834010" y="2243757"/>
              <a:ext cx="1669479" cy="1669479"/>
              <a:chOff x="3807530" y="2946763"/>
              <a:chExt cx="1512168" cy="1512168"/>
            </a:xfrm>
          </p:grpSpPr>
          <p:sp>
            <p:nvSpPr>
              <p:cNvPr id="72" name="Oval 22">
                <a:extLst>
                  <a:ext uri="{FF2B5EF4-FFF2-40B4-BE49-F238E27FC236}">
                    <a16:creationId xmlns:a16="http://schemas.microsoft.com/office/drawing/2014/main" id="{02A4E88C-6D93-FAF7-CCAB-E0A6D5C5AFB5}"/>
                  </a:ext>
                </a:extLst>
              </p:cNvPr>
              <p:cNvSpPr/>
              <p:nvPr/>
            </p:nvSpPr>
            <p:spPr>
              <a:xfrm>
                <a:off x="3897540" y="3036773"/>
                <a:ext cx="1332148" cy="1332148"/>
              </a:xfrm>
              <a:prstGeom prst="ellipse">
                <a:avLst/>
              </a:prstGeom>
              <a:solidFill>
                <a:srgbClr val="70AD47"/>
              </a:solidFill>
              <a:ln w="12700" cap="flat" cmpd="sng" algn="ctr">
                <a:noFill/>
                <a:prstDash val="solid"/>
                <a:miter lim="800000"/>
              </a:ln>
              <a:effectLst>
                <a:glow rad="76200">
                  <a:sysClr val="window" lastClr="FFFFFF">
                    <a:alpha val="13000"/>
                  </a:sysClr>
                </a:glo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k" altLang="ko-KR" sz="1400" b="1" i="0" u="none" strike="noStrike" kern="0" cap="none" spc="0" normalizeH="0" baseline="0" noProof="0" dirty="0">
                    <a:ln>
                      <a:noFill/>
                    </a:ln>
                    <a:solidFill>
                      <a:prstClr val="white"/>
                    </a:solidFill>
                    <a:effectLst/>
                    <a:uLnTx/>
                    <a:uFillTx/>
                    <a:latin typeface="Calibri" panose="020F0502020204030204"/>
                    <a:ea typeface="맑은 고딕" panose="020B0503020000020004" pitchFamily="34" charset="-127"/>
                    <a:cs typeface="Calibri" pitchFamily="34" charset="0"/>
                  </a:rPr>
                  <a:t>Зелен бизнис</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3" name="Oval 23">
                <a:extLst>
                  <a:ext uri="{FF2B5EF4-FFF2-40B4-BE49-F238E27FC236}">
                    <a16:creationId xmlns:a16="http://schemas.microsoft.com/office/drawing/2014/main" id="{5F91D658-F581-C844-A855-CC30BBF016A7}"/>
                  </a:ext>
                </a:extLst>
              </p:cNvPr>
              <p:cNvSpPr/>
              <p:nvPr/>
            </p:nvSpPr>
            <p:spPr>
              <a:xfrm>
                <a:off x="3807530" y="2946763"/>
                <a:ext cx="1512168" cy="1512168"/>
              </a:xfrm>
              <a:prstGeom prst="ellipse">
                <a:avLst/>
              </a:prstGeom>
              <a:noFill/>
              <a:ln w="15875" cap="flat" cmpd="sng" algn="ctr">
                <a:solidFill>
                  <a:srgbClr val="70AD47"/>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8" name="Oval 22">
              <a:extLst>
                <a:ext uri="{FF2B5EF4-FFF2-40B4-BE49-F238E27FC236}">
                  <a16:creationId xmlns:a16="http://schemas.microsoft.com/office/drawing/2014/main" id="{B4CAE975-0A93-9A89-573C-99CF282AAD3A}"/>
                </a:ext>
              </a:extLst>
            </p:cNvPr>
            <p:cNvSpPr/>
            <p:nvPr/>
          </p:nvSpPr>
          <p:spPr>
            <a:xfrm>
              <a:off x="1749125" y="2343130"/>
              <a:ext cx="1470732" cy="1470732"/>
            </a:xfrm>
            <a:prstGeom prst="ellipse">
              <a:avLst/>
            </a:prstGeom>
            <a:noFill/>
            <a:ln w="38100" cap="flat" cmpd="sng" algn="ctr">
              <a:solidFill>
                <a:srgbClr val="70AD47">
                  <a:lumMod val="75000"/>
                </a:srgbClr>
              </a:solidFill>
              <a:prstDash val="solid"/>
              <a:miter lim="800000"/>
            </a:ln>
            <a:effectLst>
              <a:glow rad="76200">
                <a:sysClr val="window" lastClr="FFFFFF">
                  <a:alpha val="13000"/>
                </a:sysClr>
              </a:glo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k" sz="1400" b="1" i="0" u="none" strike="noStrike" kern="0" cap="none" spc="0" normalizeH="0" baseline="0" noProof="0" dirty="0">
                  <a:ln>
                    <a:noFill/>
                  </a:ln>
                  <a:solidFill>
                    <a:srgbClr val="70AD47">
                      <a:lumMod val="50000"/>
                    </a:srgbClr>
                  </a:solidFill>
                  <a:effectLst/>
                  <a:uLnTx/>
                  <a:uFillTx/>
                  <a:latin typeface="Calibri" panose="020F0502020204030204"/>
                  <a:ea typeface="Times New Roman" panose="02020603050405020304" pitchFamily="18" charset="0"/>
                  <a:cs typeface="Calibri" panose="020F0502020204030204" pitchFamily="34" charset="0"/>
                </a:rPr>
                <a:t>Зелени производи или услуги</a:t>
              </a:r>
              <a:endParaRPr kumimoji="0" lang="sr-Latn-RS" sz="1400" b="1" i="0" u="none" strike="noStrike" kern="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69" name="Oval 22">
              <a:extLst>
                <a:ext uri="{FF2B5EF4-FFF2-40B4-BE49-F238E27FC236}">
                  <a16:creationId xmlns:a16="http://schemas.microsoft.com/office/drawing/2014/main" id="{9CF4457A-8BE2-82E3-FBEB-CF469DBA1123}"/>
                </a:ext>
              </a:extLst>
            </p:cNvPr>
            <p:cNvSpPr/>
            <p:nvPr/>
          </p:nvSpPr>
          <p:spPr>
            <a:xfrm>
              <a:off x="6117642" y="2343130"/>
              <a:ext cx="1470732" cy="1470732"/>
            </a:xfrm>
            <a:prstGeom prst="ellipse">
              <a:avLst/>
            </a:prstGeom>
            <a:noFill/>
            <a:ln w="38100" cap="flat" cmpd="sng" algn="ctr">
              <a:solidFill>
                <a:srgbClr val="70AD47">
                  <a:lumMod val="75000"/>
                </a:srgbClr>
              </a:solidFill>
              <a:prstDash val="solid"/>
              <a:miter lim="800000"/>
            </a:ln>
            <a:effectLst>
              <a:glow rad="76200">
                <a:sysClr val="window" lastClr="FFFFFF">
                  <a:alpha val="13000"/>
                </a:sysClr>
              </a:glow>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k" sz="1400" b="1" i="0" u="none" strike="noStrike" kern="0" cap="none" spc="0" normalizeH="0" baseline="0" noProof="0" dirty="0">
                  <a:ln>
                    <a:noFill/>
                  </a:ln>
                  <a:solidFill>
                    <a:srgbClr val="70AD47">
                      <a:lumMod val="50000"/>
                    </a:srgbClr>
                  </a:solidFill>
                  <a:effectLst/>
                  <a:uLnTx/>
                  <a:uFillTx/>
                  <a:latin typeface="Calibri" panose="020F0502020204030204"/>
                  <a:ea typeface="+mn-ea"/>
                  <a:cs typeface="+mn-cs"/>
                </a:rPr>
                <a:t>Зелени процеси</a:t>
              </a:r>
              <a:endParaRPr kumimoji="0" lang="sr-Latn-RS" sz="1400" b="1" i="0" u="none" strike="noStrike" kern="0" cap="none" spc="0" normalizeH="0" baseline="0" noProof="0" dirty="0">
                <a:ln>
                  <a:noFill/>
                </a:ln>
                <a:solidFill>
                  <a:srgbClr val="70AD47">
                    <a:lumMod val="50000"/>
                  </a:srgbClr>
                </a:solidFill>
                <a:effectLst/>
                <a:uLnTx/>
                <a:uFillTx/>
                <a:latin typeface="Calibri" panose="020F0502020204030204"/>
                <a:ea typeface="+mn-ea"/>
                <a:cs typeface="+mn-cs"/>
              </a:endParaRPr>
            </a:p>
          </p:txBody>
        </p:sp>
        <p:cxnSp>
          <p:nvCxnSpPr>
            <p:cNvPr id="70" name="Straight Arrow Connector 69">
              <a:extLst>
                <a:ext uri="{FF2B5EF4-FFF2-40B4-BE49-F238E27FC236}">
                  <a16:creationId xmlns:a16="http://schemas.microsoft.com/office/drawing/2014/main" id="{F29D85CE-2C98-86F6-30A0-9595712CFECD}"/>
                </a:ext>
              </a:extLst>
            </p:cNvPr>
            <p:cNvCxnSpPr>
              <a:cxnSpLocks/>
              <a:stCxn id="73" idx="6"/>
              <a:endCxn id="69" idx="2"/>
            </p:cNvCxnSpPr>
            <p:nvPr/>
          </p:nvCxnSpPr>
          <p:spPr>
            <a:xfrm flipV="1">
              <a:off x="5503489" y="3078496"/>
              <a:ext cx="614153" cy="1"/>
            </a:xfrm>
            <a:prstGeom prst="straightConnector1">
              <a:avLst/>
            </a:prstGeom>
            <a:noFill/>
            <a:ln w="19050" cap="flat" cmpd="sng" algn="ctr">
              <a:solidFill>
                <a:srgbClr val="70AD47"/>
              </a:solidFill>
              <a:prstDash val="solid"/>
              <a:miter lim="800000"/>
              <a:tailEnd type="triangle"/>
            </a:ln>
            <a:effectLst/>
          </p:spPr>
        </p:cxnSp>
        <p:cxnSp>
          <p:nvCxnSpPr>
            <p:cNvPr id="71" name="Straight Arrow Connector 70">
              <a:extLst>
                <a:ext uri="{FF2B5EF4-FFF2-40B4-BE49-F238E27FC236}">
                  <a16:creationId xmlns:a16="http://schemas.microsoft.com/office/drawing/2014/main" id="{92C7FBE2-F098-1A52-CCEC-3A09CA474350}"/>
                </a:ext>
              </a:extLst>
            </p:cNvPr>
            <p:cNvCxnSpPr>
              <a:cxnSpLocks/>
              <a:stCxn id="73" idx="2"/>
              <a:endCxn id="68" idx="6"/>
            </p:cNvCxnSpPr>
            <p:nvPr/>
          </p:nvCxnSpPr>
          <p:spPr>
            <a:xfrm flipH="1" flipV="1">
              <a:off x="3219857" y="3078496"/>
              <a:ext cx="614153" cy="1"/>
            </a:xfrm>
            <a:prstGeom prst="straightConnector1">
              <a:avLst/>
            </a:prstGeom>
            <a:noFill/>
            <a:ln w="19050" cap="flat" cmpd="sng" algn="ctr">
              <a:solidFill>
                <a:srgbClr val="70AD47"/>
              </a:solidFill>
              <a:prstDash val="solid"/>
              <a:miter lim="800000"/>
              <a:tailEnd type="triangle"/>
            </a:ln>
            <a:effectLst/>
          </p:spPr>
        </p:cxnSp>
      </p:grpSp>
      <p:sp>
        <p:nvSpPr>
          <p:cNvPr id="75" name="TextBox 74">
            <a:extLst>
              <a:ext uri="{FF2B5EF4-FFF2-40B4-BE49-F238E27FC236}">
                <a16:creationId xmlns:a16="http://schemas.microsoft.com/office/drawing/2014/main" id="{2B7B542C-4BF9-B314-34C9-7168AF79D95B}"/>
              </a:ext>
            </a:extLst>
          </p:cNvPr>
          <p:cNvSpPr txBox="1"/>
          <p:nvPr/>
        </p:nvSpPr>
        <p:spPr>
          <a:xfrm>
            <a:off x="8161869" y="6027003"/>
            <a:ext cx="3962457" cy="830997"/>
          </a:xfrm>
          <a:prstGeom prst="rect">
            <a:avLst/>
          </a:prstGeom>
          <a:noFill/>
        </p:spPr>
        <p:txBody>
          <a:bodyPr wrap="square">
            <a:spAutoFit/>
          </a:bodyPr>
          <a:lstStyle/>
          <a:p>
            <a:pPr algn="just"/>
            <a:r>
              <a:rPr lang="mk" sz="1600" dirty="0" err="1"/>
              <a:t>Извор </a:t>
            </a:r>
            <a:r>
              <a:rPr lang="mk" sz="1600" dirty="0"/>
              <a:t>: Меѓународна организација </a:t>
            </a:r>
            <a:r>
              <a:rPr lang="mk" sz="1600" dirty="0" err="1"/>
              <a:t>на трудот </a:t>
            </a:r>
            <a:r>
              <a:rPr lang="mk" sz="1600" dirty="0"/>
              <a:t>. Брошура за зелен бизнис. Меѓународна канцеларија </a:t>
            </a:r>
            <a:r>
              <a:rPr lang="mk" sz="1600" dirty="0" err="1"/>
              <a:t>на трудот </a:t>
            </a:r>
            <a:r>
              <a:rPr lang="mk" sz="1600" dirty="0"/>
              <a:t>. Женева, 2017</a:t>
            </a:r>
            <a:endParaRPr lang="sr-Cyrl-RS" sz="1600" dirty="0"/>
          </a:p>
        </p:txBody>
      </p:sp>
    </p:spTree>
    <p:extLst>
      <p:ext uri="{BB962C8B-B14F-4D97-AF65-F5344CB8AC3E}">
        <p14:creationId xmlns:p14="http://schemas.microsoft.com/office/powerpoint/2010/main" val="38018533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Принципи на мониторинг и евалуација - Критериуми за проценка на спроведувањето на обуките</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5" name="Table 4">
            <a:extLst>
              <a:ext uri="{FF2B5EF4-FFF2-40B4-BE49-F238E27FC236}">
                <a16:creationId xmlns:a16="http://schemas.microsoft.com/office/drawing/2014/main" id="{69B2E0F7-AA6B-43FB-8EAA-7171F6A922BE}"/>
              </a:ext>
            </a:extLst>
          </p:cNvPr>
          <p:cNvGraphicFramePr>
            <a:graphicFrameLocks noGrp="1"/>
          </p:cNvGraphicFramePr>
          <p:nvPr/>
        </p:nvGraphicFramePr>
        <p:xfrm>
          <a:off x="712923" y="1008394"/>
          <a:ext cx="10817816" cy="5624882"/>
        </p:xfrm>
        <a:graphic>
          <a:graphicData uri="http://schemas.openxmlformats.org/drawingml/2006/table">
            <a:tbl>
              <a:tblPr firstRow="1" firstCol="1" lastRow="1" lastCol="1" bandRow="1" bandCol="1"/>
              <a:tblGrid>
                <a:gridCol w="512111">
                  <a:extLst>
                    <a:ext uri="{9D8B030D-6E8A-4147-A177-3AD203B41FA5}">
                      <a16:colId xmlns:a16="http://schemas.microsoft.com/office/drawing/2014/main" val="1419398612"/>
                    </a:ext>
                  </a:extLst>
                </a:gridCol>
                <a:gridCol w="4724998">
                  <a:extLst>
                    <a:ext uri="{9D8B030D-6E8A-4147-A177-3AD203B41FA5}">
                      <a16:colId xmlns:a16="http://schemas.microsoft.com/office/drawing/2014/main" val="1822254875"/>
                    </a:ext>
                  </a:extLst>
                </a:gridCol>
                <a:gridCol w="623727">
                  <a:extLst>
                    <a:ext uri="{9D8B030D-6E8A-4147-A177-3AD203B41FA5}">
                      <a16:colId xmlns:a16="http://schemas.microsoft.com/office/drawing/2014/main" val="1248103831"/>
                    </a:ext>
                  </a:extLst>
                </a:gridCol>
                <a:gridCol w="4956980">
                  <a:extLst>
                    <a:ext uri="{9D8B030D-6E8A-4147-A177-3AD203B41FA5}">
                      <a16:colId xmlns:a16="http://schemas.microsoft.com/office/drawing/2014/main" val="3268945508"/>
                    </a:ext>
                  </a:extLst>
                </a:gridCol>
              </a:tblGrid>
              <a:tr h="661751">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2</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Структура и план за обука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5</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Обука и стилови на комуникација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14127929"/>
                  </a:ext>
                </a:extLst>
              </a:tr>
              <a:tr h="1654377">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Структурата на обуката е детална, добро дизајнирана и подготвена и лесна за следење.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Покажа високо ниво на интерактивност, комуникација и повратни информации во рамките на групата.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229700"/>
                  </a:ext>
                </a:extLst>
              </a:tr>
              <a:tr h="1654377">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Б</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Структурата на обуката е доста добро осмислена со претходни подготовки и е доста лесна за следење.</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Б</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Прикажано прифатливо</a:t>
                      </a:r>
                      <a:r>
                        <a:rPr lang="mk" sz="2000" kern="1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mk" sz="2000" kern="100">
                          <a:effectLst/>
                          <a:latin typeface="Calibri" panose="020F0502020204030204" pitchFamily="34" charset="0"/>
                          <a:ea typeface="Times New Roman" panose="02020603050405020304" pitchFamily="18" charset="0"/>
                          <a:cs typeface="Calibri" panose="020F0502020204030204" pitchFamily="34" charset="0"/>
                        </a:rPr>
                        <a:t>нивото на интерактивност, комуникација и повратни информации во рамките на групата.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781859"/>
                  </a:ext>
                </a:extLst>
              </a:tr>
              <a:tr h="1654377">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Ц</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Структурата за обука не беше изградена, вклучително и планирањето и подготовката, и не можеше лесно да се следи.</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Ц</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Неможност за демонстрирање интерактивност, комуникација или повратни информации во рамките на групата.</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571104"/>
                  </a:ext>
                </a:extLst>
              </a:tr>
            </a:tbl>
          </a:graphicData>
        </a:graphic>
      </p:graphicFrame>
    </p:spTree>
    <p:extLst>
      <p:ext uri="{BB962C8B-B14F-4D97-AF65-F5344CB8AC3E}">
        <p14:creationId xmlns:p14="http://schemas.microsoft.com/office/powerpoint/2010/main" val="2960170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298487">
                <a:tc>
                  <a:txBody>
                    <a:bodyPr/>
                    <a:lstStyle/>
                    <a:p>
                      <a:pPr algn="ctr"/>
                      <a:r>
                        <a:rPr lang="mk" sz="2000" dirty="0">
                          <a:solidFill>
                            <a:srgbClr val="00B050"/>
                          </a:solidFill>
                        </a:rPr>
                        <a:t>Принципи на мониторинг и евалуација - Критериуми за проценка на спроведувањето на обуките</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3" name="Table 2">
            <a:extLst>
              <a:ext uri="{FF2B5EF4-FFF2-40B4-BE49-F238E27FC236}">
                <a16:creationId xmlns:a16="http://schemas.microsoft.com/office/drawing/2014/main" id="{1F8E1DEE-FBF6-420F-8FA3-235C3096119A}"/>
              </a:ext>
            </a:extLst>
          </p:cNvPr>
          <p:cNvGraphicFramePr>
            <a:graphicFrameLocks noGrp="1"/>
          </p:cNvGraphicFramePr>
          <p:nvPr/>
        </p:nvGraphicFramePr>
        <p:xfrm>
          <a:off x="425847" y="1100380"/>
          <a:ext cx="11340305" cy="5176433"/>
        </p:xfrm>
        <a:graphic>
          <a:graphicData uri="http://schemas.openxmlformats.org/drawingml/2006/table">
            <a:tbl>
              <a:tblPr firstRow="1" firstCol="1" lastRow="1" lastCol="1" bandRow="1" bandCol="1"/>
              <a:tblGrid>
                <a:gridCol w="536846">
                  <a:extLst>
                    <a:ext uri="{9D8B030D-6E8A-4147-A177-3AD203B41FA5}">
                      <a16:colId xmlns:a16="http://schemas.microsoft.com/office/drawing/2014/main" val="155802643"/>
                    </a:ext>
                  </a:extLst>
                </a:gridCol>
                <a:gridCol w="4953210">
                  <a:extLst>
                    <a:ext uri="{9D8B030D-6E8A-4147-A177-3AD203B41FA5}">
                      <a16:colId xmlns:a16="http://schemas.microsoft.com/office/drawing/2014/main" val="3080023165"/>
                    </a:ext>
                  </a:extLst>
                </a:gridCol>
                <a:gridCol w="653851">
                  <a:extLst>
                    <a:ext uri="{9D8B030D-6E8A-4147-A177-3AD203B41FA5}">
                      <a16:colId xmlns:a16="http://schemas.microsoft.com/office/drawing/2014/main" val="2765374079"/>
                    </a:ext>
                  </a:extLst>
                </a:gridCol>
                <a:gridCol w="5196398">
                  <a:extLst>
                    <a:ext uri="{9D8B030D-6E8A-4147-A177-3AD203B41FA5}">
                      <a16:colId xmlns:a16="http://schemas.microsoft.com/office/drawing/2014/main" val="1844734427"/>
                    </a:ext>
                  </a:extLst>
                </a:gridCol>
              </a:tblGrid>
              <a:tr h="426203">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3</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Стил на учење и преференции</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6</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mk" sz="2000" b="1" kern="100">
                          <a:effectLst/>
                          <a:latin typeface="Calibri" panose="020F0502020204030204" pitchFamily="34" charset="0"/>
                          <a:ea typeface="Times New Roman" panose="02020603050405020304" pitchFamily="18" charset="0"/>
                          <a:cs typeface="Calibri" panose="020F0502020204030204" pitchFamily="34" charset="0"/>
                        </a:rPr>
                        <a:t>Евалуација на обуката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53017059"/>
                  </a:ext>
                </a:extLst>
              </a:tr>
              <a:tr h="1704813">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Демонстрирано разбирање на различните преференции за учење преку план за обука и избрани помагала</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Обуката беше оценета според целите што требаше да ги постигне, што резултираше со соодветен и добро насочен акционен план за еколошка ориентација на бизнисот.</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902222"/>
                  </a:ext>
                </a:extLst>
              </a:tr>
              <a:tr h="1278610">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Б</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Преку планот за обука и избраните помагала за обука, се демонстрира разбирање на предностите и недостатоците на различните стилови на учење.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Б</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Дефинирани се индивидуални цели и развиен е прифатлив план за дејствување.</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140966"/>
                  </a:ext>
                </a:extLst>
              </a:tr>
              <a:tr h="852407">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Ц</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Нема разновидност во планот за обука и избраните помагала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Ц</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Беше извршена проценка на минималната сесија, што резултираше со слаб или никаков план за акција.</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405435"/>
                  </a:ext>
                </a:extLst>
              </a:tr>
              <a:tr h="852407">
                <a:tc>
                  <a:txBody>
                    <a:bodyPr/>
                    <a:lstStyle/>
                    <a:p>
                      <a:pPr algn="ctr">
                        <a:spcAft>
                          <a:spcPts val="0"/>
                        </a:spcAft>
                      </a:pPr>
                      <a:r>
                        <a:rPr lang="mk" sz="20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2000" kern="1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gridSpan="3">
                  <a:txBody>
                    <a:bodyPr/>
                    <a:lstStyle/>
                    <a:p>
                      <a:pPr algn="just">
                        <a:spcAft>
                          <a:spcPts val="0"/>
                        </a:spcAft>
                      </a:pPr>
                      <a:r>
                        <a:rPr lang="mk" sz="2000" kern="100" dirty="0">
                          <a:effectLst/>
                          <a:latin typeface="Calibri" panose="020F0502020204030204" pitchFamily="34" charset="0"/>
                          <a:ea typeface="Times New Roman" panose="02020603050405020304" pitchFamily="18" charset="0"/>
                          <a:cs typeface="Calibri" panose="020F0502020204030204" pitchFamily="34" charset="0"/>
                        </a:rPr>
                        <a:t>Оценки: Вкупно шест оценки A: Одлично. Било која комбинација од оценки А и Б: Задоволително. Една или повеќе оценки C : Незадоволително.</a:t>
                      </a:r>
                      <a:endParaRPr lang="en-GB" sz="20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72977038"/>
                  </a:ext>
                </a:extLst>
              </a:tr>
            </a:tbl>
          </a:graphicData>
        </a:graphic>
      </p:graphicFrame>
    </p:spTree>
    <p:extLst>
      <p:ext uri="{BB962C8B-B14F-4D97-AF65-F5344CB8AC3E}">
        <p14:creationId xmlns:p14="http://schemas.microsoft.com/office/powerpoint/2010/main" val="3536482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4D6A9-1EEE-4075-94C5-E6E8E89C94C8}"/>
              </a:ext>
            </a:extLst>
          </p:cNvPr>
          <p:cNvSpPr>
            <a:spLocks noGrp="1"/>
          </p:cNvSpPr>
          <p:nvPr>
            <p:ph idx="1"/>
          </p:nvPr>
        </p:nvSpPr>
        <p:spPr>
          <a:xfrm>
            <a:off x="1503206" y="1490861"/>
            <a:ext cx="8152237" cy="4181519"/>
          </a:xfrm>
        </p:spPr>
        <p:txBody>
          <a:bodyPr>
            <a:normAutofit fontScale="92500" lnSpcReduction="20000"/>
          </a:bodyPr>
          <a:lstStyle/>
          <a:p>
            <a:pPr marL="0" indent="0">
              <a:buNone/>
            </a:pPr>
            <a:r>
              <a:rPr lang="mk" sz="2400" b="1" dirty="0"/>
              <a:t>Прашалници за евалуација на обуката пред обуката (претходен тест):</a:t>
            </a:r>
          </a:p>
          <a:p>
            <a:r>
              <a:rPr lang="mk" sz="2400" dirty="0"/>
              <a:t>им помагаат на обучувачите да го проценат знаењето и искуството на учесниците</a:t>
            </a:r>
          </a:p>
          <a:p>
            <a:r>
              <a:rPr lang="mk" sz="2400" dirty="0"/>
              <a:t>информирајте ги обучувачите за проблемите и празнините во знаењето или искуството на потенцијалните учесници што треба да се решат со обука</a:t>
            </a:r>
          </a:p>
          <a:p>
            <a:r>
              <a:rPr lang="mk" sz="2400" dirty="0"/>
              <a:t>информирајте ги обучувачите за специфични теми што учесниците сакаат да ги опфатат во програмата</a:t>
            </a:r>
          </a:p>
          <a:p>
            <a:r>
              <a:rPr lang="mk" sz="2400" dirty="0"/>
              <a:t>може да им помогне на обучувачите да ги одредат техниките за ангажирање (на пр., дискусии во мали групи, спарување, писмени одговори од сите, хипотетички случаи итн.) што треба да се користат за време на презентациите или работилниците на програмите за обука .</a:t>
            </a:r>
          </a:p>
        </p:txBody>
      </p:sp>
      <p:graphicFrame>
        <p:nvGraphicFramePr>
          <p:cNvPr id="4" name="Table 3">
            <a:extLst>
              <a:ext uri="{FF2B5EF4-FFF2-40B4-BE49-F238E27FC236}">
                <a16:creationId xmlns:a16="http://schemas.microsoft.com/office/drawing/2014/main" id="{ABEE1C39-6797-4B5C-805A-74739481FD45}"/>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298487">
                <a:tc>
                  <a:txBody>
                    <a:bodyPr/>
                    <a:lstStyle/>
                    <a:p>
                      <a:pPr algn="ctr"/>
                      <a:r>
                        <a:rPr lang="mk" sz="2000" dirty="0">
                          <a:solidFill>
                            <a:srgbClr val="00B050"/>
                          </a:solidFill>
                        </a:rPr>
                        <a:t>Принципи на мониторинг и евалуација - Критериуми за проценка на спроведувањето на обуките</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pic>
        <p:nvPicPr>
          <p:cNvPr id="2" name="Picture 1">
            <a:extLst>
              <a:ext uri="{FF2B5EF4-FFF2-40B4-BE49-F238E27FC236}">
                <a16:creationId xmlns:a16="http://schemas.microsoft.com/office/drawing/2014/main" id="{61391329-FBB2-4BDF-969B-07E062082CFA}"/>
              </a:ext>
            </a:extLst>
          </p:cNvPr>
          <p:cNvPicPr>
            <a:picLocks noChangeAspect="1"/>
          </p:cNvPicPr>
          <p:nvPr/>
        </p:nvPicPr>
        <p:blipFill>
          <a:blip r:embed="rId2"/>
          <a:stretch>
            <a:fillRect/>
          </a:stretch>
        </p:blipFill>
        <p:spPr>
          <a:xfrm>
            <a:off x="9893001" y="2514369"/>
            <a:ext cx="2036240" cy="2914141"/>
          </a:xfrm>
          <a:prstGeom prst="rect">
            <a:avLst/>
          </a:prstGeom>
        </p:spPr>
      </p:pic>
      <p:pic>
        <p:nvPicPr>
          <p:cNvPr id="6" name="Picture 5">
            <a:extLst>
              <a:ext uri="{FF2B5EF4-FFF2-40B4-BE49-F238E27FC236}">
                <a16:creationId xmlns:a16="http://schemas.microsoft.com/office/drawing/2014/main" id="{EA889D52-EF5D-4D34-AE53-0291E40512F4}"/>
              </a:ext>
            </a:extLst>
          </p:cNvPr>
          <p:cNvPicPr>
            <a:picLocks noChangeAspect="1"/>
          </p:cNvPicPr>
          <p:nvPr/>
        </p:nvPicPr>
        <p:blipFill>
          <a:blip r:embed="rId3"/>
          <a:stretch>
            <a:fillRect/>
          </a:stretch>
        </p:blipFill>
        <p:spPr>
          <a:xfrm>
            <a:off x="1937031" y="5428510"/>
            <a:ext cx="8974090" cy="1094671"/>
          </a:xfrm>
          <a:prstGeom prst="rect">
            <a:avLst/>
          </a:prstGeom>
        </p:spPr>
      </p:pic>
      <p:pic>
        <p:nvPicPr>
          <p:cNvPr id="7" name="Picture 6">
            <a:extLst>
              <a:ext uri="{FF2B5EF4-FFF2-40B4-BE49-F238E27FC236}">
                <a16:creationId xmlns:a16="http://schemas.microsoft.com/office/drawing/2014/main" id="{C386D088-6AEA-4F3D-9BA5-6C8FD025300F}"/>
              </a:ext>
            </a:extLst>
          </p:cNvPr>
          <p:cNvPicPr>
            <a:picLocks noChangeAspect="1"/>
          </p:cNvPicPr>
          <p:nvPr/>
        </p:nvPicPr>
        <p:blipFill>
          <a:blip r:embed="rId4"/>
          <a:stretch>
            <a:fillRect/>
          </a:stretch>
        </p:blipFill>
        <p:spPr>
          <a:xfrm>
            <a:off x="1069383" y="6020986"/>
            <a:ext cx="867648" cy="726948"/>
          </a:xfrm>
          <a:prstGeom prst="rect">
            <a:avLst/>
          </a:prstGeom>
        </p:spPr>
      </p:pic>
      <p:pic>
        <p:nvPicPr>
          <p:cNvPr id="8" name="Picture 7">
            <a:extLst>
              <a:ext uri="{FF2B5EF4-FFF2-40B4-BE49-F238E27FC236}">
                <a16:creationId xmlns:a16="http://schemas.microsoft.com/office/drawing/2014/main" id="{D23A3FA8-6E1C-452D-88C1-C266A409A1FB}"/>
              </a:ext>
            </a:extLst>
          </p:cNvPr>
          <p:cNvPicPr>
            <a:picLocks noChangeAspect="1"/>
          </p:cNvPicPr>
          <p:nvPr/>
        </p:nvPicPr>
        <p:blipFill>
          <a:blip r:embed="rId5"/>
          <a:stretch>
            <a:fillRect/>
          </a:stretch>
        </p:blipFill>
        <p:spPr>
          <a:xfrm>
            <a:off x="10485991" y="3260450"/>
            <a:ext cx="850259" cy="823688"/>
          </a:xfrm>
          <a:prstGeom prst="rect">
            <a:avLst/>
          </a:prstGeom>
        </p:spPr>
      </p:pic>
    </p:spTree>
    <p:extLst>
      <p:ext uri="{BB962C8B-B14F-4D97-AF65-F5344CB8AC3E}">
        <p14:creationId xmlns:p14="http://schemas.microsoft.com/office/powerpoint/2010/main" val="1626854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4D6A9-1EEE-4075-94C5-E6E8E89C94C8}"/>
              </a:ext>
            </a:extLst>
          </p:cNvPr>
          <p:cNvSpPr>
            <a:spLocks noGrp="1"/>
          </p:cNvSpPr>
          <p:nvPr>
            <p:ph idx="1"/>
          </p:nvPr>
        </p:nvSpPr>
        <p:spPr>
          <a:xfrm>
            <a:off x="1503207" y="1490861"/>
            <a:ext cx="8090244" cy="4138047"/>
          </a:xfrm>
        </p:spPr>
        <p:txBody>
          <a:bodyPr>
            <a:normAutofit fontScale="85000" lnSpcReduction="10000"/>
          </a:bodyPr>
          <a:lstStyle/>
          <a:p>
            <a:pPr marL="0" indent="0">
              <a:buNone/>
            </a:pPr>
            <a:r>
              <a:rPr lang="mk" b="1" dirty="0"/>
              <a:t>Прашалник за евалуација по обуката (пост-тест):</a:t>
            </a:r>
          </a:p>
          <a:p>
            <a:pPr marL="0" indent="0">
              <a:buNone/>
            </a:pPr>
            <a:r>
              <a:rPr lang="mk" dirty="0"/>
              <a:t>овозможува да се процени ефективноста на програмата за обука и перформансите на обучувачот, како и да се идентификуваат аспекти што треба да се подобрат, променат или прошират.</a:t>
            </a:r>
          </a:p>
          <a:p>
            <a:pPr marL="0" indent="0">
              <a:buNone/>
            </a:pPr>
            <a:r>
              <a:rPr lang="mk" dirty="0"/>
              <a:t>помага да се идентификуваат нови теми што треба да се додадат во наставните програми и програмите за обука.</a:t>
            </a:r>
          </a:p>
          <a:p>
            <a:pPr marL="0" indent="0">
              <a:buNone/>
            </a:pPr>
            <a:r>
              <a:rPr lang="mk" dirty="0"/>
              <a:t>придонесуваат кон проценката на учинокот на учесникот и обучувачот.</a:t>
            </a:r>
          </a:p>
          <a:p>
            <a:pPr marL="0" indent="0">
              <a:buNone/>
            </a:pPr>
            <a:r>
              <a:rPr lang="mk" dirty="0"/>
              <a:t>Задачата на обучувачот е да ги оцени добиените резултати врз основа на анализата на повратните информации,</a:t>
            </a:r>
          </a:p>
          <a:p>
            <a:pPr marL="0" indent="0">
              <a:buNone/>
            </a:pPr>
            <a:endParaRPr lang="ru-RU" dirty="0"/>
          </a:p>
        </p:txBody>
      </p:sp>
      <p:graphicFrame>
        <p:nvGraphicFramePr>
          <p:cNvPr id="4" name="Table 3">
            <a:extLst>
              <a:ext uri="{FF2B5EF4-FFF2-40B4-BE49-F238E27FC236}">
                <a16:creationId xmlns:a16="http://schemas.microsoft.com/office/drawing/2014/main" id="{ABEE1C39-6797-4B5C-805A-74739481FD45}"/>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298487">
                <a:tc>
                  <a:txBody>
                    <a:bodyPr/>
                    <a:lstStyle/>
                    <a:p>
                      <a:pPr algn="ctr"/>
                      <a:r>
                        <a:rPr lang="mk" sz="2000" dirty="0">
                          <a:solidFill>
                            <a:srgbClr val="00B050"/>
                          </a:solidFill>
                        </a:rPr>
                        <a:t>Принципи на мониторинг и евалуација - Критериуми за проценка на спроведувањето на обуките</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pic>
        <p:nvPicPr>
          <p:cNvPr id="2" name="Picture 1">
            <a:extLst>
              <a:ext uri="{FF2B5EF4-FFF2-40B4-BE49-F238E27FC236}">
                <a16:creationId xmlns:a16="http://schemas.microsoft.com/office/drawing/2014/main" id="{61391329-FBB2-4BDF-969B-07E062082CFA}"/>
              </a:ext>
            </a:extLst>
          </p:cNvPr>
          <p:cNvPicPr>
            <a:picLocks noChangeAspect="1"/>
          </p:cNvPicPr>
          <p:nvPr/>
        </p:nvPicPr>
        <p:blipFill>
          <a:blip r:embed="rId2"/>
          <a:stretch>
            <a:fillRect/>
          </a:stretch>
        </p:blipFill>
        <p:spPr>
          <a:xfrm>
            <a:off x="9893001" y="2514369"/>
            <a:ext cx="2036240" cy="2914141"/>
          </a:xfrm>
          <a:prstGeom prst="rect">
            <a:avLst/>
          </a:prstGeom>
        </p:spPr>
      </p:pic>
      <p:pic>
        <p:nvPicPr>
          <p:cNvPr id="6" name="Picture 5">
            <a:extLst>
              <a:ext uri="{FF2B5EF4-FFF2-40B4-BE49-F238E27FC236}">
                <a16:creationId xmlns:a16="http://schemas.microsoft.com/office/drawing/2014/main" id="{EA889D52-EF5D-4D34-AE53-0291E40512F4}"/>
              </a:ext>
            </a:extLst>
          </p:cNvPr>
          <p:cNvPicPr>
            <a:picLocks noChangeAspect="1"/>
          </p:cNvPicPr>
          <p:nvPr/>
        </p:nvPicPr>
        <p:blipFill>
          <a:blip r:embed="rId3"/>
          <a:stretch>
            <a:fillRect/>
          </a:stretch>
        </p:blipFill>
        <p:spPr>
          <a:xfrm>
            <a:off x="1937031" y="5428510"/>
            <a:ext cx="8974090" cy="1094671"/>
          </a:xfrm>
          <a:prstGeom prst="rect">
            <a:avLst/>
          </a:prstGeom>
        </p:spPr>
      </p:pic>
      <p:pic>
        <p:nvPicPr>
          <p:cNvPr id="7" name="Picture 6">
            <a:extLst>
              <a:ext uri="{FF2B5EF4-FFF2-40B4-BE49-F238E27FC236}">
                <a16:creationId xmlns:a16="http://schemas.microsoft.com/office/drawing/2014/main" id="{C386D088-6AEA-4F3D-9BA5-6C8FD025300F}"/>
              </a:ext>
            </a:extLst>
          </p:cNvPr>
          <p:cNvPicPr>
            <a:picLocks noChangeAspect="1"/>
          </p:cNvPicPr>
          <p:nvPr/>
        </p:nvPicPr>
        <p:blipFill>
          <a:blip r:embed="rId4"/>
          <a:stretch>
            <a:fillRect/>
          </a:stretch>
        </p:blipFill>
        <p:spPr>
          <a:xfrm>
            <a:off x="1069383" y="6020986"/>
            <a:ext cx="867648" cy="726948"/>
          </a:xfrm>
          <a:prstGeom prst="rect">
            <a:avLst/>
          </a:prstGeom>
        </p:spPr>
      </p:pic>
      <p:pic>
        <p:nvPicPr>
          <p:cNvPr id="8" name="Picture 7">
            <a:extLst>
              <a:ext uri="{FF2B5EF4-FFF2-40B4-BE49-F238E27FC236}">
                <a16:creationId xmlns:a16="http://schemas.microsoft.com/office/drawing/2014/main" id="{D23A3FA8-6E1C-452D-88C1-C266A409A1FB}"/>
              </a:ext>
            </a:extLst>
          </p:cNvPr>
          <p:cNvPicPr>
            <a:picLocks noChangeAspect="1"/>
          </p:cNvPicPr>
          <p:nvPr/>
        </p:nvPicPr>
        <p:blipFill>
          <a:blip r:embed="rId5"/>
          <a:stretch>
            <a:fillRect/>
          </a:stretch>
        </p:blipFill>
        <p:spPr>
          <a:xfrm>
            <a:off x="10485991" y="3260450"/>
            <a:ext cx="850259" cy="823688"/>
          </a:xfrm>
          <a:prstGeom prst="rect">
            <a:avLst/>
          </a:prstGeom>
        </p:spPr>
      </p:pic>
    </p:spTree>
    <p:extLst>
      <p:ext uri="{BB962C8B-B14F-4D97-AF65-F5344CB8AC3E}">
        <p14:creationId xmlns:p14="http://schemas.microsoft.com/office/powerpoint/2010/main" val="1471800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CFE173D-B76D-9496-B7B5-CAA998AD3B34}"/>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a16="http://schemas.microsoft.com/office/drawing/2014/main" id="{50B29912-50FB-370C-19D3-38FF462499D7}"/>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a16="http://schemas.microsoft.com/office/drawing/2014/main" id="{023BC237-D87F-2524-BA22-B4821594DA1C}"/>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a16="http://schemas.microsoft.com/office/drawing/2014/main" id="{C677E678-E7EC-94F8-75EB-3841E1FD157D}"/>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dirty="0">
                  <a:solidFill>
                    <a:schemeClr val="tx1">
                      <a:lumMod val="85000"/>
                      <a:lumOff val="15000"/>
                    </a:schemeClr>
                  </a:solidFill>
                  <a:cs typeface="Arial" pitchFamily="34" charset="0"/>
                </a:rPr>
                <a:t>Мониторинг и евалуација</a:t>
              </a:r>
              <a:endParaRPr lang="en-GB" sz="2000" b="1" dirty="0">
                <a:solidFill>
                  <a:schemeClr val="tx1">
                    <a:lumMod val="85000"/>
                    <a:lumOff val="15000"/>
                  </a:schemeClr>
                </a:solidFill>
                <a:cs typeface="Arial" pitchFamily="34" charset="0"/>
              </a:endParaRPr>
            </a:p>
          </p:txBody>
        </p:sp>
        <p:grpSp>
          <p:nvGrpSpPr>
            <p:cNvPr id="68" name="Group 67">
              <a:extLst>
                <a:ext uri="{FF2B5EF4-FFF2-40B4-BE49-F238E27FC236}">
                  <a16:creationId xmlns:a16="http://schemas.microsoft.com/office/drawing/2014/main" id="{7117FC5E-BE30-3B3E-6BE9-A6BECE8C7B81}"/>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a16="http://schemas.microsoft.com/office/drawing/2014/main" id="{0325C3AF-73EE-725B-A4B3-12622649808C}"/>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a16="http://schemas.microsoft.com/office/drawing/2014/main" id="{10A83199-511C-2674-243B-411CC36C5370}"/>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a16="http://schemas.microsoft.com/office/drawing/2014/main" id="{0C6372C5-2D70-084E-A433-1E1D01C70A93}"/>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a16="http://schemas.microsoft.com/office/drawing/2014/main" id="{3A0F342C-7777-D092-8DDF-3CCA7245F2A6}"/>
                  </a:ext>
                </a:extLst>
              </p:cNvPr>
              <p:cNvSpPr/>
              <p:nvPr/>
            </p:nvSpPr>
            <p:spPr>
              <a:xfrm>
                <a:off x="6873310" y="1570169"/>
                <a:ext cx="3636729" cy="1096833"/>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dirty="0">
                    <a:solidFill>
                      <a:schemeClr val="tx1"/>
                    </a:solidFill>
                  </a:rPr>
                  <a:t>Вежба (групна работа): Дефинирање на содржината на прашалник за евалуација на обуката</a:t>
                </a:r>
                <a:endParaRPr lang="en-GB" sz="2000" b="1" dirty="0">
                  <a:solidFill>
                    <a:schemeClr val="tx1"/>
                  </a:solidFill>
                </a:endParaRPr>
              </a:p>
            </p:txBody>
          </p:sp>
        </p:grpSp>
        <p:sp>
          <p:nvSpPr>
            <p:cNvPr id="69" name="Bent-Up Arrow 9">
              <a:extLst>
                <a:ext uri="{FF2B5EF4-FFF2-40B4-BE49-F238E27FC236}">
                  <a16:creationId xmlns:a16="http://schemas.microsoft.com/office/drawing/2014/main" id="{3A8586D9-4E12-458F-9D8E-51BCC2340DAB}"/>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a16="http://schemas.microsoft.com/office/drawing/2014/main" id="{E49972E1-4E7C-3452-0061-B9AF70FBE035}"/>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a16="http://schemas.microsoft.com/office/drawing/2014/main" id="{FACC98C6-FCCE-CE42-6542-80D58A785922}"/>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a16="http://schemas.microsoft.com/office/drawing/2014/main" id="{82F44560-E773-AE22-D6E3-A749C5EE5514}"/>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a16="http://schemas.microsoft.com/office/drawing/2014/main" id="{FD90E58F-7559-49A8-F589-2318C2E70D61}"/>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a16="http://schemas.microsoft.com/office/drawing/2014/main" id="{3B35E9AE-3B27-CF39-C6A7-379B00DC9B4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a16="http://schemas.microsoft.com/office/drawing/2014/main" id="{59AD11F0-5699-5EEB-239D-A8DC46D47810}"/>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a16="http://schemas.microsoft.com/office/drawing/2014/main" id="{FFB4A54C-0DA1-D248-77B1-6AC7E2B269E7}"/>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a16="http://schemas.microsoft.com/office/drawing/2014/main" id="{868F83C7-BE55-211C-9E7F-FD7F0CB52116}"/>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a16="http://schemas.microsoft.com/office/drawing/2014/main" id="{4D4F8813-EF86-74EB-4507-9C80475D16D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a16="http://schemas.microsoft.com/office/drawing/2014/main" id="{9F9B4AD3-951D-B1D4-157E-3185DD87E711}"/>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a16="http://schemas.microsoft.com/office/drawing/2014/main" id="{7B782B98-8BEA-BC68-890B-58AEE976B289}"/>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a16="http://schemas.microsoft.com/office/drawing/2014/main" id="{B8BADC21-6523-B14B-1B84-5FCA862EC4AF}"/>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a16="http://schemas.microsoft.com/office/drawing/2014/main" id="{D0280086-50E8-0D64-86BE-283E2DA8213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a16="http://schemas.microsoft.com/office/drawing/2014/main" id="{99CEDB11-C841-EE63-1DFE-12460B935FF4}"/>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a16="http://schemas.microsoft.com/office/drawing/2014/main" id="{DB065D96-1831-3BFE-CF5C-EA44E6654E6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a16="http://schemas.microsoft.com/office/drawing/2014/main" id="{22A42DD9-5AA1-7E92-145C-D547BE2AA770}"/>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a16="http://schemas.microsoft.com/office/drawing/2014/main" id="{426FF321-80B2-583E-B4D5-1C568E84649D}"/>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a16="http://schemas.microsoft.com/office/drawing/2014/main" id="{F1A0CC12-71C3-3AB2-19CB-9EADA1B5049F}"/>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a16="http://schemas.microsoft.com/office/drawing/2014/main" id="{7E8BC4F3-48B9-0221-DD71-DEE3F12E628E}"/>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a16="http://schemas.microsoft.com/office/drawing/2014/main" id="{63FF083E-E9F4-0E7F-FF22-E3E802FC649C}"/>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42BF6801-CE86-FC03-D144-88A488BF13B2}"/>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a16="http://schemas.microsoft.com/office/drawing/2014/main" id="{F549FF5A-632E-1204-CD3B-3EFC67B5CFCD}"/>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a16="http://schemas.microsoft.com/office/drawing/2014/main" id="{6D268EB8-43C1-A0A8-3941-B1F0BC93CB86}"/>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a16="http://schemas.microsoft.com/office/drawing/2014/main" id="{F01A39C8-F451-A45A-D804-4DFA9AB76714}"/>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a16="http://schemas.microsoft.com/office/drawing/2014/main" id="{18DF2522-18AC-644B-04ED-FF07207BC1B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a16="http://schemas.microsoft.com/office/drawing/2014/main" id="{00320DBA-D3C5-15A8-A000-A1BD594E6013}"/>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a16="http://schemas.microsoft.com/office/drawing/2014/main" id="{05E95F02-E671-D26B-AAB5-6AB0E853172A}"/>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a16="http://schemas.microsoft.com/office/drawing/2014/main" id="{D87CD85F-7455-E8FD-E4FC-0C62A79A2426}"/>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a16="http://schemas.microsoft.com/office/drawing/2014/main" id="{27750015-3DEC-431F-5B00-E02EFA792021}"/>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a16="http://schemas.microsoft.com/office/drawing/2014/main" id="{EA3950FB-5F56-BFF4-16AF-378F87DE6ED1}"/>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a16="http://schemas.microsoft.com/office/drawing/2014/main" id="{BB267A00-638D-6D90-12C5-F85B0DA6C7C3}"/>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a16="http://schemas.microsoft.com/office/drawing/2014/main" id="{65E29543-2257-849D-8611-204597D1A947}"/>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a16="http://schemas.microsoft.com/office/drawing/2014/main" id="{3F838785-49E9-9A27-E76D-C5A8635C2E41}"/>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id="{23B2310B-49B0-6796-56CA-EC678779F697}"/>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a16="http://schemas.microsoft.com/office/drawing/2014/main" id="{25E8301E-387A-8746-A85D-761D0AE097BA}"/>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a16="http://schemas.microsoft.com/office/drawing/2014/main" id="{FBB71D4F-37DA-98F7-7FFF-3CFA10F0C10D}"/>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a16="http://schemas.microsoft.com/office/drawing/2014/main" id="{8EBADE60-A067-733B-3C04-A70918EA4F3B}"/>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a16="http://schemas.microsoft.com/office/drawing/2014/main" id="{8CC684B8-1F02-1F28-7825-82E71336EFC0}"/>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a16="http://schemas.microsoft.com/office/drawing/2014/main" id="{A7512DEA-0D98-F0E0-DAB6-395F6F5625D1}"/>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a16="http://schemas.microsoft.com/office/drawing/2014/main" id="{7687A871-3106-1839-8FF8-AFA06E294437}"/>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7185B837-66F6-380B-8560-B63C0A7AF77D}"/>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a16="http://schemas.microsoft.com/office/drawing/2014/main" id="{5D64B430-B6DE-A31E-54B0-952FF373B2AA}"/>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a16="http://schemas.microsoft.com/office/drawing/2014/main" id="{4759C7B4-B878-4E7C-FE05-D1CA2462EF92}"/>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a16="http://schemas.microsoft.com/office/drawing/2014/main" id="{844EC7AB-18A2-5473-75B3-93AF3F315EC7}"/>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a16="http://schemas.microsoft.com/office/drawing/2014/main" id="{A4301283-4E2D-963F-557E-1D89C9FF9D5B}"/>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a16="http://schemas.microsoft.com/office/drawing/2014/main" id="{C27D5EF4-4134-BDB0-FAEE-47B61248B5B7}"/>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a16="http://schemas.microsoft.com/office/drawing/2014/main" id="{528693C7-7FE2-1A6B-E913-DDCC23720738}"/>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105917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E17B9-B905-B136-657A-426B12D39D03}"/>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355FC394-E5FD-28C9-DC9B-8FB70C424F30}"/>
              </a:ext>
            </a:extLst>
          </p:cNvPr>
          <p:cNvGraphicFramePr>
            <a:graphicFrameLocks noGrp="1"/>
          </p:cNvGraphicFramePr>
          <p:nvPr/>
        </p:nvGraphicFramePr>
        <p:xfrm>
          <a:off x="344209" y="304378"/>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1 0 Мониторинг и евалуација на обуката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pSp>
        <p:nvGrpSpPr>
          <p:cNvPr id="2" name="Group 1">
            <a:extLst>
              <a:ext uri="{FF2B5EF4-FFF2-40B4-BE49-F238E27FC236}">
                <a16:creationId xmlns:a16="http://schemas.microsoft.com/office/drawing/2014/main" id="{A9A6D25E-F491-21B2-95F9-F247857C98F4}"/>
              </a:ext>
            </a:extLst>
          </p:cNvPr>
          <p:cNvGrpSpPr>
            <a:grpSpLocks noChangeAspect="1"/>
          </p:cNvGrpSpPr>
          <p:nvPr/>
        </p:nvGrpSpPr>
        <p:grpSpPr>
          <a:xfrm>
            <a:off x="701278" y="1114106"/>
            <a:ext cx="10789444" cy="5439516"/>
            <a:chOff x="1554928" y="1438792"/>
            <a:chExt cx="9544629" cy="4653083"/>
          </a:xfrm>
        </p:grpSpPr>
        <p:sp>
          <p:nvSpPr>
            <p:cNvPr id="3" name="Rectangle 2">
              <a:extLst>
                <a:ext uri="{FF2B5EF4-FFF2-40B4-BE49-F238E27FC236}">
                  <a16:creationId xmlns:a16="http://schemas.microsoft.com/office/drawing/2014/main" id="{C2C41848-165A-F482-0963-9AE2CD4A1582}"/>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4" name="Rectangle 3">
              <a:extLst>
                <a:ext uri="{FF2B5EF4-FFF2-40B4-BE49-F238E27FC236}">
                  <a16:creationId xmlns:a16="http://schemas.microsoft.com/office/drawing/2014/main" id="{36EDBD7B-1A66-8D8C-CB67-696378AA45E4}"/>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5" name="Rounded Rectangle 7">
              <a:extLst>
                <a:ext uri="{FF2B5EF4-FFF2-40B4-BE49-F238E27FC236}">
                  <a16:creationId xmlns:a16="http://schemas.microsoft.com/office/drawing/2014/main" id="{AE7BE66E-F1AA-0B89-C3D3-2917B2B6654A}"/>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dirty="0">
                  <a:solidFill>
                    <a:schemeClr val="tx1">
                      <a:lumMod val="85000"/>
                      <a:lumOff val="15000"/>
                    </a:schemeClr>
                  </a:solidFill>
                  <a:cs typeface="Arial" pitchFamily="34" charset="0"/>
                </a:rPr>
                <a:t>Мониторинг и евалуација</a:t>
              </a:r>
              <a:endParaRPr lang="en-GB" sz="2000" b="1" dirty="0">
                <a:solidFill>
                  <a:schemeClr val="tx1">
                    <a:lumMod val="85000"/>
                    <a:lumOff val="15000"/>
                  </a:schemeClr>
                </a:solidFill>
                <a:cs typeface="Arial" pitchFamily="34" charset="0"/>
              </a:endParaRPr>
            </a:p>
          </p:txBody>
        </p:sp>
        <p:grpSp>
          <p:nvGrpSpPr>
            <p:cNvPr id="6" name="Group 5">
              <a:extLst>
                <a:ext uri="{FF2B5EF4-FFF2-40B4-BE49-F238E27FC236}">
                  <a16:creationId xmlns:a16="http://schemas.microsoft.com/office/drawing/2014/main" id="{81BADB80-5613-91B8-8353-443CBA8264E1}"/>
                </a:ext>
              </a:extLst>
            </p:cNvPr>
            <p:cNvGrpSpPr/>
            <p:nvPr/>
          </p:nvGrpSpPr>
          <p:grpSpPr>
            <a:xfrm>
              <a:off x="6757288" y="1438793"/>
              <a:ext cx="4342269" cy="4653082"/>
              <a:chOff x="6399212" y="1447800"/>
              <a:chExt cx="4343400" cy="4654294"/>
            </a:xfrm>
          </p:grpSpPr>
          <p:grpSp>
            <p:nvGrpSpPr>
              <p:cNvPr id="56" name="Group 33">
                <a:extLst>
                  <a:ext uri="{FF2B5EF4-FFF2-40B4-BE49-F238E27FC236}">
                    <a16:creationId xmlns:a16="http://schemas.microsoft.com/office/drawing/2014/main" id="{147D5E01-F6A5-E09E-4F8E-6EB240FE3F89}"/>
                  </a:ext>
                </a:extLst>
              </p:cNvPr>
              <p:cNvGrpSpPr/>
              <p:nvPr/>
            </p:nvGrpSpPr>
            <p:grpSpPr>
              <a:xfrm>
                <a:off x="6399212" y="1447800"/>
                <a:ext cx="4343400" cy="4654294"/>
                <a:chOff x="6614674" y="1670306"/>
                <a:chExt cx="3445192" cy="3892294"/>
              </a:xfrm>
            </p:grpSpPr>
            <p:sp>
              <p:nvSpPr>
                <p:cNvPr id="58" name="Rectangle 57">
                  <a:extLst>
                    <a:ext uri="{FF2B5EF4-FFF2-40B4-BE49-F238E27FC236}">
                      <a16:creationId xmlns:a16="http://schemas.microsoft.com/office/drawing/2014/main" id="{EE2BF0E3-FE88-27D2-91AC-175CB3592E2F}"/>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59" name="Rectangle 58">
                  <a:extLst>
                    <a:ext uri="{FF2B5EF4-FFF2-40B4-BE49-F238E27FC236}">
                      <a16:creationId xmlns:a16="http://schemas.microsoft.com/office/drawing/2014/main" id="{4E3CF696-49D8-2E9C-789C-CD54F441610A}"/>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57" name="Rounded Rectangle 58">
                <a:extLst>
                  <a:ext uri="{FF2B5EF4-FFF2-40B4-BE49-F238E27FC236}">
                    <a16:creationId xmlns:a16="http://schemas.microsoft.com/office/drawing/2014/main" id="{1C972FBA-A556-8F4D-E048-615D4C09192C}"/>
                  </a:ext>
                </a:extLst>
              </p:cNvPr>
              <p:cNvSpPr/>
              <p:nvPr/>
            </p:nvSpPr>
            <p:spPr>
              <a:xfrm>
                <a:off x="6873310" y="1570169"/>
                <a:ext cx="3636729" cy="1096833"/>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dirty="0">
                    <a:solidFill>
                      <a:schemeClr val="tx1"/>
                    </a:solidFill>
                  </a:rPr>
                  <a:t>Вежба (групна работа): Дизајн на прашалници пред и по обуката</a:t>
                </a:r>
                <a:endParaRPr lang="en-GB" sz="2000" b="1" dirty="0">
                  <a:solidFill>
                    <a:schemeClr val="tx1"/>
                  </a:solidFill>
                </a:endParaRPr>
              </a:p>
            </p:txBody>
          </p:sp>
        </p:grpSp>
        <p:sp>
          <p:nvSpPr>
            <p:cNvPr id="7" name="Bent-Up Arrow 9">
              <a:extLst>
                <a:ext uri="{FF2B5EF4-FFF2-40B4-BE49-F238E27FC236}">
                  <a16:creationId xmlns:a16="http://schemas.microsoft.com/office/drawing/2014/main" id="{89E7C6C5-B4A5-2C00-0D1E-DFFDD7CCA827}"/>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8" name="Bent-Up Arrow 10">
              <a:extLst>
                <a:ext uri="{FF2B5EF4-FFF2-40B4-BE49-F238E27FC236}">
                  <a16:creationId xmlns:a16="http://schemas.microsoft.com/office/drawing/2014/main" id="{14990F2F-F77A-18A9-4B8F-B67D961DEE92}"/>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9" name="Group 8">
              <a:extLst>
                <a:ext uri="{FF2B5EF4-FFF2-40B4-BE49-F238E27FC236}">
                  <a16:creationId xmlns:a16="http://schemas.microsoft.com/office/drawing/2014/main" id="{4485FEFA-8CE2-9E24-EABA-4A9BFD857169}"/>
                </a:ext>
              </a:extLst>
            </p:cNvPr>
            <p:cNvGrpSpPr/>
            <p:nvPr/>
          </p:nvGrpSpPr>
          <p:grpSpPr>
            <a:xfrm>
              <a:off x="2725097" y="3495658"/>
              <a:ext cx="1550988" cy="1582806"/>
              <a:chOff x="2414588" y="4043363"/>
              <a:chExt cx="1550988" cy="1582806"/>
            </a:xfrm>
            <a:solidFill>
              <a:schemeClr val="bg1"/>
            </a:solidFill>
          </p:grpSpPr>
          <p:grpSp>
            <p:nvGrpSpPr>
              <p:cNvPr id="43" name="Group 42">
                <a:extLst>
                  <a:ext uri="{FF2B5EF4-FFF2-40B4-BE49-F238E27FC236}">
                    <a16:creationId xmlns:a16="http://schemas.microsoft.com/office/drawing/2014/main" id="{847C0831-BA01-F511-2093-2B5E9E2E8CE8}"/>
                  </a:ext>
                </a:extLst>
              </p:cNvPr>
              <p:cNvGrpSpPr/>
              <p:nvPr/>
            </p:nvGrpSpPr>
            <p:grpSpPr>
              <a:xfrm>
                <a:off x="2414588" y="4873694"/>
                <a:ext cx="1550988" cy="752475"/>
                <a:chOff x="2414588" y="4833938"/>
                <a:chExt cx="1550988" cy="752475"/>
              </a:xfrm>
              <a:grpFill/>
            </p:grpSpPr>
            <p:sp>
              <p:nvSpPr>
                <p:cNvPr id="46" name="Freeform 5">
                  <a:extLst>
                    <a:ext uri="{FF2B5EF4-FFF2-40B4-BE49-F238E27FC236}">
                      <a16:creationId xmlns:a16="http://schemas.microsoft.com/office/drawing/2014/main" id="{1167583F-B411-9CBA-E39B-B1C681F83CA4}"/>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7" name="Freeform 6">
                  <a:extLst>
                    <a:ext uri="{FF2B5EF4-FFF2-40B4-BE49-F238E27FC236}">
                      <a16:creationId xmlns:a16="http://schemas.microsoft.com/office/drawing/2014/main" id="{FEDD16D0-84E2-7A36-AF8B-6A504C104B37}"/>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8" name="Freeform 7">
                  <a:extLst>
                    <a:ext uri="{FF2B5EF4-FFF2-40B4-BE49-F238E27FC236}">
                      <a16:creationId xmlns:a16="http://schemas.microsoft.com/office/drawing/2014/main" id="{20C5D077-EC03-7972-2304-21B06AAE604B}"/>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9" name="Freeform 8">
                  <a:extLst>
                    <a:ext uri="{FF2B5EF4-FFF2-40B4-BE49-F238E27FC236}">
                      <a16:creationId xmlns:a16="http://schemas.microsoft.com/office/drawing/2014/main" id="{77FD6E59-4482-2EA9-9893-0C07E38BA33D}"/>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0" name="Freeform 9">
                  <a:extLst>
                    <a:ext uri="{FF2B5EF4-FFF2-40B4-BE49-F238E27FC236}">
                      <a16:creationId xmlns:a16="http://schemas.microsoft.com/office/drawing/2014/main" id="{A47D5A73-F0C3-F9DC-F8CC-8D94548924E2}"/>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1" name="Freeform 10">
                  <a:extLst>
                    <a:ext uri="{FF2B5EF4-FFF2-40B4-BE49-F238E27FC236}">
                      <a16:creationId xmlns:a16="http://schemas.microsoft.com/office/drawing/2014/main" id="{870553B4-59F0-A0C7-CB62-ECA1CD938664}"/>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2" name="Freeform 11">
                  <a:extLst>
                    <a:ext uri="{FF2B5EF4-FFF2-40B4-BE49-F238E27FC236}">
                      <a16:creationId xmlns:a16="http://schemas.microsoft.com/office/drawing/2014/main" id="{F99E47D6-193E-66B9-D477-1F7C345BD807}"/>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3" name="Freeform 12">
                  <a:extLst>
                    <a:ext uri="{FF2B5EF4-FFF2-40B4-BE49-F238E27FC236}">
                      <a16:creationId xmlns:a16="http://schemas.microsoft.com/office/drawing/2014/main" id="{7F41C193-B698-E9B1-860A-EF3CBF815DC5}"/>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4" name="Freeform 13">
                  <a:extLst>
                    <a:ext uri="{FF2B5EF4-FFF2-40B4-BE49-F238E27FC236}">
                      <a16:creationId xmlns:a16="http://schemas.microsoft.com/office/drawing/2014/main" id="{DC7D773C-DAFD-99DA-0F34-A3B2E2280513}"/>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5" name="Freeform 14">
                  <a:extLst>
                    <a:ext uri="{FF2B5EF4-FFF2-40B4-BE49-F238E27FC236}">
                      <a16:creationId xmlns:a16="http://schemas.microsoft.com/office/drawing/2014/main" id="{683C027A-3883-EEBF-9791-13D7DE1C2869}"/>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44" name="Freeform 15">
                <a:extLst>
                  <a:ext uri="{FF2B5EF4-FFF2-40B4-BE49-F238E27FC236}">
                    <a16:creationId xmlns:a16="http://schemas.microsoft.com/office/drawing/2014/main" id="{77608ABC-7D4E-B567-7784-9650A906F9BB}"/>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5" name="Freeform 16">
                <a:extLst>
                  <a:ext uri="{FF2B5EF4-FFF2-40B4-BE49-F238E27FC236}">
                    <a16:creationId xmlns:a16="http://schemas.microsoft.com/office/drawing/2014/main" id="{BBF716E5-90D2-771F-38BA-4332D422C8F8}"/>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11" name="Group 10">
              <a:extLst>
                <a:ext uri="{FF2B5EF4-FFF2-40B4-BE49-F238E27FC236}">
                  <a16:creationId xmlns:a16="http://schemas.microsoft.com/office/drawing/2014/main" id="{2BC8A103-BB4B-60C2-DAE7-551C139FA057}"/>
                </a:ext>
              </a:extLst>
            </p:cNvPr>
            <p:cNvGrpSpPr>
              <a:grpSpLocks noChangeAspect="1"/>
            </p:cNvGrpSpPr>
            <p:nvPr/>
          </p:nvGrpSpPr>
          <p:grpSpPr>
            <a:xfrm>
              <a:off x="7519046" y="2867761"/>
              <a:ext cx="2933700" cy="2916455"/>
              <a:chOff x="6263978" y="972146"/>
              <a:chExt cx="4191000" cy="4166365"/>
            </a:xfrm>
          </p:grpSpPr>
          <p:sp>
            <p:nvSpPr>
              <p:cNvPr id="12" name="Freeform 31">
                <a:extLst>
                  <a:ext uri="{FF2B5EF4-FFF2-40B4-BE49-F238E27FC236}">
                    <a16:creationId xmlns:a16="http://schemas.microsoft.com/office/drawing/2014/main" id="{C6C98B2E-C5E2-00E6-BEEB-2EFCF35E218C}"/>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Freeform 32">
                <a:extLst>
                  <a:ext uri="{FF2B5EF4-FFF2-40B4-BE49-F238E27FC236}">
                    <a16:creationId xmlns:a16="http://schemas.microsoft.com/office/drawing/2014/main" id="{69D91085-3A8B-94EA-8857-CB5F7B569A78}"/>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Freeform 33">
                <a:extLst>
                  <a:ext uri="{FF2B5EF4-FFF2-40B4-BE49-F238E27FC236}">
                    <a16:creationId xmlns:a16="http://schemas.microsoft.com/office/drawing/2014/main" id="{91D0DB61-4F48-44FC-5CB6-03976ECB66A6}"/>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Freeform 34">
                <a:extLst>
                  <a:ext uri="{FF2B5EF4-FFF2-40B4-BE49-F238E27FC236}">
                    <a16:creationId xmlns:a16="http://schemas.microsoft.com/office/drawing/2014/main" id="{B6AFCA48-4E2D-E3F5-6672-6180202ED9A6}"/>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A570AD02-44B3-5AB4-D86D-5BB7E1F559F8}"/>
                  </a:ext>
                </a:extLst>
              </p:cNvPr>
              <p:cNvGrpSpPr/>
              <p:nvPr/>
            </p:nvGrpSpPr>
            <p:grpSpPr>
              <a:xfrm>
                <a:off x="8069643" y="1324295"/>
                <a:ext cx="611551" cy="670965"/>
                <a:chOff x="8228013" y="1760538"/>
                <a:chExt cx="669926" cy="735012"/>
              </a:xfrm>
              <a:solidFill>
                <a:sysClr val="window" lastClr="FFFFFF"/>
              </a:solidFill>
            </p:grpSpPr>
            <p:sp>
              <p:nvSpPr>
                <p:cNvPr id="31" name="Freeform 39">
                  <a:extLst>
                    <a:ext uri="{FF2B5EF4-FFF2-40B4-BE49-F238E27FC236}">
                      <a16:creationId xmlns:a16="http://schemas.microsoft.com/office/drawing/2014/main" id="{BDFAF09F-A184-F4D3-DE29-E7CAA45F55DF}"/>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Freeform 40">
                  <a:extLst>
                    <a:ext uri="{FF2B5EF4-FFF2-40B4-BE49-F238E27FC236}">
                      <a16:creationId xmlns:a16="http://schemas.microsoft.com/office/drawing/2014/main" id="{31E34AD6-9AEB-FA85-DE6D-DC350012EA20}"/>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Freeform 41">
                  <a:extLst>
                    <a:ext uri="{FF2B5EF4-FFF2-40B4-BE49-F238E27FC236}">
                      <a16:creationId xmlns:a16="http://schemas.microsoft.com/office/drawing/2014/main" id="{A9D89977-7FF0-A854-2606-6CDC3BEC1FE6}"/>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Freeform 42">
                  <a:extLst>
                    <a:ext uri="{FF2B5EF4-FFF2-40B4-BE49-F238E27FC236}">
                      <a16:creationId xmlns:a16="http://schemas.microsoft.com/office/drawing/2014/main" id="{CBE2212D-249B-C60F-C50F-25FEF4394D12}"/>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5" name="Freeform 43">
                  <a:extLst>
                    <a:ext uri="{FF2B5EF4-FFF2-40B4-BE49-F238E27FC236}">
                      <a16:creationId xmlns:a16="http://schemas.microsoft.com/office/drawing/2014/main" id="{2D3B1FCB-C13F-F2FF-D963-467B588BAB29}"/>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Freeform 44">
                  <a:extLst>
                    <a:ext uri="{FF2B5EF4-FFF2-40B4-BE49-F238E27FC236}">
                      <a16:creationId xmlns:a16="http://schemas.microsoft.com/office/drawing/2014/main" id="{1F7BD893-3A5E-E0E3-3DCF-C1AE8E3DED7B}"/>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7" name="Freeform 45">
                  <a:extLst>
                    <a:ext uri="{FF2B5EF4-FFF2-40B4-BE49-F238E27FC236}">
                      <a16:creationId xmlns:a16="http://schemas.microsoft.com/office/drawing/2014/main" id="{DEA13100-4FC6-C20F-A75F-979D6D9EE5AD}"/>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46">
                  <a:extLst>
                    <a:ext uri="{FF2B5EF4-FFF2-40B4-BE49-F238E27FC236}">
                      <a16:creationId xmlns:a16="http://schemas.microsoft.com/office/drawing/2014/main" id="{25B3170C-8490-557C-DB6B-7693E9C1EAFD}"/>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9" name="Freeform 47">
                  <a:extLst>
                    <a:ext uri="{FF2B5EF4-FFF2-40B4-BE49-F238E27FC236}">
                      <a16:creationId xmlns:a16="http://schemas.microsoft.com/office/drawing/2014/main" id="{2499A68E-9BC7-6468-9F77-8CF4E86120F3}"/>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Freeform 48">
                  <a:extLst>
                    <a:ext uri="{FF2B5EF4-FFF2-40B4-BE49-F238E27FC236}">
                      <a16:creationId xmlns:a16="http://schemas.microsoft.com/office/drawing/2014/main" id="{66EC212D-EBE1-5479-B188-CC1115EEEC8D}"/>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1" name="Freeform 49">
                  <a:extLst>
                    <a:ext uri="{FF2B5EF4-FFF2-40B4-BE49-F238E27FC236}">
                      <a16:creationId xmlns:a16="http://schemas.microsoft.com/office/drawing/2014/main" id="{955F8771-D9C6-1EAD-29A9-3F8A4396EED2}"/>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2" name="Freeform 50">
                  <a:extLst>
                    <a:ext uri="{FF2B5EF4-FFF2-40B4-BE49-F238E27FC236}">
                      <a16:creationId xmlns:a16="http://schemas.microsoft.com/office/drawing/2014/main" id="{358AD72C-065B-0150-CA59-3F8E33D891CB}"/>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16A8C285-75A4-4CD2-C43C-B9C18D10A536}"/>
                  </a:ext>
                </a:extLst>
              </p:cNvPr>
              <p:cNvGrpSpPr/>
              <p:nvPr/>
            </p:nvGrpSpPr>
            <p:grpSpPr>
              <a:xfrm>
                <a:off x="9236225" y="2785058"/>
                <a:ext cx="489820" cy="486921"/>
                <a:chOff x="8304213" y="3406775"/>
                <a:chExt cx="536575" cy="533400"/>
              </a:xfrm>
              <a:solidFill>
                <a:sysClr val="window" lastClr="FFFFFF"/>
              </a:solidFill>
            </p:grpSpPr>
            <p:sp>
              <p:nvSpPr>
                <p:cNvPr id="25" name="Freeform 55">
                  <a:extLst>
                    <a:ext uri="{FF2B5EF4-FFF2-40B4-BE49-F238E27FC236}">
                      <a16:creationId xmlns:a16="http://schemas.microsoft.com/office/drawing/2014/main" id="{C7768255-D977-9F08-6AC4-909220F705A7}"/>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Freeform 56">
                  <a:extLst>
                    <a:ext uri="{FF2B5EF4-FFF2-40B4-BE49-F238E27FC236}">
                      <a16:creationId xmlns:a16="http://schemas.microsoft.com/office/drawing/2014/main" id="{3D708D85-9E96-9A8C-74B6-DE9261E86696}"/>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Freeform 57">
                  <a:extLst>
                    <a:ext uri="{FF2B5EF4-FFF2-40B4-BE49-F238E27FC236}">
                      <a16:creationId xmlns:a16="http://schemas.microsoft.com/office/drawing/2014/main" id="{FEDACDAE-C792-4F3F-F84A-785CBDB5959C}"/>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Freeform 58">
                  <a:extLst>
                    <a:ext uri="{FF2B5EF4-FFF2-40B4-BE49-F238E27FC236}">
                      <a16:creationId xmlns:a16="http://schemas.microsoft.com/office/drawing/2014/main" id="{95C29668-8200-A12E-66F7-BCE2CBD84F17}"/>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Freeform 59">
                  <a:extLst>
                    <a:ext uri="{FF2B5EF4-FFF2-40B4-BE49-F238E27FC236}">
                      <a16:creationId xmlns:a16="http://schemas.microsoft.com/office/drawing/2014/main" id="{2D990EF8-CD90-5161-B6A9-01155D0ABECB}"/>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Freeform 60">
                  <a:extLst>
                    <a:ext uri="{FF2B5EF4-FFF2-40B4-BE49-F238E27FC236}">
                      <a16:creationId xmlns:a16="http://schemas.microsoft.com/office/drawing/2014/main" id="{20702CF9-95EF-0D88-4A30-41D2F280D6F9}"/>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531EFF34-82A3-E769-B790-D9645DAC9E44}"/>
                  </a:ext>
                </a:extLst>
              </p:cNvPr>
              <p:cNvGrpSpPr/>
              <p:nvPr/>
            </p:nvGrpSpPr>
            <p:grpSpPr>
              <a:xfrm>
                <a:off x="7211446" y="2847371"/>
                <a:ext cx="565176" cy="541990"/>
                <a:chOff x="2319338" y="2860676"/>
                <a:chExt cx="619125" cy="593725"/>
              </a:xfrm>
              <a:solidFill>
                <a:sysClr val="window" lastClr="FFFFFF"/>
              </a:solidFill>
            </p:grpSpPr>
            <p:sp>
              <p:nvSpPr>
                <p:cNvPr id="19" name="Freeform 73">
                  <a:extLst>
                    <a:ext uri="{FF2B5EF4-FFF2-40B4-BE49-F238E27FC236}">
                      <a16:creationId xmlns:a16="http://schemas.microsoft.com/office/drawing/2014/main" id="{7F6892F8-E364-2CD6-B3C0-339723E07831}"/>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Freeform 74">
                  <a:extLst>
                    <a:ext uri="{FF2B5EF4-FFF2-40B4-BE49-F238E27FC236}">
                      <a16:creationId xmlns:a16="http://schemas.microsoft.com/office/drawing/2014/main" id="{B907C389-5CDA-CCE3-F9CC-FC5574D2E0EF}"/>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Freeform 75">
                  <a:extLst>
                    <a:ext uri="{FF2B5EF4-FFF2-40B4-BE49-F238E27FC236}">
                      <a16:creationId xmlns:a16="http://schemas.microsoft.com/office/drawing/2014/main" id="{64509B8C-E3E7-6160-CD95-2024AC4AB341}"/>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Freeform 76">
                  <a:extLst>
                    <a:ext uri="{FF2B5EF4-FFF2-40B4-BE49-F238E27FC236}">
                      <a16:creationId xmlns:a16="http://schemas.microsoft.com/office/drawing/2014/main" id="{932B1CA8-E9BE-5380-2ED6-C683794837D8}"/>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Freeform 77">
                  <a:extLst>
                    <a:ext uri="{FF2B5EF4-FFF2-40B4-BE49-F238E27FC236}">
                      <a16:creationId xmlns:a16="http://schemas.microsoft.com/office/drawing/2014/main" id="{E49B8F1A-061B-9907-16C9-E6B123F51391}"/>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Freeform 78">
                  <a:extLst>
                    <a:ext uri="{FF2B5EF4-FFF2-40B4-BE49-F238E27FC236}">
                      <a16:creationId xmlns:a16="http://schemas.microsoft.com/office/drawing/2014/main" id="{6E95B8F3-CC9B-53CC-06EE-26937F849DCD}"/>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939422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4F74A-7BC4-685F-6862-5B8164BEDF5E}"/>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A685DD25-0579-483C-974F-545A8FF7C983}"/>
              </a:ext>
            </a:extLst>
          </p:cNvPr>
          <p:cNvGraphicFramePr>
            <a:graphicFrameLocks noGrp="1"/>
          </p:cNvGraphicFramePr>
          <p:nvPr/>
        </p:nvGraphicFramePr>
        <p:xfrm>
          <a:off x="344209" y="304378"/>
          <a:ext cx="10958235" cy="541538"/>
        </p:xfrm>
        <a:graphic>
          <a:graphicData uri="http://schemas.openxmlformats.org/drawingml/2006/table">
            <a:tbl>
              <a:tblPr firstRow="1" bandRow="1">
                <a:tableStyleId>{93296810-A885-4BE3-A3E7-6D5BEEA58F35}</a:tableStyleId>
              </a:tblPr>
              <a:tblGrid>
                <a:gridCol w="10958235">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1 1 Мониторинг и евалуација на обуката</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5" name="TextBox 4">
            <a:extLst>
              <a:ext uri="{FF2B5EF4-FFF2-40B4-BE49-F238E27FC236}">
                <a16:creationId xmlns:a16="http://schemas.microsoft.com/office/drawing/2014/main" id="{33372C19-E4E0-DCFA-78B4-0FE21BF51DB1}"/>
              </a:ext>
            </a:extLst>
          </p:cNvPr>
          <p:cNvSpPr txBox="1"/>
          <p:nvPr/>
        </p:nvSpPr>
        <p:spPr>
          <a:xfrm>
            <a:off x="307225" y="1531328"/>
            <a:ext cx="11577549" cy="4708981"/>
          </a:xfrm>
          <a:prstGeom prst="rect">
            <a:avLst/>
          </a:prstGeom>
          <a:noFill/>
          <a:ln>
            <a:noFill/>
          </a:ln>
        </p:spPr>
        <p:txBody>
          <a:bodyPr wrap="square">
            <a:spAutoFit/>
          </a:bodyPr>
          <a:lstStyle/>
          <a:p>
            <a:pPr marL="342900" indent="-342900" algn="just">
              <a:buFont typeface="Wingdings" panose="05000000000000000000" pitchFamily="2" charset="2"/>
              <a:buChar char="q"/>
            </a:pPr>
            <a:r>
              <a:rPr lang="mk" sz="2000" dirty="0"/>
              <a:t>Во рамките на проектот „Зелен пат“</a:t>
            </a:r>
            <a:r>
              <a:rPr lang="mk" sz="2000" b="1" dirty="0">
                <a:solidFill>
                  <a:schemeClr val="accent6">
                    <a:lumMod val="50000"/>
                  </a:schemeClr>
                </a:solidFill>
              </a:rPr>
              <a:t> </a:t>
            </a:r>
            <a:r>
              <a:rPr lang="mk" sz="2000" b="1" dirty="0">
                <a:solidFill>
                  <a:srgbClr val="00B050"/>
                </a:solidFill>
              </a:rPr>
              <a:t>Менторите </a:t>
            </a:r>
            <a:r>
              <a:rPr lang="mk" sz="2000" dirty="0"/>
              <a:t>се професионалци со широко познавање во области како што се претприемништво, одржливост, деловно право и други теми релевантни за развојот на зелениот бизнис. Тие се исто така обучувачи, креатори на обуки за мали и средни претпријатија на тема зеленило.</a:t>
            </a:r>
          </a:p>
          <a:p>
            <a:pPr marL="342900" indent="-342900" algn="just">
              <a:buFont typeface="Wingdings" panose="05000000000000000000" pitchFamily="2" charset="2"/>
              <a:buChar char="q"/>
            </a:pPr>
            <a:r>
              <a:rPr lang="mk" sz="2000" b="1" dirty="0">
                <a:solidFill>
                  <a:srgbClr val="00B050"/>
                </a:solidFill>
              </a:rPr>
              <a:t>Менторите </a:t>
            </a:r>
            <a:r>
              <a:rPr lang="mk" sz="2000" dirty="0"/>
              <a:t>се опремени со знаење, вештини и алатки за да им обезбедат на малите и средни претпријатија и претприемачите практични и стратешки насоки за тоа како да го применат во пракса сè што научиле на обуката за мали и средни претпријатија.</a:t>
            </a:r>
          </a:p>
          <a:p>
            <a:pPr marL="342900" indent="-342900" algn="just">
              <a:buFont typeface="Wingdings" panose="05000000000000000000" pitchFamily="2" charset="2"/>
              <a:buChar char="q"/>
            </a:pPr>
            <a:r>
              <a:rPr lang="mk" sz="2000" b="1" dirty="0">
                <a:solidFill>
                  <a:srgbClr val="00B050"/>
                </a:solidFill>
              </a:rPr>
              <a:t>Менторската поддршка </a:t>
            </a:r>
            <a:r>
              <a:rPr lang="mk" sz="2000" dirty="0"/>
              <a:t>е логично продолжение на подобрувањето на знаењето во областа на зеленилото, бидејќи се фокусира на практичната примена на активностите во областа на зеленилото.</a:t>
            </a:r>
          </a:p>
          <a:p>
            <a:pPr marL="342900" indent="-342900" algn="just">
              <a:buFont typeface="Wingdings" panose="05000000000000000000" pitchFamily="2" charset="2"/>
              <a:buChar char="q"/>
            </a:pPr>
            <a:r>
              <a:rPr lang="mk" sz="2000" b="1" dirty="0">
                <a:solidFill>
                  <a:srgbClr val="00B050"/>
                </a:solidFill>
              </a:rPr>
              <a:t>Менторската поддршка </a:t>
            </a:r>
            <a:r>
              <a:rPr lang="mk" sz="2000" dirty="0"/>
              <a:t>е ефикасна алатка за спроведување на акционен план, особено во контекст на еколошка ориентација на бизнисот. Целта на процесот на менторство е да се обезбеди индивидуална и практична поддршка за имплементација на зелени практики во бизнисот, со фокус на специфични мерки што одговараат на спецификите на секоја компанија.</a:t>
            </a:r>
          </a:p>
          <a:p>
            <a:pPr marL="342900" indent="-342900" algn="just">
              <a:buFont typeface="Wingdings" panose="05000000000000000000" pitchFamily="2" charset="2"/>
              <a:buChar char="q"/>
            </a:pPr>
            <a:r>
              <a:rPr lang="mk" sz="2000" b="1" dirty="0">
                <a:solidFill>
                  <a:srgbClr val="00B050"/>
                </a:solidFill>
              </a:rPr>
              <a:t>Менторската поддршка </a:t>
            </a:r>
            <a:r>
              <a:rPr lang="mk" sz="2000" dirty="0"/>
              <a:t>во рамките на проектот „Зелен пат“ се фокусира на поддршка на секторот на мали и средни претпријатија во спроведувањето на нивниот Акциски план.</a:t>
            </a:r>
          </a:p>
          <a:p>
            <a:pPr marL="342900" indent="-342900" algn="just">
              <a:buFont typeface="Wingdings" panose="05000000000000000000" pitchFamily="2" charset="2"/>
              <a:buChar char="q"/>
            </a:pPr>
            <a:endParaRPr lang="ru-RU" sz="2000" dirty="0"/>
          </a:p>
        </p:txBody>
      </p:sp>
    </p:spTree>
    <p:extLst>
      <p:ext uri="{BB962C8B-B14F-4D97-AF65-F5344CB8AC3E}">
        <p14:creationId xmlns:p14="http://schemas.microsoft.com/office/powerpoint/2010/main" val="4324711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Менторство – клучни точки во процесот на менторство</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5" name="TextBox 4">
            <a:extLst>
              <a:ext uri="{FF2B5EF4-FFF2-40B4-BE49-F238E27FC236}">
                <a16:creationId xmlns:a16="http://schemas.microsoft.com/office/drawing/2014/main" id="{33372C19-E4E0-DCFA-78B4-0FE21BF51DB1}"/>
              </a:ext>
            </a:extLst>
          </p:cNvPr>
          <p:cNvSpPr txBox="1"/>
          <p:nvPr/>
        </p:nvSpPr>
        <p:spPr>
          <a:xfrm>
            <a:off x="351692" y="561625"/>
            <a:ext cx="11577549" cy="6186309"/>
          </a:xfrm>
          <a:prstGeom prst="rect">
            <a:avLst/>
          </a:prstGeom>
          <a:noFill/>
          <a:ln>
            <a:noFill/>
          </a:ln>
        </p:spPr>
        <p:txBody>
          <a:bodyPr wrap="square">
            <a:spAutoFit/>
          </a:bodyPr>
          <a:lstStyle/>
          <a:p>
            <a:pPr algn="just"/>
            <a:r>
              <a:rPr lang="mk" b="1" dirty="0">
                <a:solidFill>
                  <a:srgbClr val="00B050"/>
                </a:solidFill>
              </a:rPr>
              <a:t>Предуслови </a:t>
            </a:r>
            <a:r>
              <a:rPr lang="mk" dirty="0"/>
              <a:t>за спроведување на план за акција за зеленило: Овие предуслови ги вклучуваат оние активности што овозможуваат ефикасно спроведување на планот за зеленило. Со оглед на важноста на овие предуслови, за целите на спроведувањето на менторството, овие предуслови можат да се групираат во 4 сегменти:</a:t>
            </a:r>
          </a:p>
          <a:p>
            <a:pPr algn="just"/>
            <a:endParaRPr lang="ru-RU" dirty="0"/>
          </a:p>
          <a:p>
            <a:pPr algn="just"/>
            <a:r>
              <a:rPr lang="mk" b="1" dirty="0">
                <a:solidFill>
                  <a:srgbClr val="00B050"/>
                </a:solidFill>
              </a:rPr>
              <a:t>1)</a:t>
            </a:r>
            <a:r>
              <a:rPr lang="mk" dirty="0"/>
              <a:t> </a:t>
            </a:r>
            <a:r>
              <a:rPr lang="mk" b="1" dirty="0">
                <a:solidFill>
                  <a:srgbClr val="00B050"/>
                </a:solidFill>
              </a:rPr>
              <a:t>Организациски предуслови </a:t>
            </a:r>
            <a:r>
              <a:rPr lang="mk" dirty="0"/>
              <a:t>: каде што ги класифицираме активностите за поддршка на управувањето, назначување тим или координатор одговорен за спроведување и следење на активностите од Акциониот план или формирање внатрешни тимови со претставници од различни сектори (производство, логистика, набавки) за ефикасно спроведување на активностите од Акциониот план. Ова исто така вклучува креирање процедури и протоколи, на пример воведување формални процедури за еколошки активности, како што се сепарација на отпад, оптимизација на потрошувачката на енергија или избор на добавувач итн. Оваа група предуслови може да вклучува и обезбедување на потребна и соодветна опрема, простор и технолошки алатки што ги поддржуваат еколошките активности.</a:t>
            </a:r>
          </a:p>
          <a:p>
            <a:pPr algn="just"/>
            <a:r>
              <a:rPr lang="mk" b="1" dirty="0">
                <a:solidFill>
                  <a:srgbClr val="00B050"/>
                </a:solidFill>
              </a:rPr>
              <a:t>2)</a:t>
            </a:r>
            <a:r>
              <a:rPr lang="mk" dirty="0"/>
              <a:t> </a:t>
            </a:r>
            <a:r>
              <a:rPr lang="mk" b="1" dirty="0">
                <a:solidFill>
                  <a:srgbClr val="00B050"/>
                </a:solidFill>
              </a:rPr>
              <a:t>Финансиски предуслови </a:t>
            </a:r>
            <a:r>
              <a:rPr lang="mk" dirty="0"/>
              <a:t>: оваа група предуслови вклучува активности за обезбедување финансиски предуслови, т.е. обезбедување доволно средства за спроведување на мерките, вклучувајќи инвестиции во обука, опрема и можни консултантски услуги. Затоа, потребно е да се интензивираат активностите поврзани со обезбедување и пристап до зелени финансиски инструменти, како и да се истражат можностите за користење грантови, субвенции или заеми за поддршка на зеленењето.</a:t>
            </a:r>
          </a:p>
          <a:p>
            <a:pPr algn="just"/>
            <a:r>
              <a:rPr lang="mk" b="1" dirty="0">
                <a:solidFill>
                  <a:srgbClr val="00B050"/>
                </a:solidFill>
              </a:rPr>
              <a:t>3)</a:t>
            </a:r>
            <a:r>
              <a:rPr lang="mk" dirty="0"/>
              <a:t> </a:t>
            </a:r>
            <a:r>
              <a:rPr lang="mk" b="1" dirty="0">
                <a:solidFill>
                  <a:srgbClr val="00B050"/>
                </a:solidFill>
              </a:rPr>
              <a:t>Образовни предуслови: </a:t>
            </a:r>
            <a:r>
              <a:rPr lang="mk" dirty="0"/>
              <a:t>Обука на вработените за одржливи практики и технологии, вклучувајќи управување со отпад, заштеда на енергија </a:t>
            </a:r>
            <a:r>
              <a:rPr lang="mk" b="1" dirty="0">
                <a:solidFill>
                  <a:srgbClr val="00B050"/>
                </a:solidFill>
              </a:rPr>
              <a:t>и примена на зелени финансиски инструменти.</a:t>
            </a:r>
          </a:p>
          <a:p>
            <a:pPr algn="just"/>
            <a:r>
              <a:rPr lang="mk" b="1" dirty="0">
                <a:solidFill>
                  <a:srgbClr val="00B050"/>
                </a:solidFill>
              </a:rPr>
              <a:t>4) Вклучување на засегнатите страни: </a:t>
            </a:r>
            <a:r>
              <a:rPr lang="mk" dirty="0"/>
              <a:t>Обезбедувањето на предусловите за зеленило исто така значи вклучување на сите засегнати страни - од менаџментот и вработените, преку партнерите и добавувачите, до локалните заедници и инвеститорите. Оваа соработка е неопходна за да се создадат долгорочни резултати што ќе бидат во интерес на сите вклучени страни, а не само на самата компанија.</a:t>
            </a:r>
          </a:p>
        </p:txBody>
      </p:sp>
    </p:spTree>
    <p:extLst>
      <p:ext uri="{BB962C8B-B14F-4D97-AF65-F5344CB8AC3E}">
        <p14:creationId xmlns:p14="http://schemas.microsoft.com/office/powerpoint/2010/main" val="2033850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Менторство – клучни точки во процесот на менторство</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graphicFrame>
        <p:nvGraphicFramePr>
          <p:cNvPr id="2" name="Table 1">
            <a:extLst>
              <a:ext uri="{FF2B5EF4-FFF2-40B4-BE49-F238E27FC236}">
                <a16:creationId xmlns:a16="http://schemas.microsoft.com/office/drawing/2014/main" id="{6485697F-12BA-432A-A139-E1D98FA74264}"/>
              </a:ext>
            </a:extLst>
          </p:cNvPr>
          <p:cNvGraphicFramePr>
            <a:graphicFrameLocks noGrp="1"/>
          </p:cNvGraphicFramePr>
          <p:nvPr/>
        </p:nvGraphicFramePr>
        <p:xfrm>
          <a:off x="541537" y="721180"/>
          <a:ext cx="11256885" cy="6240114"/>
        </p:xfrm>
        <a:graphic>
          <a:graphicData uri="http://schemas.openxmlformats.org/drawingml/2006/table">
            <a:tbl>
              <a:tblPr firstRow="1" firstCol="1" bandRow="1"/>
              <a:tblGrid>
                <a:gridCol w="2470071">
                  <a:extLst>
                    <a:ext uri="{9D8B030D-6E8A-4147-A177-3AD203B41FA5}">
                      <a16:colId xmlns:a16="http://schemas.microsoft.com/office/drawing/2014/main" val="1276340038"/>
                    </a:ext>
                  </a:extLst>
                </a:gridCol>
                <a:gridCol w="8786814">
                  <a:extLst>
                    <a:ext uri="{9D8B030D-6E8A-4147-A177-3AD203B41FA5}">
                      <a16:colId xmlns:a16="http://schemas.microsoft.com/office/drawing/2014/main" val="1869941168"/>
                    </a:ext>
                  </a:extLst>
                </a:gridCol>
              </a:tblGrid>
              <a:tr h="239697">
                <a:tc rowSpan="5">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Влезни ресурси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Суровини и материјали: Основни компоненти што се користат во производството (на пр. метал, пластика, текстил).</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949048"/>
                  </a:ext>
                </a:extLst>
              </a:tr>
              <a:tr h="159798">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Енергија: Електрична, топлинска или друг вид енергија потребна за работа на машини и опрема.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569115"/>
                  </a:ext>
                </a:extLst>
              </a:tr>
              <a:tr h="159798">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Опрема и алати: Машини, уреди, алати и друга опрема што се користи во производството.</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550115"/>
                  </a:ext>
                </a:extLst>
              </a:tr>
              <a:tr h="159798">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Човечки ресурси: Работници, инженери и техничари кои го управуваат процесот.</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100101"/>
                  </a:ext>
                </a:extLst>
              </a:tr>
              <a:tr h="159798">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Информации: Проектна документација, спецификации за производство и работни налози.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773531"/>
                  </a:ext>
                </a:extLst>
              </a:tr>
              <a:tr h="159798">
                <a:tc rowSpan="5">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Основни активности на производствениот процес</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Подготовка на производство: Вклучува планирање, дизајн на производ и организација на ресурси.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556396"/>
                  </a:ext>
                </a:extLst>
              </a:tr>
              <a:tr h="159798">
                <a:tc vMerge="1">
                  <a:txBody>
                    <a:bodyPr/>
                    <a:lstStyle/>
                    <a:p>
                      <a:endParaRPr lang="en-GB"/>
                    </a:p>
                  </a:txBody>
                  <a:tcPr/>
                </a:tc>
                <a:tc>
                  <a:txBody>
                    <a:bodyPr/>
                    <a:lstStyle/>
                    <a:p>
                      <a:pPr algn="just">
                        <a:spcAft>
                          <a:spcPts val="0"/>
                        </a:spcAft>
                        <a:tabLst>
                          <a:tab pos="2354580" algn="l"/>
                        </a:tabLst>
                      </a:pPr>
                      <a:r>
                        <a:rPr lang="mk"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Преработка: Преработка на суровини преку физички, хемиски или механички процеси.</a:t>
                      </a:r>
                      <a:endParaRPr lang="en-GB"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93872"/>
                  </a:ext>
                </a:extLst>
              </a:tr>
              <a:tr h="159798">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Склопување: Склопување на компоненти во готов производ.</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197805"/>
                  </a:ext>
                </a:extLst>
              </a:tr>
              <a:tr h="159798">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Контрола на квалитет: Проверка дали производите ги исполнуваат стандардите и спецификациите.</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637644"/>
                  </a:ext>
                </a:extLst>
              </a:tr>
              <a:tr h="159798">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Пакување: Подготовка на производи за транспорт и складирање</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776232"/>
                  </a:ext>
                </a:extLst>
              </a:tr>
              <a:tr h="159798">
                <a:tc rowSpan="2">
                  <a:txBody>
                    <a:bodyPr/>
                    <a:lstStyle/>
                    <a:p>
                      <a:pPr algn="just">
                        <a:spcAft>
                          <a:spcPts val="0"/>
                        </a:spcAft>
                        <a:tabLst>
                          <a:tab pos="2354580" algn="l"/>
                        </a:tabLst>
                      </a:pPr>
                      <a:r>
                        <a:rPr lang="mk"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Излезни ресурси</a:t>
                      </a:r>
                      <a:endParaRPr lang="en-GB"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Готов производ: Готов производ подготвен за дистрибуција или продажба.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403031"/>
                  </a:ext>
                </a:extLst>
              </a:tr>
              <a:tr h="239697">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Отпад и нуспроизводи: Материјали што не се користат во финалниот производ, но можат да се рециклираат или повторно да се употребат.</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3937"/>
                  </a:ext>
                </a:extLst>
              </a:tr>
              <a:tr h="159798">
                <a:tc rowSpan="4">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Поддршка на производствениот процес</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Складирање: Простори за складирање на суровини, полуготови производи и готови производи.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952492"/>
                  </a:ext>
                </a:extLst>
              </a:tr>
              <a:tr h="159798">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Транспорт: Внатрешен и надворешен транспорт за преместување на материјали и производи.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596734"/>
                  </a:ext>
                </a:extLst>
              </a:tr>
              <a:tr h="239697">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Одржување: Редовно одржување и поправка на опремата за да се обезбеди непречено производство.</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895592"/>
                  </a:ext>
                </a:extLst>
              </a:tr>
              <a:tr h="239697">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Управување со производството: Координација на сите ресурси и активности за да се обезбеди ефикасност и квалитет.</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55036"/>
                  </a:ext>
                </a:extLst>
              </a:tr>
              <a:tr h="159798">
                <a:tc rowSpan="3">
                  <a:txBody>
                    <a:bodyPr/>
                    <a:lstStyle/>
                    <a:p>
                      <a:pPr algn="just">
                        <a:spcAft>
                          <a:spcPts val="0"/>
                        </a:spcAft>
                        <a:tabLst>
                          <a:tab pos="2354580" algn="l"/>
                        </a:tabLst>
                      </a:pPr>
                      <a:r>
                        <a:rPr lang="mk"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Инфраструктура и логистика</a:t>
                      </a:r>
                      <a:endParaRPr lang="en-GB"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Простор: Производни погони, работни простори и магацини.</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611656"/>
                  </a:ext>
                </a:extLst>
              </a:tr>
              <a:tr h="239697">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Информациски системи: Софтвер и алатки за следење на процесот на производство, залихите и резултатите.</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154880"/>
                  </a:ext>
                </a:extLst>
              </a:tr>
              <a:tr h="239697">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Безбедносни и еколошки стандарди: Обезбедување заштита на работниците и намалување на влијанието врз животната средина.</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237613"/>
                  </a:ext>
                </a:extLst>
              </a:tr>
              <a:tr h="159798">
                <a:tc rowSpan="3">
                  <a:txBody>
                    <a:bodyPr/>
                    <a:lstStyle/>
                    <a:p>
                      <a:pPr algn="just">
                        <a:spcAft>
                          <a:spcPts val="0"/>
                        </a:spcAft>
                        <a:tabLst>
                          <a:tab pos="2354580" algn="l"/>
                        </a:tabLst>
                      </a:pPr>
                      <a:r>
                        <a:rPr lang="mk"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Систем за следење, евалуација и стандардизација</a:t>
                      </a:r>
                      <a:endParaRPr lang="en-GB" sz="14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Проценка на перформансите: Анализирање на ефикасноста на процесот и идентификување на можностите за подобрување.</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070096"/>
                  </a:ext>
                </a:extLst>
              </a:tr>
              <a:tr h="239697">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Ревизија и оптимизација: Континуирано подобрување на процесите за постигнување поголема продуктивност и намалување на трошоците</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723575"/>
                  </a:ext>
                </a:extLst>
              </a:tr>
              <a:tr h="239697">
                <a:tc vMerge="1">
                  <a:txBody>
                    <a:bodyPr/>
                    <a:lstStyle/>
                    <a:p>
                      <a:endParaRPr lang="en-GB"/>
                    </a:p>
                  </a:txBody>
                  <a:tcPr/>
                </a:tc>
                <a:tc>
                  <a:txBody>
                    <a:bodyPr/>
                    <a:lstStyle/>
                    <a:p>
                      <a:pPr algn="just">
                        <a:spcAft>
                          <a:spcPts val="0"/>
                        </a:spcAft>
                        <a:tabLst>
                          <a:tab pos="2354580" algn="l"/>
                        </a:tabLst>
                      </a:pPr>
                      <a:r>
                        <a:rPr lang="mk"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Стандардизирани процедури: Документација што овозможува одржливост на спроведувањето на процесот на зеленило</a:t>
                      </a:r>
                      <a:endParaRPr lang="en-GB" sz="14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34233" marR="34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833557"/>
                  </a:ext>
                </a:extLst>
              </a:tr>
            </a:tbl>
          </a:graphicData>
        </a:graphic>
      </p:graphicFrame>
    </p:spTree>
    <p:extLst>
      <p:ext uri="{BB962C8B-B14F-4D97-AF65-F5344CB8AC3E}">
        <p14:creationId xmlns:p14="http://schemas.microsoft.com/office/powerpoint/2010/main" val="41844975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F6A53-1F13-4E8A-EC51-32AF69DEFFA1}"/>
            </a:ext>
          </a:extLst>
        </p:cNvPr>
        <p:cNvGrpSpPr/>
        <p:nvPr/>
      </p:nvGrpSpPr>
      <p:grpSpPr>
        <a:xfrm>
          <a:off x="0" y="0"/>
          <a:ext cx="0" cy="0"/>
          <a:chOff x="0" y="0"/>
          <a:chExt cx="0" cy="0"/>
        </a:xfrm>
      </p:grpSpPr>
      <p:grpSp>
        <p:nvGrpSpPr>
          <p:cNvPr id="64" name="Group 63">
            <a:extLst>
              <a:ext uri="{FF2B5EF4-FFF2-40B4-BE49-F238E27FC236}">
                <a16:creationId xmlns:a16="http://schemas.microsoft.com/office/drawing/2014/main" id="{B6D7503D-E570-B35D-07E8-11ADFCC36FF3}"/>
              </a:ext>
            </a:extLst>
          </p:cNvPr>
          <p:cNvGrpSpPr>
            <a:grpSpLocks noChangeAspect="1"/>
          </p:cNvGrpSpPr>
          <p:nvPr/>
        </p:nvGrpSpPr>
        <p:grpSpPr>
          <a:xfrm>
            <a:off x="614868" y="709242"/>
            <a:ext cx="10789444" cy="5439516"/>
            <a:chOff x="1554928" y="1438792"/>
            <a:chExt cx="9544629" cy="4653083"/>
          </a:xfrm>
        </p:grpSpPr>
        <p:sp>
          <p:nvSpPr>
            <p:cNvPr id="65" name="Rectangle 64">
              <a:extLst>
                <a:ext uri="{FF2B5EF4-FFF2-40B4-BE49-F238E27FC236}">
                  <a16:creationId xmlns:a16="http://schemas.microsoft.com/office/drawing/2014/main" id="{9FC6B126-5B5F-668C-48C6-8C1A87173543}"/>
                </a:ext>
              </a:extLst>
            </p:cNvPr>
            <p:cNvSpPr/>
            <p:nvPr/>
          </p:nvSpPr>
          <p:spPr>
            <a:xfrm rot="297575">
              <a:off x="1581408" y="1438795"/>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6" name="Rectangle 65">
              <a:extLst>
                <a:ext uri="{FF2B5EF4-FFF2-40B4-BE49-F238E27FC236}">
                  <a16:creationId xmlns:a16="http://schemas.microsoft.com/office/drawing/2014/main" id="{6AC610C9-3422-3990-3E22-61A5510299AA}"/>
                </a:ext>
              </a:extLst>
            </p:cNvPr>
            <p:cNvSpPr/>
            <p:nvPr/>
          </p:nvSpPr>
          <p:spPr>
            <a:xfrm>
              <a:off x="1554928" y="1438792"/>
              <a:ext cx="4321861" cy="4645797"/>
            </a:xfrm>
            <a:prstGeom prst="rect">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67" name="Rounded Rectangle 7">
              <a:extLst>
                <a:ext uri="{FF2B5EF4-FFF2-40B4-BE49-F238E27FC236}">
                  <a16:creationId xmlns:a16="http://schemas.microsoft.com/office/drawing/2014/main" id="{010ACDEF-059C-AF17-17CB-C0EF1182399C}"/>
                </a:ext>
              </a:extLst>
            </p:cNvPr>
            <p:cNvSpPr/>
            <p:nvPr/>
          </p:nvSpPr>
          <p:spPr>
            <a:xfrm>
              <a:off x="2034118" y="2048235"/>
              <a:ext cx="3275747" cy="97917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dirty="0">
                  <a:solidFill>
                    <a:schemeClr val="tx1">
                      <a:lumMod val="85000"/>
                      <a:lumOff val="15000"/>
                    </a:schemeClr>
                  </a:solidFill>
                  <a:cs typeface="Arial" pitchFamily="34" charset="0"/>
                </a:rPr>
                <a:t>Менторство</a:t>
              </a:r>
            </a:p>
          </p:txBody>
        </p:sp>
        <p:grpSp>
          <p:nvGrpSpPr>
            <p:cNvPr id="68" name="Group 67">
              <a:extLst>
                <a:ext uri="{FF2B5EF4-FFF2-40B4-BE49-F238E27FC236}">
                  <a16:creationId xmlns:a16="http://schemas.microsoft.com/office/drawing/2014/main" id="{BBC718CA-B388-34BF-5B4C-EBD4425C65D3}"/>
                </a:ext>
              </a:extLst>
            </p:cNvPr>
            <p:cNvGrpSpPr/>
            <p:nvPr/>
          </p:nvGrpSpPr>
          <p:grpSpPr>
            <a:xfrm>
              <a:off x="6757288" y="1438793"/>
              <a:ext cx="4342269" cy="4653082"/>
              <a:chOff x="6399212" y="1447800"/>
              <a:chExt cx="4343400" cy="4654294"/>
            </a:xfrm>
          </p:grpSpPr>
          <p:grpSp>
            <p:nvGrpSpPr>
              <p:cNvPr id="117" name="Group 33">
                <a:extLst>
                  <a:ext uri="{FF2B5EF4-FFF2-40B4-BE49-F238E27FC236}">
                    <a16:creationId xmlns:a16="http://schemas.microsoft.com/office/drawing/2014/main" id="{BCD27BAA-0792-9A3B-6495-200586359170}"/>
                  </a:ext>
                </a:extLst>
              </p:cNvPr>
              <p:cNvGrpSpPr/>
              <p:nvPr/>
            </p:nvGrpSpPr>
            <p:grpSpPr>
              <a:xfrm>
                <a:off x="6399212" y="1447800"/>
                <a:ext cx="4343400" cy="4654294"/>
                <a:chOff x="6614674" y="1670306"/>
                <a:chExt cx="3445192" cy="3892294"/>
              </a:xfrm>
            </p:grpSpPr>
            <p:sp>
              <p:nvSpPr>
                <p:cNvPr id="119" name="Rectangle 118">
                  <a:extLst>
                    <a:ext uri="{FF2B5EF4-FFF2-40B4-BE49-F238E27FC236}">
                      <a16:creationId xmlns:a16="http://schemas.microsoft.com/office/drawing/2014/main" id="{5F48FCE1-C1C9-5403-87B9-5CABF0D892B3}"/>
                    </a:ext>
                  </a:extLst>
                </p:cNvPr>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20" name="Rectangle 119">
                  <a:extLst>
                    <a:ext uri="{FF2B5EF4-FFF2-40B4-BE49-F238E27FC236}">
                      <a16:creationId xmlns:a16="http://schemas.microsoft.com/office/drawing/2014/main" id="{B195229C-0337-3C84-958A-CAC3E8E540A5}"/>
                    </a:ext>
                  </a:extLst>
                </p:cNvPr>
                <p:cNvSpPr/>
                <p:nvPr/>
              </p:nvSpPr>
              <p:spPr>
                <a:xfrm>
                  <a:off x="6614674" y="1676400"/>
                  <a:ext cx="3429000" cy="3886200"/>
                </a:xfrm>
                <a:prstGeom prst="rect">
                  <a:avLst/>
                </a:prstGeom>
                <a:gradFill flip="none" rotWithShape="1">
                  <a:gsLst>
                    <a:gs pos="0">
                      <a:schemeClr val="bg1">
                        <a:lumMod val="8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118" name="Rounded Rectangle 58">
                <a:extLst>
                  <a:ext uri="{FF2B5EF4-FFF2-40B4-BE49-F238E27FC236}">
                    <a16:creationId xmlns:a16="http://schemas.microsoft.com/office/drawing/2014/main" id="{C4F80D5E-1525-4FB0-212C-6BC4E2AFD7A3}"/>
                  </a:ext>
                </a:extLst>
              </p:cNvPr>
              <p:cNvSpPr/>
              <p:nvPr/>
            </p:nvSpPr>
            <p:spPr>
              <a:xfrm>
                <a:off x="6873310" y="1570169"/>
                <a:ext cx="3636729" cy="1096833"/>
              </a:xfrm>
              <a:prstGeom prst="roundRect">
                <a:avLst>
                  <a:gd name="adj" fmla="val 50000"/>
                </a:avLst>
              </a:prstGeom>
              <a:solidFill>
                <a:schemeClr val="bg1">
                  <a:lumMod val="85000"/>
                </a:schemeClr>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 sz="2000" b="1" dirty="0">
                    <a:solidFill>
                      <a:schemeClr val="tx1"/>
                    </a:solidFill>
                  </a:rPr>
                  <a:t>Вежба (групна работа): Дизајнирајте прашалник за менторска посета</a:t>
                </a:r>
                <a:endParaRPr lang="en-GB" sz="2000" b="1" dirty="0">
                  <a:solidFill>
                    <a:schemeClr val="tx1"/>
                  </a:solidFill>
                </a:endParaRPr>
              </a:p>
            </p:txBody>
          </p:sp>
        </p:grpSp>
        <p:sp>
          <p:nvSpPr>
            <p:cNvPr id="69" name="Bent-Up Arrow 9">
              <a:extLst>
                <a:ext uri="{FF2B5EF4-FFF2-40B4-BE49-F238E27FC236}">
                  <a16:creationId xmlns:a16="http://schemas.microsoft.com/office/drawing/2014/main" id="{15D0C2C4-E328-E632-6EBD-7F569BF53FBA}"/>
                </a:ext>
              </a:extLst>
            </p:cNvPr>
            <p:cNvSpPr/>
            <p:nvPr/>
          </p:nvSpPr>
          <p:spPr>
            <a:xfrm>
              <a:off x="5876789" y="4105099"/>
              <a:ext cx="1402040" cy="1371243"/>
            </a:xfrm>
            <a:prstGeom prst="bentUpArrow">
              <a:avLst>
                <a:gd name="adj1" fmla="val 34356"/>
                <a:gd name="adj2" fmla="val 37281"/>
                <a:gd name="adj3" fmla="val 34357"/>
              </a:avLst>
            </a:prstGeom>
            <a:solidFill>
              <a:schemeClr val="accent6">
                <a:lumMod val="75000"/>
              </a:schemeClr>
            </a:solidFill>
            <a:ln w="0">
              <a:noFill/>
              <a:prstDash val="solid"/>
              <a:round/>
              <a:headEnd/>
              <a:tailEnd/>
            </a:ln>
          </p:spPr>
          <p:txBody>
            <a:bodyPr vert="horz" wrap="square" lIns="914162" tIns="91416" rIns="914162" bIns="91416" numCol="1" anchor="ctr" anchorCtr="1" compatLnSpc="1">
              <a:prstTxWarp prst="textNoShape">
                <a:avLst/>
              </a:prstTxWarp>
            </a:bodyPr>
            <a:lstStyle/>
            <a:p>
              <a:endParaRPr lang="en-US" sz="1799" kern="0">
                <a:solidFill>
                  <a:schemeClr val="bg1"/>
                </a:solidFill>
                <a:cs typeface="Arial" pitchFamily="34" charset="0"/>
              </a:endParaRPr>
            </a:p>
          </p:txBody>
        </p:sp>
        <p:sp>
          <p:nvSpPr>
            <p:cNvPr id="70" name="Bent-Up Arrow 10">
              <a:extLst>
                <a:ext uri="{FF2B5EF4-FFF2-40B4-BE49-F238E27FC236}">
                  <a16:creationId xmlns:a16="http://schemas.microsoft.com/office/drawing/2014/main" id="{29F03D3E-3AA3-730F-AFCD-02C24462FC5E}"/>
                </a:ext>
              </a:extLst>
            </p:cNvPr>
            <p:cNvSpPr/>
            <p:nvPr/>
          </p:nvSpPr>
          <p:spPr>
            <a:xfrm rot="10800000">
              <a:off x="5353970" y="2124414"/>
              <a:ext cx="1402040" cy="1371243"/>
            </a:xfrm>
            <a:prstGeom prst="bentUpArrow">
              <a:avLst>
                <a:gd name="adj1" fmla="val 34356"/>
                <a:gd name="adj2" fmla="val 37281"/>
                <a:gd name="adj3" fmla="val 34357"/>
              </a:avLst>
            </a:prstGeom>
            <a:gradFill flip="none" rotWithShape="1">
              <a:gsLst>
                <a:gs pos="0">
                  <a:schemeClr val="bg1">
                    <a:lumMod val="7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nvGrpSpPr>
            <p:cNvPr id="71" name="Group 70">
              <a:extLst>
                <a:ext uri="{FF2B5EF4-FFF2-40B4-BE49-F238E27FC236}">
                  <a16:creationId xmlns:a16="http://schemas.microsoft.com/office/drawing/2014/main" id="{0687B00D-B6AD-D93B-ED7A-BD1AE1BE52E1}"/>
                </a:ext>
              </a:extLst>
            </p:cNvPr>
            <p:cNvGrpSpPr/>
            <p:nvPr/>
          </p:nvGrpSpPr>
          <p:grpSpPr>
            <a:xfrm>
              <a:off x="2725097" y="3495658"/>
              <a:ext cx="1550988" cy="1582806"/>
              <a:chOff x="2414588" y="4043363"/>
              <a:chExt cx="1550988" cy="1582806"/>
            </a:xfrm>
            <a:solidFill>
              <a:schemeClr val="bg1"/>
            </a:solidFill>
          </p:grpSpPr>
          <p:grpSp>
            <p:nvGrpSpPr>
              <p:cNvPr id="104" name="Group 103">
                <a:extLst>
                  <a:ext uri="{FF2B5EF4-FFF2-40B4-BE49-F238E27FC236}">
                    <a16:creationId xmlns:a16="http://schemas.microsoft.com/office/drawing/2014/main" id="{AF04AA38-AA81-55F6-08A5-46F0F710B5BD}"/>
                  </a:ext>
                </a:extLst>
              </p:cNvPr>
              <p:cNvGrpSpPr/>
              <p:nvPr/>
            </p:nvGrpSpPr>
            <p:grpSpPr>
              <a:xfrm>
                <a:off x="2414588" y="4873694"/>
                <a:ext cx="1550988" cy="752475"/>
                <a:chOff x="2414588" y="4833938"/>
                <a:chExt cx="1550988" cy="752475"/>
              </a:xfrm>
              <a:grpFill/>
            </p:grpSpPr>
            <p:sp>
              <p:nvSpPr>
                <p:cNvPr id="107" name="Freeform 5">
                  <a:extLst>
                    <a:ext uri="{FF2B5EF4-FFF2-40B4-BE49-F238E27FC236}">
                      <a16:creationId xmlns:a16="http://schemas.microsoft.com/office/drawing/2014/main" id="{27CAA041-1F7E-2342-7725-799C67586AC2}"/>
                    </a:ext>
                  </a:extLst>
                </p:cNvPr>
                <p:cNvSpPr>
                  <a:spLocks/>
                </p:cNvSpPr>
                <p:nvPr/>
              </p:nvSpPr>
              <p:spPr bwMode="auto">
                <a:xfrm>
                  <a:off x="2414588" y="5122863"/>
                  <a:ext cx="422275" cy="269875"/>
                </a:xfrm>
                <a:custGeom>
                  <a:avLst/>
                  <a:gdLst>
                    <a:gd name="T0" fmla="*/ 74 w 102"/>
                    <a:gd name="T1" fmla="*/ 64 h 65"/>
                    <a:gd name="T2" fmla="*/ 75 w 102"/>
                    <a:gd name="T3" fmla="*/ 64 h 65"/>
                    <a:gd name="T4" fmla="*/ 85 w 102"/>
                    <a:gd name="T5" fmla="*/ 54 h 65"/>
                    <a:gd name="T6" fmla="*/ 101 w 102"/>
                    <a:gd name="T7" fmla="*/ 47 h 65"/>
                    <a:gd name="T8" fmla="*/ 102 w 102"/>
                    <a:gd name="T9" fmla="*/ 46 h 65"/>
                    <a:gd name="T10" fmla="*/ 100 w 102"/>
                    <a:gd name="T11" fmla="*/ 44 h 65"/>
                    <a:gd name="T12" fmla="*/ 89 w 102"/>
                    <a:gd name="T13" fmla="*/ 8 h 65"/>
                    <a:gd name="T14" fmla="*/ 86 w 102"/>
                    <a:gd name="T15" fmla="*/ 7 h 65"/>
                    <a:gd name="T16" fmla="*/ 78 w 102"/>
                    <a:gd name="T17" fmla="*/ 0 h 65"/>
                    <a:gd name="T18" fmla="*/ 65 w 102"/>
                    <a:gd name="T19" fmla="*/ 14 h 65"/>
                    <a:gd name="T20" fmla="*/ 63 w 102"/>
                    <a:gd name="T21" fmla="*/ 14 h 65"/>
                    <a:gd name="T22" fmla="*/ 50 w 102"/>
                    <a:gd name="T23" fmla="*/ 0 h 65"/>
                    <a:gd name="T24" fmla="*/ 42 w 102"/>
                    <a:gd name="T25" fmla="*/ 7 h 65"/>
                    <a:gd name="T26" fmla="*/ 25 w 102"/>
                    <a:gd name="T27" fmla="*/ 15 h 65"/>
                    <a:gd name="T28" fmla="*/ 19 w 102"/>
                    <a:gd name="T29" fmla="*/ 21 h 65"/>
                    <a:gd name="T30" fmla="*/ 10 w 102"/>
                    <a:gd name="T31" fmla="*/ 65 h 65"/>
                    <a:gd name="T32" fmla="*/ 74 w 102"/>
                    <a:gd name="T33" fmla="*/ 65 h 65"/>
                    <a:gd name="T34" fmla="*/ 74 w 102"/>
                    <a:gd name="T35"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5">
                      <a:moveTo>
                        <a:pt x="74" y="64"/>
                      </a:moveTo>
                      <a:cubicBezTo>
                        <a:pt x="75" y="64"/>
                        <a:pt x="75" y="64"/>
                        <a:pt x="75" y="64"/>
                      </a:cubicBezTo>
                      <a:cubicBezTo>
                        <a:pt x="77" y="60"/>
                        <a:pt x="80" y="57"/>
                        <a:pt x="85" y="54"/>
                      </a:cubicBezTo>
                      <a:cubicBezTo>
                        <a:pt x="101" y="47"/>
                        <a:pt x="101" y="47"/>
                        <a:pt x="101" y="47"/>
                      </a:cubicBezTo>
                      <a:cubicBezTo>
                        <a:pt x="102" y="46"/>
                        <a:pt x="102" y="46"/>
                        <a:pt x="102" y="46"/>
                      </a:cubicBezTo>
                      <a:cubicBezTo>
                        <a:pt x="101" y="46"/>
                        <a:pt x="101" y="45"/>
                        <a:pt x="100" y="44"/>
                      </a:cubicBezTo>
                      <a:cubicBezTo>
                        <a:pt x="93" y="35"/>
                        <a:pt x="89" y="23"/>
                        <a:pt x="89" y="8"/>
                      </a:cubicBezTo>
                      <a:cubicBezTo>
                        <a:pt x="86" y="7"/>
                        <a:pt x="86" y="7"/>
                        <a:pt x="86" y="7"/>
                      </a:cubicBezTo>
                      <a:cubicBezTo>
                        <a:pt x="78" y="0"/>
                        <a:pt x="78" y="0"/>
                        <a:pt x="78" y="0"/>
                      </a:cubicBezTo>
                      <a:cubicBezTo>
                        <a:pt x="65" y="14"/>
                        <a:pt x="65" y="14"/>
                        <a:pt x="65" y="14"/>
                      </a:cubicBezTo>
                      <a:cubicBezTo>
                        <a:pt x="63" y="14"/>
                        <a:pt x="63" y="14"/>
                        <a:pt x="63" y="14"/>
                      </a:cubicBezTo>
                      <a:cubicBezTo>
                        <a:pt x="50" y="0"/>
                        <a:pt x="50" y="0"/>
                        <a:pt x="50" y="0"/>
                      </a:cubicBezTo>
                      <a:cubicBezTo>
                        <a:pt x="42" y="7"/>
                        <a:pt x="42" y="7"/>
                        <a:pt x="42" y="7"/>
                      </a:cubicBezTo>
                      <a:cubicBezTo>
                        <a:pt x="25" y="15"/>
                        <a:pt x="25" y="15"/>
                        <a:pt x="25" y="15"/>
                      </a:cubicBezTo>
                      <a:cubicBezTo>
                        <a:pt x="22" y="16"/>
                        <a:pt x="20" y="18"/>
                        <a:pt x="19" y="21"/>
                      </a:cubicBezTo>
                      <a:cubicBezTo>
                        <a:pt x="19" y="21"/>
                        <a:pt x="0" y="65"/>
                        <a:pt x="10" y="65"/>
                      </a:cubicBezTo>
                      <a:cubicBezTo>
                        <a:pt x="74" y="65"/>
                        <a:pt x="74" y="65"/>
                        <a:pt x="74" y="65"/>
                      </a:cubicBezTo>
                      <a:cubicBezTo>
                        <a:pt x="74" y="64"/>
                        <a:pt x="74" y="64"/>
                        <a:pt x="74" y="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8" name="Freeform 6">
                  <a:extLst>
                    <a:ext uri="{FF2B5EF4-FFF2-40B4-BE49-F238E27FC236}">
                      <a16:creationId xmlns:a16="http://schemas.microsoft.com/office/drawing/2014/main" id="{66AB21D1-2E76-3B50-ED27-31BBA3F5BA7A}"/>
                    </a:ext>
                  </a:extLst>
                </p:cNvPr>
                <p:cNvSpPr>
                  <a:spLocks/>
                </p:cNvSpPr>
                <p:nvPr/>
              </p:nvSpPr>
              <p:spPr bwMode="auto">
                <a:xfrm>
                  <a:off x="2551113"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1" y="58"/>
                        <a:pt x="16" y="74"/>
                        <a:pt x="31" y="74"/>
                      </a:cubicBezTo>
                      <a:cubicBezTo>
                        <a:pt x="44" y="74"/>
                        <a:pt x="62"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9" name="Freeform 7">
                  <a:extLst>
                    <a:ext uri="{FF2B5EF4-FFF2-40B4-BE49-F238E27FC236}">
                      <a16:creationId xmlns:a16="http://schemas.microsoft.com/office/drawing/2014/main" id="{FCE29954-3293-5524-96F3-C4A2278A1DCC}"/>
                    </a:ext>
                  </a:extLst>
                </p:cNvPr>
                <p:cNvSpPr>
                  <a:spLocks/>
                </p:cNvSpPr>
                <p:nvPr/>
              </p:nvSpPr>
              <p:spPr bwMode="auto">
                <a:xfrm>
                  <a:off x="3048000" y="5122863"/>
                  <a:ext cx="314325" cy="269875"/>
                </a:xfrm>
                <a:custGeom>
                  <a:avLst/>
                  <a:gdLst>
                    <a:gd name="T0" fmla="*/ 17 w 76"/>
                    <a:gd name="T1" fmla="*/ 54 h 65"/>
                    <a:gd name="T2" fmla="*/ 28 w 76"/>
                    <a:gd name="T3" fmla="*/ 64 h 65"/>
                    <a:gd name="T4" fmla="*/ 28 w 76"/>
                    <a:gd name="T5" fmla="*/ 65 h 65"/>
                    <a:gd name="T6" fmla="*/ 48 w 76"/>
                    <a:gd name="T7" fmla="*/ 65 h 65"/>
                    <a:gd name="T8" fmla="*/ 48 w 76"/>
                    <a:gd name="T9" fmla="*/ 64 h 65"/>
                    <a:gd name="T10" fmla="*/ 48 w 76"/>
                    <a:gd name="T11" fmla="*/ 64 h 65"/>
                    <a:gd name="T12" fmla="*/ 59 w 76"/>
                    <a:gd name="T13" fmla="*/ 54 h 65"/>
                    <a:gd name="T14" fmla="*/ 75 w 76"/>
                    <a:gd name="T15" fmla="*/ 47 h 65"/>
                    <a:gd name="T16" fmla="*/ 76 w 76"/>
                    <a:gd name="T17" fmla="*/ 46 h 65"/>
                    <a:gd name="T18" fmla="*/ 74 w 76"/>
                    <a:gd name="T19" fmla="*/ 44 h 65"/>
                    <a:gd name="T20" fmla="*/ 62 w 76"/>
                    <a:gd name="T21" fmla="*/ 8 h 65"/>
                    <a:gd name="T22" fmla="*/ 60 w 76"/>
                    <a:gd name="T23" fmla="*/ 7 h 65"/>
                    <a:gd name="T24" fmla="*/ 52 w 76"/>
                    <a:gd name="T25" fmla="*/ 0 h 65"/>
                    <a:gd name="T26" fmla="*/ 39 w 76"/>
                    <a:gd name="T27" fmla="*/ 14 h 65"/>
                    <a:gd name="T28" fmla="*/ 37 w 76"/>
                    <a:gd name="T29" fmla="*/ 14 h 65"/>
                    <a:gd name="T30" fmla="*/ 24 w 76"/>
                    <a:gd name="T31" fmla="*/ 0 h 65"/>
                    <a:gd name="T32" fmla="*/ 16 w 76"/>
                    <a:gd name="T33" fmla="*/ 7 h 65"/>
                    <a:gd name="T34" fmla="*/ 14 w 76"/>
                    <a:gd name="T35" fmla="*/ 8 h 65"/>
                    <a:gd name="T36" fmla="*/ 1 w 76"/>
                    <a:gd name="T37" fmla="*/ 44 h 65"/>
                    <a:gd name="T38" fmla="*/ 0 w 76"/>
                    <a:gd name="T39" fmla="*/ 46 h 65"/>
                    <a:gd name="T40" fmla="*/ 1 w 76"/>
                    <a:gd name="T41" fmla="*/ 47 h 65"/>
                    <a:gd name="T42" fmla="*/ 17 w 76"/>
                    <a:gd name="T43"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5">
                      <a:moveTo>
                        <a:pt x="17" y="54"/>
                      </a:moveTo>
                      <a:cubicBezTo>
                        <a:pt x="22" y="57"/>
                        <a:pt x="26" y="60"/>
                        <a:pt x="28" y="64"/>
                      </a:cubicBezTo>
                      <a:cubicBezTo>
                        <a:pt x="28" y="64"/>
                        <a:pt x="28" y="64"/>
                        <a:pt x="28" y="65"/>
                      </a:cubicBezTo>
                      <a:cubicBezTo>
                        <a:pt x="48" y="65"/>
                        <a:pt x="48" y="65"/>
                        <a:pt x="48" y="65"/>
                      </a:cubicBezTo>
                      <a:cubicBezTo>
                        <a:pt x="48" y="64"/>
                        <a:pt x="48" y="64"/>
                        <a:pt x="48" y="64"/>
                      </a:cubicBezTo>
                      <a:cubicBezTo>
                        <a:pt x="48" y="64"/>
                        <a:pt x="48" y="64"/>
                        <a:pt x="48" y="64"/>
                      </a:cubicBezTo>
                      <a:cubicBezTo>
                        <a:pt x="50" y="60"/>
                        <a:pt x="54" y="57"/>
                        <a:pt x="59" y="54"/>
                      </a:cubicBezTo>
                      <a:cubicBezTo>
                        <a:pt x="75" y="47"/>
                        <a:pt x="75" y="47"/>
                        <a:pt x="75" y="47"/>
                      </a:cubicBezTo>
                      <a:cubicBezTo>
                        <a:pt x="76" y="46"/>
                        <a:pt x="76" y="46"/>
                        <a:pt x="76" y="46"/>
                      </a:cubicBezTo>
                      <a:cubicBezTo>
                        <a:pt x="75" y="46"/>
                        <a:pt x="75" y="45"/>
                        <a:pt x="74" y="44"/>
                      </a:cubicBezTo>
                      <a:cubicBezTo>
                        <a:pt x="67" y="35"/>
                        <a:pt x="63" y="23"/>
                        <a:pt x="62" y="8"/>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lnTo>
                        <a:pt x="1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0" name="Freeform 8">
                  <a:extLst>
                    <a:ext uri="{FF2B5EF4-FFF2-40B4-BE49-F238E27FC236}">
                      <a16:creationId xmlns:a16="http://schemas.microsoft.com/office/drawing/2014/main" id="{2B0314E4-C5F1-D1B7-63F1-DD8B30A02396}"/>
                    </a:ext>
                  </a:extLst>
                </p:cNvPr>
                <p:cNvSpPr>
                  <a:spLocks/>
                </p:cNvSpPr>
                <p:nvPr/>
              </p:nvSpPr>
              <p:spPr bwMode="auto">
                <a:xfrm>
                  <a:off x="3076575" y="4833938"/>
                  <a:ext cx="257175" cy="306388"/>
                </a:xfrm>
                <a:custGeom>
                  <a:avLst/>
                  <a:gdLst>
                    <a:gd name="T0" fmla="*/ 31 w 62"/>
                    <a:gd name="T1" fmla="*/ 74 h 74"/>
                    <a:gd name="T2" fmla="*/ 62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2" y="58"/>
                        <a:pt x="62" y="30"/>
                      </a:cubicBezTo>
                      <a:cubicBezTo>
                        <a:pt x="62" y="11"/>
                        <a:pt x="53" y="0"/>
                        <a:pt x="31" y="0"/>
                      </a:cubicBezTo>
                      <a:cubicBezTo>
                        <a:pt x="9" y="0"/>
                        <a:pt x="0" y="11"/>
                        <a:pt x="0" y="30"/>
                      </a:cubicBezTo>
                      <a:cubicBezTo>
                        <a:pt x="1" y="58"/>
                        <a:pt x="16"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1" name="Freeform 9">
                  <a:extLst>
                    <a:ext uri="{FF2B5EF4-FFF2-40B4-BE49-F238E27FC236}">
                      <a16:creationId xmlns:a16="http://schemas.microsoft.com/office/drawing/2014/main" id="{7F98485E-F817-7B51-1D98-7434C1F91940}"/>
                    </a:ext>
                  </a:extLst>
                </p:cNvPr>
                <p:cNvSpPr>
                  <a:spLocks/>
                </p:cNvSpPr>
                <p:nvPr/>
              </p:nvSpPr>
              <p:spPr bwMode="auto">
                <a:xfrm>
                  <a:off x="3573463" y="5122863"/>
                  <a:ext cx="392113" cy="269875"/>
                </a:xfrm>
                <a:custGeom>
                  <a:avLst/>
                  <a:gdLst>
                    <a:gd name="T0" fmla="*/ 95 w 95"/>
                    <a:gd name="T1" fmla="*/ 57 h 65"/>
                    <a:gd name="T2" fmla="*/ 84 w 95"/>
                    <a:gd name="T3" fmla="*/ 21 h 65"/>
                    <a:gd name="T4" fmla="*/ 77 w 95"/>
                    <a:gd name="T5" fmla="*/ 15 h 65"/>
                    <a:gd name="T6" fmla="*/ 60 w 95"/>
                    <a:gd name="T7" fmla="*/ 7 h 65"/>
                    <a:gd name="T8" fmla="*/ 52 w 95"/>
                    <a:gd name="T9" fmla="*/ 0 h 65"/>
                    <a:gd name="T10" fmla="*/ 39 w 95"/>
                    <a:gd name="T11" fmla="*/ 14 h 65"/>
                    <a:gd name="T12" fmla="*/ 37 w 95"/>
                    <a:gd name="T13" fmla="*/ 14 h 65"/>
                    <a:gd name="T14" fmla="*/ 24 w 95"/>
                    <a:gd name="T15" fmla="*/ 0 h 65"/>
                    <a:gd name="T16" fmla="*/ 16 w 95"/>
                    <a:gd name="T17" fmla="*/ 7 h 65"/>
                    <a:gd name="T18" fmla="*/ 14 w 95"/>
                    <a:gd name="T19" fmla="*/ 8 h 65"/>
                    <a:gd name="T20" fmla="*/ 1 w 95"/>
                    <a:gd name="T21" fmla="*/ 44 h 65"/>
                    <a:gd name="T22" fmla="*/ 0 w 95"/>
                    <a:gd name="T23" fmla="*/ 46 h 65"/>
                    <a:gd name="T24" fmla="*/ 1 w 95"/>
                    <a:gd name="T25" fmla="*/ 47 h 65"/>
                    <a:gd name="T26" fmla="*/ 17 w 95"/>
                    <a:gd name="T27" fmla="*/ 54 h 65"/>
                    <a:gd name="T28" fmla="*/ 28 w 95"/>
                    <a:gd name="T29" fmla="*/ 64 h 65"/>
                    <a:gd name="T30" fmla="*/ 28 w 95"/>
                    <a:gd name="T31" fmla="*/ 65 h 65"/>
                    <a:gd name="T32" fmla="*/ 92 w 95"/>
                    <a:gd name="T33" fmla="*/ 65 h 65"/>
                    <a:gd name="T34" fmla="*/ 95 w 95"/>
                    <a:gd name="T35" fmla="*/ 62 h 65"/>
                    <a:gd name="T36" fmla="*/ 95 w 95"/>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5">
                      <a:moveTo>
                        <a:pt x="95" y="57"/>
                      </a:moveTo>
                      <a:cubicBezTo>
                        <a:pt x="93" y="44"/>
                        <a:pt x="84" y="21"/>
                        <a:pt x="84" y="21"/>
                      </a:cubicBezTo>
                      <a:cubicBezTo>
                        <a:pt x="82" y="18"/>
                        <a:pt x="80" y="16"/>
                        <a:pt x="77" y="15"/>
                      </a:cubicBezTo>
                      <a:cubicBezTo>
                        <a:pt x="60" y="7"/>
                        <a:pt x="60" y="7"/>
                        <a:pt x="60" y="7"/>
                      </a:cubicBezTo>
                      <a:cubicBezTo>
                        <a:pt x="52" y="0"/>
                        <a:pt x="52" y="0"/>
                        <a:pt x="52" y="0"/>
                      </a:cubicBezTo>
                      <a:cubicBezTo>
                        <a:pt x="39" y="14"/>
                        <a:pt x="39" y="14"/>
                        <a:pt x="39" y="14"/>
                      </a:cubicBezTo>
                      <a:cubicBezTo>
                        <a:pt x="37" y="14"/>
                        <a:pt x="37" y="14"/>
                        <a:pt x="37" y="14"/>
                      </a:cubicBezTo>
                      <a:cubicBezTo>
                        <a:pt x="24" y="0"/>
                        <a:pt x="24" y="0"/>
                        <a:pt x="24" y="0"/>
                      </a:cubicBezTo>
                      <a:cubicBezTo>
                        <a:pt x="16" y="7"/>
                        <a:pt x="16" y="7"/>
                        <a:pt x="16" y="7"/>
                      </a:cubicBezTo>
                      <a:cubicBezTo>
                        <a:pt x="14" y="8"/>
                        <a:pt x="14" y="8"/>
                        <a:pt x="14" y="8"/>
                      </a:cubicBezTo>
                      <a:cubicBezTo>
                        <a:pt x="13" y="22"/>
                        <a:pt x="9" y="35"/>
                        <a:pt x="1" y="44"/>
                      </a:cubicBezTo>
                      <a:cubicBezTo>
                        <a:pt x="1" y="45"/>
                        <a:pt x="0" y="46"/>
                        <a:pt x="0" y="46"/>
                      </a:cubicBezTo>
                      <a:cubicBezTo>
                        <a:pt x="1" y="47"/>
                        <a:pt x="1" y="47"/>
                        <a:pt x="1" y="47"/>
                      </a:cubicBezTo>
                      <a:cubicBezTo>
                        <a:pt x="17" y="54"/>
                        <a:pt x="17" y="54"/>
                        <a:pt x="17" y="54"/>
                      </a:cubicBezTo>
                      <a:cubicBezTo>
                        <a:pt x="22" y="57"/>
                        <a:pt x="26" y="60"/>
                        <a:pt x="28" y="64"/>
                      </a:cubicBezTo>
                      <a:cubicBezTo>
                        <a:pt x="28" y="64"/>
                        <a:pt x="28" y="64"/>
                        <a:pt x="28" y="65"/>
                      </a:cubicBezTo>
                      <a:cubicBezTo>
                        <a:pt x="92" y="65"/>
                        <a:pt x="92" y="65"/>
                        <a:pt x="92" y="65"/>
                      </a:cubicBezTo>
                      <a:cubicBezTo>
                        <a:pt x="94" y="65"/>
                        <a:pt x="94" y="64"/>
                        <a:pt x="95" y="62"/>
                      </a:cubicBezTo>
                      <a:cubicBezTo>
                        <a:pt x="95" y="60"/>
                        <a:pt x="95" y="59"/>
                        <a:pt x="95"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2" name="Freeform 10">
                  <a:extLst>
                    <a:ext uri="{FF2B5EF4-FFF2-40B4-BE49-F238E27FC236}">
                      <a16:creationId xmlns:a16="http://schemas.microsoft.com/office/drawing/2014/main" id="{3491BE94-9413-F944-E483-7714456874B3}"/>
                    </a:ext>
                  </a:extLst>
                </p:cNvPr>
                <p:cNvSpPr>
                  <a:spLocks/>
                </p:cNvSpPr>
                <p:nvPr/>
              </p:nvSpPr>
              <p:spPr bwMode="auto">
                <a:xfrm>
                  <a:off x="3602038" y="4833938"/>
                  <a:ext cx="257175" cy="306388"/>
                </a:xfrm>
                <a:custGeom>
                  <a:avLst/>
                  <a:gdLst>
                    <a:gd name="T0" fmla="*/ 0 w 62"/>
                    <a:gd name="T1" fmla="*/ 30 h 74"/>
                    <a:gd name="T2" fmla="*/ 31 w 62"/>
                    <a:gd name="T3" fmla="*/ 74 h 74"/>
                    <a:gd name="T4" fmla="*/ 62 w 62"/>
                    <a:gd name="T5" fmla="*/ 30 h 74"/>
                    <a:gd name="T6" fmla="*/ 31 w 62"/>
                    <a:gd name="T7" fmla="*/ 0 h 74"/>
                    <a:gd name="T8" fmla="*/ 0 w 62"/>
                    <a:gd name="T9" fmla="*/ 30 h 74"/>
                  </a:gdLst>
                  <a:ahLst/>
                  <a:cxnLst>
                    <a:cxn ang="0">
                      <a:pos x="T0" y="T1"/>
                    </a:cxn>
                    <a:cxn ang="0">
                      <a:pos x="T2" y="T3"/>
                    </a:cxn>
                    <a:cxn ang="0">
                      <a:pos x="T4" y="T5"/>
                    </a:cxn>
                    <a:cxn ang="0">
                      <a:pos x="T6" y="T7"/>
                    </a:cxn>
                    <a:cxn ang="0">
                      <a:pos x="T8" y="T9"/>
                    </a:cxn>
                  </a:cxnLst>
                  <a:rect l="0" t="0" r="r" b="b"/>
                  <a:pathLst>
                    <a:path w="62" h="74">
                      <a:moveTo>
                        <a:pt x="0" y="30"/>
                      </a:moveTo>
                      <a:cubicBezTo>
                        <a:pt x="0" y="58"/>
                        <a:pt x="16" y="74"/>
                        <a:pt x="31" y="74"/>
                      </a:cubicBezTo>
                      <a:cubicBezTo>
                        <a:pt x="44" y="74"/>
                        <a:pt x="61" y="58"/>
                        <a:pt x="62" y="30"/>
                      </a:cubicBezTo>
                      <a:cubicBezTo>
                        <a:pt x="62" y="11"/>
                        <a:pt x="53" y="0"/>
                        <a:pt x="31" y="0"/>
                      </a:cubicBezTo>
                      <a:cubicBezTo>
                        <a:pt x="9" y="0"/>
                        <a:pt x="0" y="11"/>
                        <a:pt x="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3" name="Freeform 11">
                  <a:extLst>
                    <a:ext uri="{FF2B5EF4-FFF2-40B4-BE49-F238E27FC236}">
                      <a16:creationId xmlns:a16="http://schemas.microsoft.com/office/drawing/2014/main" id="{114905A4-7F21-1CF0-FF7B-C71C190A4346}"/>
                    </a:ext>
                  </a:extLst>
                </p:cNvPr>
                <p:cNvSpPr>
                  <a:spLocks/>
                </p:cNvSpPr>
                <p:nvPr/>
              </p:nvSpPr>
              <p:spPr bwMode="auto">
                <a:xfrm>
                  <a:off x="2679700" y="5318125"/>
                  <a:ext cx="530225" cy="268288"/>
                </a:xfrm>
                <a:custGeom>
                  <a:avLst/>
                  <a:gdLst>
                    <a:gd name="T0" fmla="*/ 103 w 128"/>
                    <a:gd name="T1" fmla="*/ 15 h 65"/>
                    <a:gd name="T2" fmla="*/ 86 w 128"/>
                    <a:gd name="T3" fmla="*/ 7 h 65"/>
                    <a:gd name="T4" fmla="*/ 78 w 128"/>
                    <a:gd name="T5" fmla="*/ 0 h 65"/>
                    <a:gd name="T6" fmla="*/ 64 w 128"/>
                    <a:gd name="T7" fmla="*/ 13 h 65"/>
                    <a:gd name="T8" fmla="*/ 63 w 128"/>
                    <a:gd name="T9" fmla="*/ 13 h 65"/>
                    <a:gd name="T10" fmla="*/ 50 w 128"/>
                    <a:gd name="T11" fmla="*/ 0 h 65"/>
                    <a:gd name="T12" fmla="*/ 41 w 128"/>
                    <a:gd name="T13" fmla="*/ 7 h 65"/>
                    <a:gd name="T14" fmla="*/ 24 w 128"/>
                    <a:gd name="T15" fmla="*/ 15 h 65"/>
                    <a:gd name="T16" fmla="*/ 18 w 128"/>
                    <a:gd name="T17" fmla="*/ 20 h 65"/>
                    <a:gd name="T18" fmla="*/ 10 w 128"/>
                    <a:gd name="T19" fmla="*/ 65 h 65"/>
                    <a:gd name="T20" fmla="*/ 118 w 128"/>
                    <a:gd name="T21" fmla="*/ 65 h 65"/>
                    <a:gd name="T22" fmla="*/ 109 w 128"/>
                    <a:gd name="T23" fmla="*/ 20 h 65"/>
                    <a:gd name="T24" fmla="*/ 103 w 128"/>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65">
                      <a:moveTo>
                        <a:pt x="103" y="15"/>
                      </a:moveTo>
                      <a:cubicBezTo>
                        <a:pt x="86" y="7"/>
                        <a:pt x="86" y="7"/>
                        <a:pt x="86" y="7"/>
                      </a:cubicBezTo>
                      <a:cubicBezTo>
                        <a:pt x="78" y="0"/>
                        <a:pt x="78" y="0"/>
                        <a:pt x="78" y="0"/>
                      </a:cubicBezTo>
                      <a:cubicBezTo>
                        <a:pt x="64" y="13"/>
                        <a:pt x="64" y="13"/>
                        <a:pt x="64" y="13"/>
                      </a:cubicBezTo>
                      <a:cubicBezTo>
                        <a:pt x="63" y="13"/>
                        <a:pt x="63" y="13"/>
                        <a:pt x="63" y="13"/>
                      </a:cubicBezTo>
                      <a:cubicBezTo>
                        <a:pt x="50" y="0"/>
                        <a:pt x="50" y="0"/>
                        <a:pt x="50" y="0"/>
                      </a:cubicBezTo>
                      <a:cubicBezTo>
                        <a:pt x="41" y="7"/>
                        <a:pt x="41" y="7"/>
                        <a:pt x="41" y="7"/>
                      </a:cubicBezTo>
                      <a:cubicBezTo>
                        <a:pt x="24" y="15"/>
                        <a:pt x="24" y="15"/>
                        <a:pt x="24" y="15"/>
                      </a:cubicBezTo>
                      <a:cubicBezTo>
                        <a:pt x="22" y="16"/>
                        <a:pt x="19" y="18"/>
                        <a:pt x="18" y="20"/>
                      </a:cubicBezTo>
                      <a:cubicBezTo>
                        <a:pt x="18" y="20"/>
                        <a:pt x="0" y="65"/>
                        <a:pt x="10" y="65"/>
                      </a:cubicBezTo>
                      <a:cubicBezTo>
                        <a:pt x="118" y="65"/>
                        <a:pt x="118" y="65"/>
                        <a:pt x="118" y="65"/>
                      </a:cubicBezTo>
                      <a:cubicBezTo>
                        <a:pt x="128" y="65"/>
                        <a:pt x="109" y="20"/>
                        <a:pt x="109" y="20"/>
                      </a:cubicBezTo>
                      <a:cubicBezTo>
                        <a:pt x="108" y="18"/>
                        <a:pt x="105" y="16"/>
                        <a:pt x="103"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4" name="Freeform 12">
                  <a:extLst>
                    <a:ext uri="{FF2B5EF4-FFF2-40B4-BE49-F238E27FC236}">
                      <a16:creationId xmlns:a16="http://schemas.microsoft.com/office/drawing/2014/main" id="{AEC7880A-611D-E442-5A2C-AB82F9652B46}"/>
                    </a:ext>
                  </a:extLst>
                </p:cNvPr>
                <p:cNvSpPr>
                  <a:spLocks/>
                </p:cNvSpPr>
                <p:nvPr/>
              </p:nvSpPr>
              <p:spPr bwMode="auto">
                <a:xfrm>
                  <a:off x="2816225" y="5027613"/>
                  <a:ext cx="257175" cy="306388"/>
                </a:xfrm>
                <a:custGeom>
                  <a:avLst/>
                  <a:gdLst>
                    <a:gd name="T0" fmla="*/ 31 w 62"/>
                    <a:gd name="T1" fmla="*/ 0 h 74"/>
                    <a:gd name="T2" fmla="*/ 0 w 62"/>
                    <a:gd name="T3" fmla="*/ 30 h 74"/>
                    <a:gd name="T4" fmla="*/ 31 w 62"/>
                    <a:gd name="T5" fmla="*/ 74 h 74"/>
                    <a:gd name="T6" fmla="*/ 61 w 62"/>
                    <a:gd name="T7" fmla="*/ 30 h 74"/>
                    <a:gd name="T8" fmla="*/ 31 w 62"/>
                    <a:gd name="T9" fmla="*/ 0 h 74"/>
                  </a:gdLst>
                  <a:ahLst/>
                  <a:cxnLst>
                    <a:cxn ang="0">
                      <a:pos x="T0" y="T1"/>
                    </a:cxn>
                    <a:cxn ang="0">
                      <a:pos x="T2" y="T3"/>
                    </a:cxn>
                    <a:cxn ang="0">
                      <a:pos x="T4" y="T5"/>
                    </a:cxn>
                    <a:cxn ang="0">
                      <a:pos x="T6" y="T7"/>
                    </a:cxn>
                    <a:cxn ang="0">
                      <a:pos x="T8" y="T9"/>
                    </a:cxn>
                  </a:cxnLst>
                  <a:rect l="0" t="0" r="r" b="b"/>
                  <a:pathLst>
                    <a:path w="62" h="74">
                      <a:moveTo>
                        <a:pt x="31" y="0"/>
                      </a:moveTo>
                      <a:cubicBezTo>
                        <a:pt x="9" y="0"/>
                        <a:pt x="0" y="11"/>
                        <a:pt x="0" y="30"/>
                      </a:cubicBezTo>
                      <a:cubicBezTo>
                        <a:pt x="0" y="58"/>
                        <a:pt x="15" y="74"/>
                        <a:pt x="31" y="74"/>
                      </a:cubicBezTo>
                      <a:cubicBezTo>
                        <a:pt x="44" y="74"/>
                        <a:pt x="61" y="58"/>
                        <a:pt x="61" y="30"/>
                      </a:cubicBezTo>
                      <a:cubicBezTo>
                        <a:pt x="62" y="11"/>
                        <a:pt x="53"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5" name="Freeform 13">
                  <a:extLst>
                    <a:ext uri="{FF2B5EF4-FFF2-40B4-BE49-F238E27FC236}">
                      <a16:creationId xmlns:a16="http://schemas.microsoft.com/office/drawing/2014/main" id="{8233FAF3-270F-9303-A6FB-659A894CDC67}"/>
                    </a:ext>
                  </a:extLst>
                </p:cNvPr>
                <p:cNvSpPr>
                  <a:spLocks/>
                </p:cNvSpPr>
                <p:nvPr/>
              </p:nvSpPr>
              <p:spPr bwMode="auto">
                <a:xfrm>
                  <a:off x="3200400" y="5318125"/>
                  <a:ext cx="534988" cy="268288"/>
                </a:xfrm>
                <a:custGeom>
                  <a:avLst/>
                  <a:gdLst>
                    <a:gd name="T0" fmla="*/ 104 w 129"/>
                    <a:gd name="T1" fmla="*/ 15 h 65"/>
                    <a:gd name="T2" fmla="*/ 87 w 129"/>
                    <a:gd name="T3" fmla="*/ 7 h 65"/>
                    <a:gd name="T4" fmla="*/ 78 w 129"/>
                    <a:gd name="T5" fmla="*/ 0 h 65"/>
                    <a:gd name="T6" fmla="*/ 65 w 129"/>
                    <a:gd name="T7" fmla="*/ 13 h 65"/>
                    <a:gd name="T8" fmla="*/ 64 w 129"/>
                    <a:gd name="T9" fmla="*/ 13 h 65"/>
                    <a:gd name="T10" fmla="*/ 51 w 129"/>
                    <a:gd name="T11" fmla="*/ 0 h 65"/>
                    <a:gd name="T12" fmla="*/ 42 w 129"/>
                    <a:gd name="T13" fmla="*/ 7 h 65"/>
                    <a:gd name="T14" fmla="*/ 25 w 129"/>
                    <a:gd name="T15" fmla="*/ 15 h 65"/>
                    <a:gd name="T16" fmla="*/ 19 w 129"/>
                    <a:gd name="T17" fmla="*/ 20 h 65"/>
                    <a:gd name="T18" fmla="*/ 10 w 129"/>
                    <a:gd name="T19" fmla="*/ 65 h 65"/>
                    <a:gd name="T20" fmla="*/ 119 w 129"/>
                    <a:gd name="T21" fmla="*/ 65 h 65"/>
                    <a:gd name="T22" fmla="*/ 110 w 129"/>
                    <a:gd name="T23" fmla="*/ 20 h 65"/>
                    <a:gd name="T24" fmla="*/ 104 w 129"/>
                    <a:gd name="T2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65">
                      <a:moveTo>
                        <a:pt x="104" y="15"/>
                      </a:moveTo>
                      <a:cubicBezTo>
                        <a:pt x="87" y="7"/>
                        <a:pt x="87" y="7"/>
                        <a:pt x="87" y="7"/>
                      </a:cubicBezTo>
                      <a:cubicBezTo>
                        <a:pt x="78" y="0"/>
                        <a:pt x="78" y="0"/>
                        <a:pt x="78" y="0"/>
                      </a:cubicBezTo>
                      <a:cubicBezTo>
                        <a:pt x="65" y="13"/>
                        <a:pt x="65" y="13"/>
                        <a:pt x="65" y="13"/>
                      </a:cubicBezTo>
                      <a:cubicBezTo>
                        <a:pt x="64" y="13"/>
                        <a:pt x="64" y="13"/>
                        <a:pt x="64" y="13"/>
                      </a:cubicBezTo>
                      <a:cubicBezTo>
                        <a:pt x="51" y="0"/>
                        <a:pt x="51" y="0"/>
                        <a:pt x="51" y="0"/>
                      </a:cubicBezTo>
                      <a:cubicBezTo>
                        <a:pt x="42" y="7"/>
                        <a:pt x="42" y="7"/>
                        <a:pt x="42" y="7"/>
                      </a:cubicBezTo>
                      <a:cubicBezTo>
                        <a:pt x="25" y="15"/>
                        <a:pt x="25" y="15"/>
                        <a:pt x="25" y="15"/>
                      </a:cubicBezTo>
                      <a:cubicBezTo>
                        <a:pt x="23" y="16"/>
                        <a:pt x="20" y="18"/>
                        <a:pt x="19" y="20"/>
                      </a:cubicBezTo>
                      <a:cubicBezTo>
                        <a:pt x="19" y="20"/>
                        <a:pt x="0" y="65"/>
                        <a:pt x="10" y="65"/>
                      </a:cubicBezTo>
                      <a:cubicBezTo>
                        <a:pt x="119" y="65"/>
                        <a:pt x="119" y="65"/>
                        <a:pt x="119" y="65"/>
                      </a:cubicBezTo>
                      <a:cubicBezTo>
                        <a:pt x="129" y="65"/>
                        <a:pt x="110" y="20"/>
                        <a:pt x="110" y="20"/>
                      </a:cubicBezTo>
                      <a:cubicBezTo>
                        <a:pt x="109" y="18"/>
                        <a:pt x="106" y="16"/>
                        <a:pt x="104"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6" name="Freeform 14">
                  <a:extLst>
                    <a:ext uri="{FF2B5EF4-FFF2-40B4-BE49-F238E27FC236}">
                      <a16:creationId xmlns:a16="http://schemas.microsoft.com/office/drawing/2014/main" id="{5A52BE22-0415-46E8-08BF-074F7DE02C6B}"/>
                    </a:ext>
                  </a:extLst>
                </p:cNvPr>
                <p:cNvSpPr>
                  <a:spLocks/>
                </p:cNvSpPr>
                <p:nvPr/>
              </p:nvSpPr>
              <p:spPr bwMode="auto">
                <a:xfrm>
                  <a:off x="3341688" y="5027613"/>
                  <a:ext cx="257175" cy="306388"/>
                </a:xfrm>
                <a:custGeom>
                  <a:avLst/>
                  <a:gdLst>
                    <a:gd name="T0" fmla="*/ 31 w 62"/>
                    <a:gd name="T1" fmla="*/ 74 h 74"/>
                    <a:gd name="T2" fmla="*/ 61 w 62"/>
                    <a:gd name="T3" fmla="*/ 30 h 74"/>
                    <a:gd name="T4" fmla="*/ 31 w 62"/>
                    <a:gd name="T5" fmla="*/ 0 h 74"/>
                    <a:gd name="T6" fmla="*/ 0 w 62"/>
                    <a:gd name="T7" fmla="*/ 30 h 74"/>
                    <a:gd name="T8" fmla="*/ 31 w 62"/>
                    <a:gd name="T9" fmla="*/ 74 h 74"/>
                  </a:gdLst>
                  <a:ahLst/>
                  <a:cxnLst>
                    <a:cxn ang="0">
                      <a:pos x="T0" y="T1"/>
                    </a:cxn>
                    <a:cxn ang="0">
                      <a:pos x="T2" y="T3"/>
                    </a:cxn>
                    <a:cxn ang="0">
                      <a:pos x="T4" y="T5"/>
                    </a:cxn>
                    <a:cxn ang="0">
                      <a:pos x="T6" y="T7"/>
                    </a:cxn>
                    <a:cxn ang="0">
                      <a:pos x="T8" y="T9"/>
                    </a:cxn>
                  </a:cxnLst>
                  <a:rect l="0" t="0" r="r" b="b"/>
                  <a:pathLst>
                    <a:path w="62" h="74">
                      <a:moveTo>
                        <a:pt x="31" y="74"/>
                      </a:moveTo>
                      <a:cubicBezTo>
                        <a:pt x="44" y="74"/>
                        <a:pt x="61" y="58"/>
                        <a:pt x="61" y="30"/>
                      </a:cubicBezTo>
                      <a:cubicBezTo>
                        <a:pt x="62" y="11"/>
                        <a:pt x="53" y="0"/>
                        <a:pt x="31" y="0"/>
                      </a:cubicBezTo>
                      <a:cubicBezTo>
                        <a:pt x="9" y="0"/>
                        <a:pt x="0" y="11"/>
                        <a:pt x="0" y="30"/>
                      </a:cubicBezTo>
                      <a:cubicBezTo>
                        <a:pt x="0" y="58"/>
                        <a:pt x="15" y="74"/>
                        <a:pt x="31" y="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105" name="Freeform 15">
                <a:extLst>
                  <a:ext uri="{FF2B5EF4-FFF2-40B4-BE49-F238E27FC236}">
                    <a16:creationId xmlns:a16="http://schemas.microsoft.com/office/drawing/2014/main" id="{B9AEEFDD-FAD5-4C75-4561-2E2E8EF3B0E5}"/>
                  </a:ext>
                </a:extLst>
              </p:cNvPr>
              <p:cNvSpPr>
                <a:spLocks/>
              </p:cNvSpPr>
              <p:nvPr/>
            </p:nvSpPr>
            <p:spPr bwMode="auto">
              <a:xfrm>
                <a:off x="3155950" y="4298950"/>
                <a:ext cx="160338" cy="231775"/>
              </a:xfrm>
              <a:custGeom>
                <a:avLst/>
                <a:gdLst>
                  <a:gd name="T0" fmla="*/ 1 w 39"/>
                  <a:gd name="T1" fmla="*/ 56 h 56"/>
                  <a:gd name="T2" fmla="*/ 3 w 39"/>
                  <a:gd name="T3" fmla="*/ 56 h 56"/>
                  <a:gd name="T4" fmla="*/ 5 w 39"/>
                  <a:gd name="T5" fmla="*/ 56 h 56"/>
                  <a:gd name="T6" fmla="*/ 37 w 39"/>
                  <a:gd name="T7" fmla="*/ 31 h 56"/>
                  <a:gd name="T8" fmla="*/ 39 w 39"/>
                  <a:gd name="T9" fmla="*/ 28 h 56"/>
                  <a:gd name="T10" fmla="*/ 37 w 39"/>
                  <a:gd name="T11" fmla="*/ 26 h 56"/>
                  <a:gd name="T12" fmla="*/ 5 w 39"/>
                  <a:gd name="T13" fmla="*/ 1 h 56"/>
                  <a:gd name="T14" fmla="*/ 1 w 39"/>
                  <a:gd name="T15" fmla="*/ 1 h 56"/>
                  <a:gd name="T16" fmla="*/ 0 w 39"/>
                  <a:gd name="T17" fmla="*/ 3 h 56"/>
                  <a:gd name="T18" fmla="*/ 0 w 39"/>
                  <a:gd name="T19" fmla="*/ 53 h 56"/>
                  <a:gd name="T20" fmla="*/ 1 w 39"/>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6">
                    <a:moveTo>
                      <a:pt x="1" y="56"/>
                    </a:moveTo>
                    <a:cubicBezTo>
                      <a:pt x="2" y="56"/>
                      <a:pt x="2" y="56"/>
                      <a:pt x="3" y="56"/>
                    </a:cubicBezTo>
                    <a:cubicBezTo>
                      <a:pt x="3" y="56"/>
                      <a:pt x="4" y="56"/>
                      <a:pt x="5" y="56"/>
                    </a:cubicBezTo>
                    <a:cubicBezTo>
                      <a:pt x="37" y="31"/>
                      <a:pt x="37" y="31"/>
                      <a:pt x="37" y="31"/>
                    </a:cubicBezTo>
                    <a:cubicBezTo>
                      <a:pt x="38" y="30"/>
                      <a:pt x="39" y="29"/>
                      <a:pt x="39" y="28"/>
                    </a:cubicBezTo>
                    <a:cubicBezTo>
                      <a:pt x="39" y="27"/>
                      <a:pt x="38" y="26"/>
                      <a:pt x="37" y="26"/>
                    </a:cubicBezTo>
                    <a:cubicBezTo>
                      <a:pt x="5" y="1"/>
                      <a:pt x="5" y="1"/>
                      <a:pt x="5" y="1"/>
                    </a:cubicBezTo>
                    <a:cubicBezTo>
                      <a:pt x="4" y="0"/>
                      <a:pt x="2" y="0"/>
                      <a:pt x="1" y="1"/>
                    </a:cubicBezTo>
                    <a:cubicBezTo>
                      <a:pt x="0" y="1"/>
                      <a:pt x="0" y="2"/>
                      <a:pt x="0" y="3"/>
                    </a:cubicBezTo>
                    <a:cubicBezTo>
                      <a:pt x="0" y="53"/>
                      <a:pt x="0" y="53"/>
                      <a:pt x="0" y="53"/>
                    </a:cubicBezTo>
                    <a:cubicBezTo>
                      <a:pt x="0" y="54"/>
                      <a:pt x="0" y="55"/>
                      <a:pt x="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6" name="Freeform 16">
                <a:extLst>
                  <a:ext uri="{FF2B5EF4-FFF2-40B4-BE49-F238E27FC236}">
                    <a16:creationId xmlns:a16="http://schemas.microsoft.com/office/drawing/2014/main" id="{5D3E9BA9-BFFC-7717-1814-7F1385D23A54}"/>
                  </a:ext>
                </a:extLst>
              </p:cNvPr>
              <p:cNvSpPr>
                <a:spLocks noEditPoints="1"/>
              </p:cNvSpPr>
              <p:nvPr/>
            </p:nvSpPr>
            <p:spPr bwMode="auto">
              <a:xfrm>
                <a:off x="2497138" y="4043363"/>
                <a:ext cx="1416050" cy="744538"/>
              </a:xfrm>
              <a:custGeom>
                <a:avLst/>
                <a:gdLst>
                  <a:gd name="T0" fmla="*/ 4 w 342"/>
                  <a:gd name="T1" fmla="*/ 180 h 180"/>
                  <a:gd name="T2" fmla="*/ 338 w 342"/>
                  <a:gd name="T3" fmla="*/ 180 h 180"/>
                  <a:gd name="T4" fmla="*/ 342 w 342"/>
                  <a:gd name="T5" fmla="*/ 176 h 180"/>
                  <a:gd name="T6" fmla="*/ 342 w 342"/>
                  <a:gd name="T7" fmla="*/ 5 h 180"/>
                  <a:gd name="T8" fmla="*/ 338 w 342"/>
                  <a:gd name="T9" fmla="*/ 0 h 180"/>
                  <a:gd name="T10" fmla="*/ 4 w 342"/>
                  <a:gd name="T11" fmla="*/ 0 h 180"/>
                  <a:gd name="T12" fmla="*/ 0 w 342"/>
                  <a:gd name="T13" fmla="*/ 5 h 180"/>
                  <a:gd name="T14" fmla="*/ 0 w 342"/>
                  <a:gd name="T15" fmla="*/ 176 h 180"/>
                  <a:gd name="T16" fmla="*/ 4 w 342"/>
                  <a:gd name="T17" fmla="*/ 180 h 180"/>
                  <a:gd name="T18" fmla="*/ 171 w 342"/>
                  <a:gd name="T19" fmla="*/ 39 h 180"/>
                  <a:gd name="T20" fmla="*/ 222 w 342"/>
                  <a:gd name="T21" fmla="*/ 90 h 180"/>
                  <a:gd name="T22" fmla="*/ 171 w 342"/>
                  <a:gd name="T23" fmla="*/ 142 h 180"/>
                  <a:gd name="T24" fmla="*/ 120 w 342"/>
                  <a:gd name="T25" fmla="*/ 90 h 180"/>
                  <a:gd name="T26" fmla="*/ 171 w 342"/>
                  <a:gd name="T27" fmla="*/ 3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180">
                    <a:moveTo>
                      <a:pt x="4" y="180"/>
                    </a:moveTo>
                    <a:cubicBezTo>
                      <a:pt x="338" y="180"/>
                      <a:pt x="338" y="180"/>
                      <a:pt x="338" y="180"/>
                    </a:cubicBezTo>
                    <a:cubicBezTo>
                      <a:pt x="340" y="180"/>
                      <a:pt x="342" y="178"/>
                      <a:pt x="342" y="176"/>
                    </a:cubicBezTo>
                    <a:cubicBezTo>
                      <a:pt x="342" y="5"/>
                      <a:pt x="342" y="5"/>
                      <a:pt x="342" y="5"/>
                    </a:cubicBezTo>
                    <a:cubicBezTo>
                      <a:pt x="342" y="2"/>
                      <a:pt x="340" y="0"/>
                      <a:pt x="338" y="0"/>
                    </a:cubicBezTo>
                    <a:cubicBezTo>
                      <a:pt x="4" y="0"/>
                      <a:pt x="4" y="0"/>
                      <a:pt x="4" y="0"/>
                    </a:cubicBezTo>
                    <a:cubicBezTo>
                      <a:pt x="2" y="0"/>
                      <a:pt x="0" y="2"/>
                      <a:pt x="0" y="5"/>
                    </a:cubicBezTo>
                    <a:cubicBezTo>
                      <a:pt x="0" y="176"/>
                      <a:pt x="0" y="176"/>
                      <a:pt x="0" y="176"/>
                    </a:cubicBezTo>
                    <a:cubicBezTo>
                      <a:pt x="0" y="178"/>
                      <a:pt x="2" y="180"/>
                      <a:pt x="4" y="180"/>
                    </a:cubicBezTo>
                    <a:close/>
                    <a:moveTo>
                      <a:pt x="171" y="39"/>
                    </a:moveTo>
                    <a:cubicBezTo>
                      <a:pt x="199" y="39"/>
                      <a:pt x="222" y="62"/>
                      <a:pt x="222" y="90"/>
                    </a:cubicBezTo>
                    <a:cubicBezTo>
                      <a:pt x="222" y="119"/>
                      <a:pt x="199" y="142"/>
                      <a:pt x="171" y="142"/>
                    </a:cubicBezTo>
                    <a:cubicBezTo>
                      <a:pt x="143" y="142"/>
                      <a:pt x="120" y="119"/>
                      <a:pt x="120" y="90"/>
                    </a:cubicBezTo>
                    <a:cubicBezTo>
                      <a:pt x="120" y="62"/>
                      <a:pt x="143" y="39"/>
                      <a:pt x="17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72" name="Group 71">
              <a:extLst>
                <a:ext uri="{FF2B5EF4-FFF2-40B4-BE49-F238E27FC236}">
                  <a16:creationId xmlns:a16="http://schemas.microsoft.com/office/drawing/2014/main" id="{FF99BEBC-D0EA-DE96-B097-E7E4B88A2DB4}"/>
                </a:ext>
              </a:extLst>
            </p:cNvPr>
            <p:cNvGrpSpPr>
              <a:grpSpLocks noChangeAspect="1"/>
            </p:cNvGrpSpPr>
            <p:nvPr/>
          </p:nvGrpSpPr>
          <p:grpSpPr>
            <a:xfrm>
              <a:off x="7519046" y="2867761"/>
              <a:ext cx="2933700" cy="2916455"/>
              <a:chOff x="6263978" y="972146"/>
              <a:chExt cx="4191000" cy="4166365"/>
            </a:xfrm>
          </p:grpSpPr>
          <p:sp>
            <p:nvSpPr>
              <p:cNvPr id="73" name="Freeform 31">
                <a:extLst>
                  <a:ext uri="{FF2B5EF4-FFF2-40B4-BE49-F238E27FC236}">
                    <a16:creationId xmlns:a16="http://schemas.microsoft.com/office/drawing/2014/main" id="{258042FF-9BA9-7C66-8F7B-49810C39DA27}"/>
                  </a:ext>
                </a:extLst>
              </p:cNvPr>
              <p:cNvSpPr>
                <a:spLocks/>
              </p:cNvSpPr>
              <p:nvPr/>
            </p:nvSpPr>
            <p:spPr bwMode="auto">
              <a:xfrm>
                <a:off x="8407301" y="2038735"/>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rgbClr val="EF423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4" name="Freeform 32">
                <a:extLst>
                  <a:ext uri="{FF2B5EF4-FFF2-40B4-BE49-F238E27FC236}">
                    <a16:creationId xmlns:a16="http://schemas.microsoft.com/office/drawing/2014/main" id="{0C475F5F-BE21-A148-8224-91DB43F4C8B1}"/>
                  </a:ext>
                </a:extLst>
              </p:cNvPr>
              <p:cNvSpPr>
                <a:spLocks/>
              </p:cNvSpPr>
              <p:nvPr/>
            </p:nvSpPr>
            <p:spPr bwMode="auto">
              <a:xfrm>
                <a:off x="6263978" y="2025692"/>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rgbClr val="A54C9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5" name="Freeform 33">
                <a:extLst>
                  <a:ext uri="{FF2B5EF4-FFF2-40B4-BE49-F238E27FC236}">
                    <a16:creationId xmlns:a16="http://schemas.microsoft.com/office/drawing/2014/main" id="{934380FD-E237-8BDB-CC3E-6877CCA95454}"/>
                  </a:ext>
                </a:extLst>
              </p:cNvPr>
              <p:cNvSpPr>
                <a:spLocks/>
              </p:cNvSpPr>
              <p:nvPr/>
            </p:nvSpPr>
            <p:spPr bwMode="auto">
              <a:xfrm>
                <a:off x="7330567" y="3079240"/>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rgbClr val="56BCD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6" name="Freeform 34">
                <a:extLst>
                  <a:ext uri="{FF2B5EF4-FFF2-40B4-BE49-F238E27FC236}">
                    <a16:creationId xmlns:a16="http://schemas.microsoft.com/office/drawing/2014/main" id="{EF64A883-CF15-71B0-5EC0-397D4A3F5640}"/>
                  </a:ext>
                </a:extLst>
              </p:cNvPr>
              <p:cNvSpPr>
                <a:spLocks/>
              </p:cNvSpPr>
              <p:nvPr/>
            </p:nvSpPr>
            <p:spPr bwMode="auto">
              <a:xfrm>
                <a:off x="7333466" y="972146"/>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rgbClr val="445A7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BA538706-68DF-FFF3-D3E1-0E2C98937BE4}"/>
                  </a:ext>
                </a:extLst>
              </p:cNvPr>
              <p:cNvGrpSpPr/>
              <p:nvPr/>
            </p:nvGrpSpPr>
            <p:grpSpPr>
              <a:xfrm>
                <a:off x="8069643" y="1324295"/>
                <a:ext cx="611551" cy="670965"/>
                <a:chOff x="8228013" y="1760538"/>
                <a:chExt cx="669926" cy="735012"/>
              </a:xfrm>
              <a:solidFill>
                <a:sysClr val="window" lastClr="FFFFFF"/>
              </a:solidFill>
            </p:grpSpPr>
            <p:sp>
              <p:nvSpPr>
                <p:cNvPr id="92" name="Freeform 39">
                  <a:extLst>
                    <a:ext uri="{FF2B5EF4-FFF2-40B4-BE49-F238E27FC236}">
                      <a16:creationId xmlns:a16="http://schemas.microsoft.com/office/drawing/2014/main" id="{FD9722BB-3954-B280-89E8-304B92E090A6}"/>
                    </a:ext>
                  </a:extLst>
                </p:cNvPr>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3" name="Freeform 40">
                  <a:extLst>
                    <a:ext uri="{FF2B5EF4-FFF2-40B4-BE49-F238E27FC236}">
                      <a16:creationId xmlns:a16="http://schemas.microsoft.com/office/drawing/2014/main" id="{D3C4FFA1-009C-1CAA-4612-F5BD4E34362A}"/>
                    </a:ext>
                  </a:extLst>
                </p:cNvPr>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4" name="Freeform 41">
                  <a:extLst>
                    <a:ext uri="{FF2B5EF4-FFF2-40B4-BE49-F238E27FC236}">
                      <a16:creationId xmlns:a16="http://schemas.microsoft.com/office/drawing/2014/main" id="{C2397535-1879-5328-21A1-0B2C1E390B39}"/>
                    </a:ext>
                  </a:extLst>
                </p:cNvPr>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5" name="Freeform 42">
                  <a:extLst>
                    <a:ext uri="{FF2B5EF4-FFF2-40B4-BE49-F238E27FC236}">
                      <a16:creationId xmlns:a16="http://schemas.microsoft.com/office/drawing/2014/main" id="{AF3CCF1E-85AF-3D70-9C2E-A9178B424D8C}"/>
                    </a:ext>
                  </a:extLst>
                </p:cNvPr>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6" name="Freeform 43">
                  <a:extLst>
                    <a:ext uri="{FF2B5EF4-FFF2-40B4-BE49-F238E27FC236}">
                      <a16:creationId xmlns:a16="http://schemas.microsoft.com/office/drawing/2014/main" id="{63256D8D-AE72-FB1B-E7A4-6510BB9C1BAE}"/>
                    </a:ext>
                  </a:extLst>
                </p:cNvPr>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7" name="Freeform 44">
                  <a:extLst>
                    <a:ext uri="{FF2B5EF4-FFF2-40B4-BE49-F238E27FC236}">
                      <a16:creationId xmlns:a16="http://schemas.microsoft.com/office/drawing/2014/main" id="{59569205-53CB-8496-C599-8A785F28E360}"/>
                    </a:ext>
                  </a:extLst>
                </p:cNvPr>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Freeform 45">
                  <a:extLst>
                    <a:ext uri="{FF2B5EF4-FFF2-40B4-BE49-F238E27FC236}">
                      <a16:creationId xmlns:a16="http://schemas.microsoft.com/office/drawing/2014/main" id="{A19747B4-613A-3B18-7557-B514E8431F41}"/>
                    </a:ext>
                  </a:extLst>
                </p:cNvPr>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9" name="Freeform 46">
                  <a:extLst>
                    <a:ext uri="{FF2B5EF4-FFF2-40B4-BE49-F238E27FC236}">
                      <a16:creationId xmlns:a16="http://schemas.microsoft.com/office/drawing/2014/main" id="{56D910D7-2ABF-D4CD-559E-2B052BCB3DFC}"/>
                    </a:ext>
                  </a:extLst>
                </p:cNvPr>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0" name="Freeform 47">
                  <a:extLst>
                    <a:ext uri="{FF2B5EF4-FFF2-40B4-BE49-F238E27FC236}">
                      <a16:creationId xmlns:a16="http://schemas.microsoft.com/office/drawing/2014/main" id="{EA35EC67-37F3-3CA3-5635-3A50BAABBDB5}"/>
                    </a:ext>
                  </a:extLst>
                </p:cNvPr>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1" name="Freeform 48">
                  <a:extLst>
                    <a:ext uri="{FF2B5EF4-FFF2-40B4-BE49-F238E27FC236}">
                      <a16:creationId xmlns:a16="http://schemas.microsoft.com/office/drawing/2014/main" id="{BEC273DB-F1D0-CAEB-3368-041BB0C08DA5}"/>
                    </a:ext>
                  </a:extLst>
                </p:cNvPr>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2" name="Freeform 49">
                  <a:extLst>
                    <a:ext uri="{FF2B5EF4-FFF2-40B4-BE49-F238E27FC236}">
                      <a16:creationId xmlns:a16="http://schemas.microsoft.com/office/drawing/2014/main" id="{FF2C1C65-CBDA-6ABF-D5C4-B95497A240F2}"/>
                    </a:ext>
                  </a:extLst>
                </p:cNvPr>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Freeform 50">
                  <a:extLst>
                    <a:ext uri="{FF2B5EF4-FFF2-40B4-BE49-F238E27FC236}">
                      <a16:creationId xmlns:a16="http://schemas.microsoft.com/office/drawing/2014/main" id="{412DA792-22B6-CBCB-5D6E-643CF0370772}"/>
                    </a:ext>
                  </a:extLst>
                </p:cNvPr>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8" name="Group 77">
                <a:extLst>
                  <a:ext uri="{FF2B5EF4-FFF2-40B4-BE49-F238E27FC236}">
                    <a16:creationId xmlns:a16="http://schemas.microsoft.com/office/drawing/2014/main" id="{22151BE9-9C9C-9671-83AB-3E6FA33858A5}"/>
                  </a:ext>
                </a:extLst>
              </p:cNvPr>
              <p:cNvGrpSpPr/>
              <p:nvPr/>
            </p:nvGrpSpPr>
            <p:grpSpPr>
              <a:xfrm>
                <a:off x="9236225" y="2785058"/>
                <a:ext cx="489820" cy="486921"/>
                <a:chOff x="8304213" y="3406775"/>
                <a:chExt cx="536575" cy="533400"/>
              </a:xfrm>
              <a:solidFill>
                <a:sysClr val="window" lastClr="FFFFFF"/>
              </a:solidFill>
            </p:grpSpPr>
            <p:sp>
              <p:nvSpPr>
                <p:cNvPr id="86" name="Freeform 55">
                  <a:extLst>
                    <a:ext uri="{FF2B5EF4-FFF2-40B4-BE49-F238E27FC236}">
                      <a16:creationId xmlns:a16="http://schemas.microsoft.com/office/drawing/2014/main" id="{BC4729F4-B36D-82A5-23FF-B45A4902C300}"/>
                    </a:ext>
                  </a:extLst>
                </p:cNvPr>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7" name="Freeform 56">
                  <a:extLst>
                    <a:ext uri="{FF2B5EF4-FFF2-40B4-BE49-F238E27FC236}">
                      <a16:creationId xmlns:a16="http://schemas.microsoft.com/office/drawing/2014/main" id="{5C5A8B5C-4962-D348-4B43-79B716BF3A53}"/>
                    </a:ext>
                  </a:extLst>
                </p:cNvPr>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Freeform 57">
                  <a:extLst>
                    <a:ext uri="{FF2B5EF4-FFF2-40B4-BE49-F238E27FC236}">
                      <a16:creationId xmlns:a16="http://schemas.microsoft.com/office/drawing/2014/main" id="{7E21E4C9-E603-DB1C-B15C-E1CA9EC2C24A}"/>
                    </a:ext>
                  </a:extLst>
                </p:cNvPr>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9" name="Freeform 58">
                  <a:extLst>
                    <a:ext uri="{FF2B5EF4-FFF2-40B4-BE49-F238E27FC236}">
                      <a16:creationId xmlns:a16="http://schemas.microsoft.com/office/drawing/2014/main" id="{502478D5-EBB9-ACDD-01A1-4068BEAF0834}"/>
                    </a:ext>
                  </a:extLst>
                </p:cNvPr>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0" name="Freeform 59">
                  <a:extLst>
                    <a:ext uri="{FF2B5EF4-FFF2-40B4-BE49-F238E27FC236}">
                      <a16:creationId xmlns:a16="http://schemas.microsoft.com/office/drawing/2014/main" id="{6CCEE393-349A-114C-BD97-134C4637BD75}"/>
                    </a:ext>
                  </a:extLst>
                </p:cNvPr>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1" name="Freeform 60">
                  <a:extLst>
                    <a:ext uri="{FF2B5EF4-FFF2-40B4-BE49-F238E27FC236}">
                      <a16:creationId xmlns:a16="http://schemas.microsoft.com/office/drawing/2014/main" id="{7694BE50-F38E-96F9-0664-C6B63D7F1723}"/>
                    </a:ext>
                  </a:extLst>
                </p:cNvPr>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A432F583-D70B-0A83-AEB1-0E707F22CEFC}"/>
                  </a:ext>
                </a:extLst>
              </p:cNvPr>
              <p:cNvGrpSpPr/>
              <p:nvPr/>
            </p:nvGrpSpPr>
            <p:grpSpPr>
              <a:xfrm>
                <a:off x="7211446" y="2847371"/>
                <a:ext cx="565176" cy="541990"/>
                <a:chOff x="2319338" y="2860676"/>
                <a:chExt cx="619125" cy="593725"/>
              </a:xfrm>
              <a:solidFill>
                <a:sysClr val="window" lastClr="FFFFFF"/>
              </a:solidFill>
            </p:grpSpPr>
            <p:sp>
              <p:nvSpPr>
                <p:cNvPr id="80" name="Freeform 73">
                  <a:extLst>
                    <a:ext uri="{FF2B5EF4-FFF2-40B4-BE49-F238E27FC236}">
                      <a16:creationId xmlns:a16="http://schemas.microsoft.com/office/drawing/2014/main" id="{7BB56029-2F5A-727F-E753-2B6D75500BB7}"/>
                    </a:ext>
                  </a:extLst>
                </p:cNvPr>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1" name="Freeform 74">
                  <a:extLst>
                    <a:ext uri="{FF2B5EF4-FFF2-40B4-BE49-F238E27FC236}">
                      <a16:creationId xmlns:a16="http://schemas.microsoft.com/office/drawing/2014/main" id="{579A0F47-8810-D74D-8C5C-635198DD2D81}"/>
                    </a:ext>
                  </a:extLst>
                </p:cNvPr>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2" name="Freeform 75">
                  <a:extLst>
                    <a:ext uri="{FF2B5EF4-FFF2-40B4-BE49-F238E27FC236}">
                      <a16:creationId xmlns:a16="http://schemas.microsoft.com/office/drawing/2014/main" id="{9FE059AE-4BF2-9550-CE60-F1DED9C7F752}"/>
                    </a:ext>
                  </a:extLst>
                </p:cNvPr>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3" name="Freeform 76">
                  <a:extLst>
                    <a:ext uri="{FF2B5EF4-FFF2-40B4-BE49-F238E27FC236}">
                      <a16:creationId xmlns:a16="http://schemas.microsoft.com/office/drawing/2014/main" id="{336EB2A3-44D8-9F1E-679B-17685CF6AAC2}"/>
                    </a:ext>
                  </a:extLst>
                </p:cNvPr>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4" name="Freeform 77">
                  <a:extLst>
                    <a:ext uri="{FF2B5EF4-FFF2-40B4-BE49-F238E27FC236}">
                      <a16:creationId xmlns:a16="http://schemas.microsoft.com/office/drawing/2014/main" id="{91273436-EB9E-3E46-7C74-0F40469E0BF4}"/>
                    </a:ext>
                  </a:extLst>
                </p:cNvPr>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5" name="Freeform 78">
                  <a:extLst>
                    <a:ext uri="{FF2B5EF4-FFF2-40B4-BE49-F238E27FC236}">
                      <a16:creationId xmlns:a16="http://schemas.microsoft.com/office/drawing/2014/main" id="{F6CB8A31-33FB-0F18-E8B8-D5F165AE4141}"/>
                    </a:ext>
                  </a:extLst>
                </p:cNvPr>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180828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33AFF9-61E8-1344-EDCF-FD0AA73B34F8}"/>
              </a:ext>
            </a:extLst>
          </p:cNvPr>
          <p:cNvGrpSpPr/>
          <p:nvPr/>
        </p:nvGrpSpPr>
        <p:grpSpPr>
          <a:xfrm>
            <a:off x="223027" y="205555"/>
            <a:ext cx="11618589" cy="6446890"/>
            <a:chOff x="211016" y="210147"/>
            <a:chExt cx="11618589" cy="6446890"/>
          </a:xfrm>
        </p:grpSpPr>
        <p:grpSp>
          <p:nvGrpSpPr>
            <p:cNvPr id="3" name="Group 2">
              <a:extLst>
                <a:ext uri="{FF2B5EF4-FFF2-40B4-BE49-F238E27FC236}">
                  <a16:creationId xmlns:a16="http://schemas.microsoft.com/office/drawing/2014/main" id="{79B166EA-F2AB-23F0-612B-2E5041849B04}"/>
                </a:ext>
              </a:extLst>
            </p:cNvPr>
            <p:cNvGrpSpPr/>
            <p:nvPr/>
          </p:nvGrpSpPr>
          <p:grpSpPr>
            <a:xfrm>
              <a:off x="5883084" y="210147"/>
              <a:ext cx="1828800" cy="1828800"/>
              <a:chOff x="5181600" y="475963"/>
              <a:chExt cx="1828800" cy="1828800"/>
            </a:xfrm>
          </p:grpSpPr>
          <p:sp>
            <p:nvSpPr>
              <p:cNvPr id="17" name="Oval 16">
                <a:extLst>
                  <a:ext uri="{FF2B5EF4-FFF2-40B4-BE49-F238E27FC236}">
                    <a16:creationId xmlns:a16="http://schemas.microsoft.com/office/drawing/2014/main" id="{316D4CA0-9E6D-48AC-F467-5964887F7930}"/>
                  </a:ext>
                </a:extLst>
              </p:cNvPr>
              <p:cNvSpPr/>
              <p:nvPr/>
            </p:nvSpPr>
            <p:spPr>
              <a:xfrm>
                <a:off x="5181600" y="475963"/>
                <a:ext cx="1828800" cy="1828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r-Cyrl-RS" dirty="0">
                  <a:solidFill>
                    <a:schemeClr val="tx1"/>
                  </a:solidFill>
                  <a:latin typeface="Calibri" panose="020F0502020204030204" pitchFamily="34" charset="0"/>
                  <a:cs typeface="Calibri" panose="020F0502020204030204" pitchFamily="34" charset="0"/>
                </a:endParaRPr>
              </a:p>
              <a:p>
                <a:pPr algn="ctr"/>
                <a:endParaRPr lang="sr-Cyrl-RS" dirty="0">
                  <a:solidFill>
                    <a:schemeClr val="tx1"/>
                  </a:solidFill>
                  <a:latin typeface="Calibri" panose="020F0502020204030204" pitchFamily="34" charset="0"/>
                  <a:cs typeface="Calibri" panose="020F0502020204030204" pitchFamily="34" charset="0"/>
                </a:endParaRPr>
              </a:p>
              <a:p>
                <a:pPr algn="ctr"/>
                <a:r>
                  <a:rPr lang="mk" dirty="0">
                    <a:solidFill>
                      <a:schemeClr val="tx1"/>
                    </a:solidFill>
                    <a:latin typeface="Calibri" panose="020F0502020204030204" pitchFamily="34" charset="0"/>
                    <a:cs typeface="Calibri" panose="020F0502020204030204" pitchFamily="34" charset="0"/>
                  </a:rPr>
                  <a:t>Зелени бизниси</a:t>
                </a:r>
              </a:p>
            </p:txBody>
          </p:sp>
          <p:pic>
            <p:nvPicPr>
              <p:cNvPr id="18" name="Graphic 17" descr="Factory with solid fill">
                <a:extLst>
                  <a:ext uri="{FF2B5EF4-FFF2-40B4-BE49-F238E27FC236}">
                    <a16:creationId xmlns:a16="http://schemas.microsoft.com/office/drawing/2014/main" id="{097A821D-0AFC-0628-9FB4-621D910E997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597883"/>
                <a:ext cx="914400" cy="914400"/>
              </a:xfrm>
              <a:prstGeom prst="rect">
                <a:avLst/>
              </a:prstGeom>
            </p:spPr>
          </p:pic>
        </p:grpSp>
        <p:sp>
          <p:nvSpPr>
            <p:cNvPr id="4" name="Flowchart: Process 3">
              <a:extLst>
                <a:ext uri="{FF2B5EF4-FFF2-40B4-BE49-F238E27FC236}">
                  <a16:creationId xmlns:a16="http://schemas.microsoft.com/office/drawing/2014/main" id="{66E108C2-7E1A-8E09-0D4E-17B9EF49EA0F}"/>
                </a:ext>
              </a:extLst>
            </p:cNvPr>
            <p:cNvSpPr>
              <a:spLocks noChangeAspect="1"/>
            </p:cNvSpPr>
            <p:nvPr/>
          </p:nvSpPr>
          <p:spPr>
            <a:xfrm>
              <a:off x="211016" y="2279418"/>
              <a:ext cx="7454180" cy="58017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k"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Позеленување на компаниите/процесите</a:t>
              </a:r>
              <a:endParaRPr lang="sr-Cyrl-RS" sz="1600" b="1" dirty="0">
                <a:solidFill>
                  <a:schemeClr val="tx1"/>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16BEDE02-0833-A509-CB56-C89DB7C5B70B}"/>
                </a:ext>
              </a:extLst>
            </p:cNvPr>
            <p:cNvSpPr/>
            <p:nvPr/>
          </p:nvSpPr>
          <p:spPr>
            <a:xfrm>
              <a:off x="211016" y="2971800"/>
              <a:ext cx="24400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k" sz="16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Методи, процедури и практики за позеленување</a:t>
              </a:r>
              <a:endParaRPr lang="en-US" sz="1600" kern="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6F6B0609-0615-41FF-9190-E9CDB25B9C84}"/>
                </a:ext>
              </a:extLst>
            </p:cNvPr>
            <p:cNvSpPr/>
            <p:nvPr/>
          </p:nvSpPr>
          <p:spPr>
            <a:xfrm>
              <a:off x="2726961" y="2971800"/>
              <a:ext cx="24400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Позеленување на влезот</a:t>
              </a:r>
              <a:endParaRPr lang="sr-Cyrl-RS" sz="1600" dirty="0">
                <a:solidFill>
                  <a:schemeClr val="tx1"/>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D84D2B2C-16EC-333E-C715-D3908F29516F}"/>
                </a:ext>
              </a:extLst>
            </p:cNvPr>
            <p:cNvSpPr/>
            <p:nvPr/>
          </p:nvSpPr>
          <p:spPr>
            <a:xfrm>
              <a:off x="5242907" y="2962616"/>
              <a:ext cx="24400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Позеленување на работните места</a:t>
              </a:r>
              <a:endParaRPr lang="sr-Cyrl-RS" sz="1600"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4FD1F70-5467-B74A-7BC5-7682EBC40370}"/>
                </a:ext>
              </a:extLst>
            </p:cNvPr>
            <p:cNvSpPr/>
            <p:nvPr/>
          </p:nvSpPr>
          <p:spPr>
            <a:xfrm>
              <a:off x="211016" y="3998407"/>
              <a:ext cx="2440074" cy="265863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lstStyle/>
            <a:p>
              <a:pPr marL="171450" indent="-171450">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Енергетска ефикасност</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Ефикасност на ресурсите</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Управување со отпад</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Зелен маркетинг/ </a:t>
              </a:r>
              <a:r>
                <a:rPr lang="mk" sz="1600" kern="1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еколошки </a:t>
              </a: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етикети</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Одржливи бизнис модели</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Корпоративна општествена одговорност</a:t>
              </a:r>
              <a:endParaRPr lang="sr-Cyrl-RS" sz="16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54780D60-AFAB-EDDD-4A01-7FBF36633132}"/>
                </a:ext>
              </a:extLst>
            </p:cNvPr>
            <p:cNvSpPr/>
            <p:nvPr/>
          </p:nvSpPr>
          <p:spPr>
            <a:xfrm>
              <a:off x="2726961" y="3998407"/>
              <a:ext cx="2440074" cy="26586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Обновлива енергија</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Одржливи суровини</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ctr">
                <a:buFont typeface="Arial" panose="020B0604020202020204" pitchFamily="34" charset="0"/>
                <a:buChar char="•"/>
              </a:pPr>
              <a:endParaRPr lang="sr-Cyrl-RS" sz="16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F05E768B-56DB-836D-C0FE-517836AB39DB}"/>
                </a:ext>
              </a:extLst>
            </p:cNvPr>
            <p:cNvSpPr/>
            <p:nvPr/>
          </p:nvSpPr>
          <p:spPr>
            <a:xfrm>
              <a:off x="5242907" y="3989223"/>
              <a:ext cx="2440074" cy="26586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Организација на работата (на пр. работа од далечина…)</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Одржлив транспорт</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r>
                <a:rPr lang="mk"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Одржлива потрошувачка (на пр. користење на енергија, управување со отпад итн.)</a:t>
              </a:r>
              <a:endParaRPr lang="en-US" sz="1600" kern="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171450" indent="-171450" algn="ctr">
                <a:buFont typeface="Arial" panose="020B0604020202020204" pitchFamily="34" charset="0"/>
                <a:buChar char="•"/>
              </a:pPr>
              <a:endParaRPr lang="sr-Cyrl-RS" sz="1600" dirty="0">
                <a:solidFill>
                  <a:schemeClr val="tx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E11689AE-836D-17A0-84BC-4CC622FDF86E}"/>
                </a:ext>
              </a:extLst>
            </p:cNvPr>
            <p:cNvSpPr/>
            <p:nvPr/>
          </p:nvSpPr>
          <p:spPr>
            <a:xfrm>
              <a:off x="7773419" y="2962616"/>
              <a:ext cx="19828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k" sz="1600">
                  <a:solidFill>
                    <a:schemeClr val="tx1"/>
                  </a:solidFill>
                  <a:latin typeface="Calibri" panose="020F0502020204030204" pitchFamily="34" charset="0"/>
                  <a:cs typeface="Calibri" panose="020F0502020204030204" pitchFamily="34" charset="0"/>
                </a:rPr>
                <a:t>Зелени производи</a:t>
              </a:r>
            </a:p>
          </p:txBody>
        </p:sp>
        <p:sp>
          <p:nvSpPr>
            <p:cNvPr id="13" name="Rectangle: Rounded Corners 12">
              <a:extLst>
                <a:ext uri="{FF2B5EF4-FFF2-40B4-BE49-F238E27FC236}">
                  <a16:creationId xmlns:a16="http://schemas.microsoft.com/office/drawing/2014/main" id="{CACDB210-DABD-2A5D-ED55-5C65207BAE0D}"/>
                </a:ext>
              </a:extLst>
            </p:cNvPr>
            <p:cNvSpPr/>
            <p:nvPr/>
          </p:nvSpPr>
          <p:spPr>
            <a:xfrm>
              <a:off x="9846731" y="2962616"/>
              <a:ext cx="1982874"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k" sz="1600">
                  <a:solidFill>
                    <a:schemeClr val="tx1"/>
                  </a:solidFill>
                  <a:latin typeface="Calibri" panose="020F0502020204030204" pitchFamily="34" charset="0"/>
                  <a:cs typeface="Calibri" panose="020F0502020204030204" pitchFamily="34" charset="0"/>
                </a:rPr>
                <a:t>Зелени услуги</a:t>
              </a:r>
              <a:endParaRPr lang="sr-Cyrl-RS" sz="1600" dirty="0">
                <a:solidFill>
                  <a:schemeClr val="tx1"/>
                </a:solidFill>
                <a:latin typeface="Calibri" panose="020F0502020204030204" pitchFamily="34" charset="0"/>
                <a:cs typeface="Calibri" panose="020F0502020204030204" pitchFamily="34" charset="0"/>
              </a:endParaRPr>
            </a:p>
          </p:txBody>
        </p:sp>
        <p:sp>
          <p:nvSpPr>
            <p:cNvPr id="14" name="Flowchart: Process 13">
              <a:extLst>
                <a:ext uri="{FF2B5EF4-FFF2-40B4-BE49-F238E27FC236}">
                  <a16:creationId xmlns:a16="http://schemas.microsoft.com/office/drawing/2014/main" id="{F7C8C7AC-9757-55D1-1ECD-0732938E43E3}"/>
                </a:ext>
              </a:extLst>
            </p:cNvPr>
            <p:cNvSpPr>
              <a:spLocks noChangeAspect="1"/>
            </p:cNvSpPr>
            <p:nvPr/>
          </p:nvSpPr>
          <p:spPr>
            <a:xfrm>
              <a:off x="7773419" y="2279418"/>
              <a:ext cx="4056186" cy="58017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k"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Резултати од зелено производство</a:t>
              </a:r>
              <a:endParaRPr lang="sr-Cyrl-RS" sz="1600" b="1" dirty="0">
                <a:solidFill>
                  <a:schemeClr val="tx1"/>
                </a:solidFill>
                <a:latin typeface="Calibri" panose="020F0502020204030204" pitchFamily="34" charset="0"/>
                <a:cs typeface="Calibri" panose="020F0502020204030204" pitchFamily="34" charset="0"/>
              </a:endParaRPr>
            </a:p>
          </p:txBody>
        </p:sp>
        <p:cxnSp>
          <p:nvCxnSpPr>
            <p:cNvPr id="15" name="Connector: Elbow 14">
              <a:extLst>
                <a:ext uri="{FF2B5EF4-FFF2-40B4-BE49-F238E27FC236}">
                  <a16:creationId xmlns:a16="http://schemas.microsoft.com/office/drawing/2014/main" id="{855E721E-42F2-2F4F-0251-467F6C4EACC4}"/>
                </a:ext>
              </a:extLst>
            </p:cNvPr>
            <p:cNvCxnSpPr>
              <a:stCxn id="17" idx="2"/>
              <a:endCxn id="4" idx="0"/>
            </p:cNvCxnSpPr>
            <p:nvPr/>
          </p:nvCxnSpPr>
          <p:spPr>
            <a:xfrm rot="10800000" flipV="1">
              <a:off x="3938106" y="1124546"/>
              <a:ext cx="1944978" cy="115487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566AA317-1640-5BDD-2884-35C224023377}"/>
                </a:ext>
              </a:extLst>
            </p:cNvPr>
            <p:cNvCxnSpPr>
              <a:cxnSpLocks/>
              <a:stCxn id="17" idx="6"/>
              <a:endCxn id="14" idx="0"/>
            </p:cNvCxnSpPr>
            <p:nvPr/>
          </p:nvCxnSpPr>
          <p:spPr>
            <a:xfrm>
              <a:off x="7711884" y="1124547"/>
              <a:ext cx="2089628" cy="115487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0" name="TextBox 19">
            <a:extLst>
              <a:ext uri="{FF2B5EF4-FFF2-40B4-BE49-F238E27FC236}">
                <a16:creationId xmlns:a16="http://schemas.microsoft.com/office/drawing/2014/main" id="{863E92F8-E47D-D7D0-C86D-C81E137B90B9}"/>
              </a:ext>
            </a:extLst>
          </p:cNvPr>
          <p:cNvSpPr txBox="1"/>
          <p:nvPr/>
        </p:nvSpPr>
        <p:spPr>
          <a:xfrm>
            <a:off x="8475784" y="4718028"/>
            <a:ext cx="2929360" cy="1477328"/>
          </a:xfrm>
          <a:prstGeom prst="rect">
            <a:avLst/>
          </a:prstGeom>
          <a:noFill/>
        </p:spPr>
        <p:txBody>
          <a:bodyPr wrap="square">
            <a:spAutoFit/>
          </a:bodyPr>
          <a:lstStyle/>
          <a:p>
            <a:pPr algn="just"/>
            <a:r>
              <a:rPr lang="mk" dirty="0"/>
              <a:t>Извор: Меѓународна организација </a:t>
            </a:r>
            <a:r>
              <a:rPr lang="mk" dirty="0" err="1"/>
              <a:t>на трудот </a:t>
            </a:r>
            <a:r>
              <a:rPr lang="mk" dirty="0"/>
              <a:t>. Позеленување на претпријатијата - Трансформирање на процесите и работните места. МОТ, 2022 година.</a:t>
            </a:r>
            <a:endParaRPr lang="sr-Cyrl-RS" dirty="0"/>
          </a:p>
        </p:txBody>
      </p:sp>
      <p:sp>
        <p:nvSpPr>
          <p:cNvPr id="22" name="TextBox 21">
            <a:extLst>
              <a:ext uri="{FF2B5EF4-FFF2-40B4-BE49-F238E27FC236}">
                <a16:creationId xmlns:a16="http://schemas.microsoft.com/office/drawing/2014/main" id="{05FBBCEC-4624-124C-9DE9-144E112B2F31}"/>
              </a:ext>
            </a:extLst>
          </p:cNvPr>
          <p:cNvSpPr txBox="1"/>
          <p:nvPr/>
        </p:nvSpPr>
        <p:spPr>
          <a:xfrm>
            <a:off x="90435" y="168720"/>
            <a:ext cx="5724439" cy="830997"/>
          </a:xfrm>
          <a:prstGeom prst="rect">
            <a:avLst/>
          </a:prstGeom>
          <a:noFill/>
        </p:spPr>
        <p:txBody>
          <a:bodyPr wrap="square">
            <a:spAutoFit/>
          </a:bodyPr>
          <a:lstStyle/>
          <a:p>
            <a:pPr algn="ctr"/>
            <a:r>
              <a:rPr lang="mk" sz="2400" b="1" dirty="0">
                <a:solidFill>
                  <a:srgbClr val="00B050"/>
                </a:solidFill>
              </a:rPr>
              <a:t>Фактори што ја овозможуваат зелената транзиција</a:t>
            </a:r>
            <a:endParaRPr lang="sr-Cyrl-RS" sz="2400" b="1" dirty="0">
              <a:solidFill>
                <a:srgbClr val="00B050"/>
              </a:solidFill>
            </a:endParaRPr>
          </a:p>
        </p:txBody>
      </p:sp>
    </p:spTree>
    <p:extLst>
      <p:ext uri="{BB962C8B-B14F-4D97-AF65-F5344CB8AC3E}">
        <p14:creationId xmlns:p14="http://schemas.microsoft.com/office/powerpoint/2010/main" val="3822193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E07181-1BCC-1413-48ED-73D9F8607954}"/>
              </a:ext>
            </a:extLst>
          </p:cNvPr>
          <p:cNvSpPr txBox="1"/>
          <p:nvPr/>
        </p:nvSpPr>
        <p:spPr>
          <a:xfrm>
            <a:off x="329045" y="544429"/>
            <a:ext cx="11533909" cy="1569660"/>
          </a:xfrm>
          <a:prstGeom prst="rect">
            <a:avLst/>
          </a:prstGeom>
          <a:noFill/>
        </p:spPr>
        <p:txBody>
          <a:bodyPr wrap="square">
            <a:spAutoFit/>
          </a:bodyPr>
          <a:lstStyle/>
          <a:p>
            <a:r>
              <a:rPr lang="mk" sz="2400" dirty="0"/>
              <a:t>Демонстрација:</a:t>
            </a:r>
            <a:endParaRPr lang="en-US" sz="2400" dirty="0"/>
          </a:p>
          <a:p>
            <a:endParaRPr lang="en-US" sz="2400" dirty="0"/>
          </a:p>
          <a:p>
            <a:pPr marL="342900" indent="-342900" algn="just">
              <a:buFont typeface="Wingdings" panose="05000000000000000000" pitchFamily="2" charset="2"/>
              <a:buChar char="q"/>
            </a:pPr>
            <a:r>
              <a:rPr lang="mk" sz="2400" dirty="0"/>
              <a:t>Користење на Excel за обработка на резултатите од прашалниците и креирање извештаи за евалуација.</a:t>
            </a:r>
            <a:endParaRPr lang="sr-Cyrl-RS" sz="2400" dirty="0"/>
          </a:p>
        </p:txBody>
      </p:sp>
      <p:grpSp>
        <p:nvGrpSpPr>
          <p:cNvPr id="11" name="Group 10">
            <a:extLst>
              <a:ext uri="{FF2B5EF4-FFF2-40B4-BE49-F238E27FC236}">
                <a16:creationId xmlns:a16="http://schemas.microsoft.com/office/drawing/2014/main" id="{8B4A8984-DEC1-F742-6296-62DDBD1C06D5}"/>
              </a:ext>
            </a:extLst>
          </p:cNvPr>
          <p:cNvGrpSpPr/>
          <p:nvPr/>
        </p:nvGrpSpPr>
        <p:grpSpPr>
          <a:xfrm>
            <a:off x="1740909" y="2435754"/>
            <a:ext cx="8737889" cy="3231573"/>
            <a:chOff x="817420" y="2104158"/>
            <a:chExt cx="8737889" cy="3231573"/>
          </a:xfrm>
        </p:grpSpPr>
        <p:pic>
          <p:nvPicPr>
            <p:cNvPr id="8" name="Picture 7">
              <a:extLst>
                <a:ext uri="{FF2B5EF4-FFF2-40B4-BE49-F238E27FC236}">
                  <a16:creationId xmlns:a16="http://schemas.microsoft.com/office/drawing/2014/main" id="{17F3439E-89F1-2715-2FC6-30FC02309684}"/>
                </a:ext>
              </a:extLst>
            </p:cNvPr>
            <p:cNvPicPr>
              <a:picLocks noChangeAspect="1"/>
            </p:cNvPicPr>
            <p:nvPr/>
          </p:nvPicPr>
          <p:blipFill>
            <a:blip r:embed="rId2"/>
            <a:stretch>
              <a:fillRect/>
            </a:stretch>
          </p:blipFill>
          <p:spPr>
            <a:xfrm>
              <a:off x="3363189" y="2104158"/>
              <a:ext cx="3231573" cy="3231573"/>
            </a:xfrm>
            <a:prstGeom prst="rect">
              <a:avLst/>
            </a:prstGeom>
          </p:spPr>
        </p:pic>
        <p:pic>
          <p:nvPicPr>
            <p:cNvPr id="9" name="Picture 8">
              <a:extLst>
                <a:ext uri="{FF2B5EF4-FFF2-40B4-BE49-F238E27FC236}">
                  <a16:creationId xmlns:a16="http://schemas.microsoft.com/office/drawing/2014/main" id="{F2470050-93C9-C57E-D584-37594EA24A3C}"/>
                </a:ext>
              </a:extLst>
            </p:cNvPr>
            <p:cNvPicPr>
              <a:picLocks noChangeAspect="1"/>
            </p:cNvPicPr>
            <p:nvPr/>
          </p:nvPicPr>
          <p:blipFill>
            <a:blip r:embed="rId3"/>
            <a:stretch>
              <a:fillRect/>
            </a:stretch>
          </p:blipFill>
          <p:spPr>
            <a:xfrm>
              <a:off x="817420" y="2648383"/>
              <a:ext cx="2143125" cy="2143125"/>
            </a:xfrm>
            <a:prstGeom prst="rect">
              <a:avLst/>
            </a:prstGeom>
          </p:spPr>
        </p:pic>
        <p:pic>
          <p:nvPicPr>
            <p:cNvPr id="10" name="Picture 9">
              <a:extLst>
                <a:ext uri="{FF2B5EF4-FFF2-40B4-BE49-F238E27FC236}">
                  <a16:creationId xmlns:a16="http://schemas.microsoft.com/office/drawing/2014/main" id="{048074FF-FACE-0C60-8584-09761340357A}"/>
                </a:ext>
              </a:extLst>
            </p:cNvPr>
            <p:cNvPicPr>
              <a:picLocks noChangeAspect="1"/>
            </p:cNvPicPr>
            <p:nvPr/>
          </p:nvPicPr>
          <p:blipFill>
            <a:blip r:embed="rId3"/>
            <a:stretch>
              <a:fillRect/>
            </a:stretch>
          </p:blipFill>
          <p:spPr>
            <a:xfrm>
              <a:off x="7412184" y="2648383"/>
              <a:ext cx="2143125" cy="2143125"/>
            </a:xfrm>
            <a:prstGeom prst="rect">
              <a:avLst/>
            </a:prstGeom>
          </p:spPr>
        </p:pic>
      </p:grpSp>
      <p:pic>
        <p:nvPicPr>
          <p:cNvPr id="12" name="Picture 11">
            <a:extLst>
              <a:ext uri="{FF2B5EF4-FFF2-40B4-BE49-F238E27FC236}">
                <a16:creationId xmlns:a16="http://schemas.microsoft.com/office/drawing/2014/main" id="{EBA46FC6-5A22-48E2-AB01-2AAA3A024BBF}"/>
              </a:ext>
            </a:extLst>
          </p:cNvPr>
          <p:cNvPicPr>
            <a:picLocks noChangeAspect="1"/>
          </p:cNvPicPr>
          <p:nvPr/>
        </p:nvPicPr>
        <p:blipFill rotWithShape="1">
          <a:blip r:embed="rId4"/>
          <a:srcRect b="7822"/>
          <a:stretch/>
        </p:blipFill>
        <p:spPr>
          <a:xfrm>
            <a:off x="2406855" y="3657600"/>
            <a:ext cx="2283278" cy="2814221"/>
          </a:xfrm>
          <a:prstGeom prst="rect">
            <a:avLst/>
          </a:prstGeom>
        </p:spPr>
      </p:pic>
    </p:spTree>
    <p:extLst>
      <p:ext uri="{BB962C8B-B14F-4D97-AF65-F5344CB8AC3E}">
        <p14:creationId xmlns:p14="http://schemas.microsoft.com/office/powerpoint/2010/main" val="8279914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68014" y="516780"/>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Известување за спроведената обука</a:t>
                      </a: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pic>
        <p:nvPicPr>
          <p:cNvPr id="4" name="Picture 3">
            <a:extLst>
              <a:ext uri="{FF2B5EF4-FFF2-40B4-BE49-F238E27FC236}">
                <a16:creationId xmlns:a16="http://schemas.microsoft.com/office/drawing/2014/main" id="{3F3B523C-4FFA-904F-8CF9-CFF678421F72}"/>
              </a:ext>
            </a:extLst>
          </p:cNvPr>
          <p:cNvPicPr>
            <a:picLocks noChangeAspect="1"/>
          </p:cNvPicPr>
          <p:nvPr/>
        </p:nvPicPr>
        <p:blipFill>
          <a:blip r:embed="rId2"/>
          <a:stretch>
            <a:fillRect/>
          </a:stretch>
        </p:blipFill>
        <p:spPr>
          <a:xfrm>
            <a:off x="6642100" y="1684999"/>
            <a:ext cx="5255540" cy="3488001"/>
          </a:xfrm>
          <a:prstGeom prst="rect">
            <a:avLst/>
          </a:prstGeom>
        </p:spPr>
      </p:pic>
      <p:sp>
        <p:nvSpPr>
          <p:cNvPr id="7" name="TextBox 6">
            <a:extLst>
              <a:ext uri="{FF2B5EF4-FFF2-40B4-BE49-F238E27FC236}">
                <a16:creationId xmlns:a16="http://schemas.microsoft.com/office/drawing/2014/main" id="{380BDE46-0CC8-699F-241C-6D28161CCD77}"/>
              </a:ext>
            </a:extLst>
          </p:cNvPr>
          <p:cNvSpPr txBox="1"/>
          <p:nvPr/>
        </p:nvSpPr>
        <p:spPr>
          <a:xfrm>
            <a:off x="6642100" y="5639663"/>
            <a:ext cx="5287141" cy="646331"/>
          </a:xfrm>
          <a:prstGeom prst="rect">
            <a:avLst/>
          </a:prstGeom>
          <a:noFill/>
        </p:spPr>
        <p:txBody>
          <a:bodyPr wrap="square">
            <a:spAutoFit/>
          </a:bodyPr>
          <a:lstStyle/>
          <a:p>
            <a:r>
              <a:rPr lang="mk" dirty="0"/>
              <a:t>Извор на сликата:</a:t>
            </a:r>
            <a:endParaRPr lang="en-US" dirty="0"/>
          </a:p>
          <a:p>
            <a:r>
              <a:rPr lang="mk" dirty="0"/>
              <a:t>https://www.sessionlab.com/blog/train-the-trainer/</a:t>
            </a:r>
            <a:endParaRPr lang="sr-Cyrl-RS" dirty="0"/>
          </a:p>
        </p:txBody>
      </p:sp>
      <p:sp>
        <p:nvSpPr>
          <p:cNvPr id="6" name="Rectangle 5">
            <a:extLst>
              <a:ext uri="{FF2B5EF4-FFF2-40B4-BE49-F238E27FC236}">
                <a16:creationId xmlns:a16="http://schemas.microsoft.com/office/drawing/2014/main" id="{B8E70532-3F84-402B-B186-D1A613D8A08C}"/>
              </a:ext>
            </a:extLst>
          </p:cNvPr>
          <p:cNvSpPr/>
          <p:nvPr/>
        </p:nvSpPr>
        <p:spPr>
          <a:xfrm>
            <a:off x="294360" y="1214482"/>
            <a:ext cx="5902254" cy="4708981"/>
          </a:xfrm>
          <a:prstGeom prst="rect">
            <a:avLst/>
          </a:prstGeom>
        </p:spPr>
        <p:txBody>
          <a:bodyPr wrap="square">
            <a:spAutoFit/>
          </a:bodyPr>
          <a:lstStyle/>
          <a:p>
            <a:r>
              <a:rPr lang="mk" sz="2000" b="1" dirty="0"/>
              <a:t>Предлог за извештај од Меѓународната обука на обучувачи за зелено работење</a:t>
            </a:r>
          </a:p>
          <a:p>
            <a:endParaRPr lang="ru-RU" sz="2000" dirty="0"/>
          </a:p>
          <a:p>
            <a:pPr marL="342900" indent="-342900">
              <a:buAutoNum type="arabicPeriod"/>
            </a:pPr>
            <a:r>
              <a:rPr lang="mk" sz="2000" b="1" dirty="0">
                <a:solidFill>
                  <a:srgbClr val="00B050"/>
                </a:solidFill>
              </a:rPr>
              <a:t>Основни податоци за обука</a:t>
            </a:r>
          </a:p>
          <a:p>
            <a:r>
              <a:rPr lang="mk" sz="2000" dirty="0"/>
              <a:t>Име на обука:</a:t>
            </a:r>
          </a:p>
          <a:p>
            <a:r>
              <a:rPr lang="mk" sz="2000" dirty="0"/>
              <a:t>Датум и место на одржување:</a:t>
            </a:r>
          </a:p>
          <a:p>
            <a:r>
              <a:rPr lang="mk" sz="2000" dirty="0"/>
              <a:t>Организатор:</a:t>
            </a:r>
          </a:p>
          <a:p>
            <a:r>
              <a:rPr lang="mk" sz="2000" dirty="0"/>
              <a:t>Партнери и донатори:</a:t>
            </a:r>
          </a:p>
          <a:p>
            <a:r>
              <a:rPr lang="mk" sz="2000" dirty="0"/>
              <a:t>Број на учесници:</a:t>
            </a:r>
          </a:p>
          <a:p>
            <a:r>
              <a:rPr lang="mk" sz="2000" dirty="0"/>
              <a:t>Земји од кои доаѓаат:</a:t>
            </a:r>
          </a:p>
          <a:p>
            <a:endParaRPr lang="ru-RU" sz="2000" dirty="0"/>
          </a:p>
          <a:p>
            <a:r>
              <a:rPr lang="mk" sz="2000" b="1" dirty="0">
                <a:solidFill>
                  <a:srgbClr val="00B050"/>
                </a:solidFill>
              </a:rPr>
              <a:t>2. Цели на обуката</a:t>
            </a:r>
          </a:p>
          <a:p>
            <a:endParaRPr lang="ru-RU" sz="2000" dirty="0"/>
          </a:p>
          <a:p>
            <a:r>
              <a:rPr lang="mk" sz="2000" dirty="0"/>
              <a:t>Главни цели на програмата:</a:t>
            </a:r>
          </a:p>
          <a:p>
            <a:r>
              <a:rPr lang="mk" sz="2000" dirty="0"/>
              <a:t>Клучни теми и развиени компетенции:</a:t>
            </a:r>
          </a:p>
        </p:txBody>
      </p:sp>
    </p:spTree>
    <p:extLst>
      <p:ext uri="{BB962C8B-B14F-4D97-AF65-F5344CB8AC3E}">
        <p14:creationId xmlns:p14="http://schemas.microsoft.com/office/powerpoint/2010/main" val="30323321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73269" y="110066"/>
          <a:ext cx="11655972" cy="82296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Известување за спроведената обука</a:t>
                      </a:r>
                    </a:p>
                    <a:p>
                      <a:pPr algn="ct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pic>
        <p:nvPicPr>
          <p:cNvPr id="4" name="Picture 3">
            <a:extLst>
              <a:ext uri="{FF2B5EF4-FFF2-40B4-BE49-F238E27FC236}">
                <a16:creationId xmlns:a16="http://schemas.microsoft.com/office/drawing/2014/main" id="{3F3B523C-4FFA-904F-8CF9-CFF678421F72}"/>
              </a:ext>
            </a:extLst>
          </p:cNvPr>
          <p:cNvPicPr>
            <a:picLocks noChangeAspect="1"/>
          </p:cNvPicPr>
          <p:nvPr/>
        </p:nvPicPr>
        <p:blipFill>
          <a:blip r:embed="rId2"/>
          <a:stretch>
            <a:fillRect/>
          </a:stretch>
        </p:blipFill>
        <p:spPr>
          <a:xfrm>
            <a:off x="6642100" y="1684999"/>
            <a:ext cx="5255540" cy="3488001"/>
          </a:xfrm>
          <a:prstGeom prst="rect">
            <a:avLst/>
          </a:prstGeom>
        </p:spPr>
      </p:pic>
      <p:sp>
        <p:nvSpPr>
          <p:cNvPr id="7" name="TextBox 6">
            <a:extLst>
              <a:ext uri="{FF2B5EF4-FFF2-40B4-BE49-F238E27FC236}">
                <a16:creationId xmlns:a16="http://schemas.microsoft.com/office/drawing/2014/main" id="{380BDE46-0CC8-699F-241C-6D28161CCD77}"/>
              </a:ext>
            </a:extLst>
          </p:cNvPr>
          <p:cNvSpPr txBox="1"/>
          <p:nvPr/>
        </p:nvSpPr>
        <p:spPr>
          <a:xfrm>
            <a:off x="6642100" y="5639663"/>
            <a:ext cx="5287141" cy="646331"/>
          </a:xfrm>
          <a:prstGeom prst="rect">
            <a:avLst/>
          </a:prstGeom>
          <a:noFill/>
        </p:spPr>
        <p:txBody>
          <a:bodyPr wrap="square">
            <a:spAutoFit/>
          </a:bodyPr>
          <a:lstStyle/>
          <a:p>
            <a:r>
              <a:rPr lang="mk" dirty="0"/>
              <a:t>Извор на сликата:</a:t>
            </a:r>
            <a:endParaRPr lang="en-US" dirty="0"/>
          </a:p>
          <a:p>
            <a:r>
              <a:rPr lang="mk" dirty="0"/>
              <a:t>https://www.sessionlab.com/blog/train-the-trainer/</a:t>
            </a:r>
            <a:endParaRPr lang="sr-Cyrl-RS" dirty="0"/>
          </a:p>
        </p:txBody>
      </p:sp>
      <p:sp>
        <p:nvSpPr>
          <p:cNvPr id="8" name="Rectangle 7">
            <a:extLst>
              <a:ext uri="{FF2B5EF4-FFF2-40B4-BE49-F238E27FC236}">
                <a16:creationId xmlns:a16="http://schemas.microsoft.com/office/drawing/2014/main" id="{E18314C2-63EC-469C-A2E6-6884AA9B3177}"/>
              </a:ext>
            </a:extLst>
          </p:cNvPr>
          <p:cNvSpPr/>
          <p:nvPr/>
        </p:nvSpPr>
        <p:spPr>
          <a:xfrm>
            <a:off x="550415" y="1310561"/>
            <a:ext cx="5850384" cy="4801314"/>
          </a:xfrm>
          <a:prstGeom prst="rect">
            <a:avLst/>
          </a:prstGeom>
        </p:spPr>
        <p:txBody>
          <a:bodyPr wrap="square">
            <a:spAutoFit/>
          </a:bodyPr>
          <a:lstStyle/>
          <a:p>
            <a:r>
              <a:rPr lang="mk" b="1" dirty="0">
                <a:solidFill>
                  <a:srgbClr val="00B050"/>
                </a:solidFill>
              </a:rPr>
              <a:t>3. Содржина и структура на програмата</a:t>
            </a:r>
          </a:p>
          <a:p>
            <a:r>
              <a:rPr lang="mk" dirty="0"/>
              <a:t>Дневен распоред на активности:</a:t>
            </a:r>
          </a:p>
          <a:p>
            <a:r>
              <a:rPr lang="mk" dirty="0"/>
              <a:t>Главни теми опфатени на обуката:</a:t>
            </a:r>
          </a:p>
          <a:p>
            <a:endParaRPr lang="ru-RU" dirty="0"/>
          </a:p>
          <a:p>
            <a:r>
              <a:rPr lang="mk" b="1" dirty="0">
                <a:solidFill>
                  <a:srgbClr val="00B050"/>
                </a:solidFill>
              </a:rPr>
              <a:t>4. Учесници</a:t>
            </a:r>
          </a:p>
          <a:p>
            <a:r>
              <a:rPr lang="mk" dirty="0"/>
              <a:t>Профил на учесник: (Пример: претставници на мали и средни претпријатија, консултанти, невладин сектор)</a:t>
            </a:r>
          </a:p>
          <a:p>
            <a:r>
              <a:rPr lang="mk" dirty="0"/>
              <a:t>Интеракција и учество: (Пример: ниво на учество во дискусии, работилници)</a:t>
            </a:r>
          </a:p>
          <a:p>
            <a:endParaRPr lang="ru-RU" b="1" dirty="0">
              <a:solidFill>
                <a:srgbClr val="00B050"/>
              </a:solidFill>
            </a:endParaRPr>
          </a:p>
          <a:p>
            <a:r>
              <a:rPr lang="mk" b="1" dirty="0">
                <a:solidFill>
                  <a:srgbClr val="00B050"/>
                </a:solidFill>
              </a:rPr>
              <a:t>5. Клучни резултати</a:t>
            </a:r>
          </a:p>
          <a:p>
            <a:r>
              <a:rPr lang="mk" dirty="0"/>
              <a:t>Научени лекции: (Пример: примена на добри практики во зелената економија)</a:t>
            </a:r>
          </a:p>
          <a:p>
            <a:r>
              <a:rPr lang="mk" dirty="0"/>
              <a:t>Развиени вештини: (Пример: анализа и подобрување на деловните процеси за намалување на јаглеродниот отпечаток)</a:t>
            </a:r>
          </a:p>
          <a:p>
            <a:r>
              <a:rPr lang="mk" dirty="0"/>
              <a:t>Потенцијални примени: (Пример: како учесниците можат да го применат стекнатото знаење во своите организации)</a:t>
            </a:r>
          </a:p>
        </p:txBody>
      </p:sp>
    </p:spTree>
    <p:extLst>
      <p:ext uri="{BB962C8B-B14F-4D97-AF65-F5344CB8AC3E}">
        <p14:creationId xmlns:p14="http://schemas.microsoft.com/office/powerpoint/2010/main" val="40423698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F99C541-1CA1-C5C1-631F-2B1B8E61BF45}"/>
              </a:ext>
            </a:extLst>
          </p:cNvPr>
          <p:cNvGraphicFramePr>
            <a:graphicFrameLocks noGrp="1"/>
          </p:cNvGraphicFramePr>
          <p:nvPr/>
        </p:nvGraphicFramePr>
        <p:xfrm>
          <a:off x="273269" y="110066"/>
          <a:ext cx="11655972" cy="82296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400" dirty="0">
                          <a:solidFill>
                            <a:srgbClr val="00B050"/>
                          </a:solidFill>
                        </a:rPr>
                        <a:t>Известување за спроведената обука</a:t>
                      </a:r>
                    </a:p>
                    <a:p>
                      <a:pPr algn="ct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pic>
        <p:nvPicPr>
          <p:cNvPr id="4" name="Picture 3">
            <a:extLst>
              <a:ext uri="{FF2B5EF4-FFF2-40B4-BE49-F238E27FC236}">
                <a16:creationId xmlns:a16="http://schemas.microsoft.com/office/drawing/2014/main" id="{3F3B523C-4FFA-904F-8CF9-CFF678421F72}"/>
              </a:ext>
            </a:extLst>
          </p:cNvPr>
          <p:cNvPicPr>
            <a:picLocks noChangeAspect="1"/>
          </p:cNvPicPr>
          <p:nvPr/>
        </p:nvPicPr>
        <p:blipFill>
          <a:blip r:embed="rId2"/>
          <a:stretch>
            <a:fillRect/>
          </a:stretch>
        </p:blipFill>
        <p:spPr>
          <a:xfrm>
            <a:off x="6642100" y="1684999"/>
            <a:ext cx="5255540" cy="3488001"/>
          </a:xfrm>
          <a:prstGeom prst="rect">
            <a:avLst/>
          </a:prstGeom>
        </p:spPr>
      </p:pic>
      <p:sp>
        <p:nvSpPr>
          <p:cNvPr id="7" name="TextBox 6">
            <a:extLst>
              <a:ext uri="{FF2B5EF4-FFF2-40B4-BE49-F238E27FC236}">
                <a16:creationId xmlns:a16="http://schemas.microsoft.com/office/drawing/2014/main" id="{380BDE46-0CC8-699F-241C-6D28161CCD77}"/>
              </a:ext>
            </a:extLst>
          </p:cNvPr>
          <p:cNvSpPr txBox="1"/>
          <p:nvPr/>
        </p:nvSpPr>
        <p:spPr>
          <a:xfrm>
            <a:off x="6642100" y="5639663"/>
            <a:ext cx="5287141" cy="646331"/>
          </a:xfrm>
          <a:prstGeom prst="rect">
            <a:avLst/>
          </a:prstGeom>
          <a:noFill/>
        </p:spPr>
        <p:txBody>
          <a:bodyPr wrap="square">
            <a:spAutoFit/>
          </a:bodyPr>
          <a:lstStyle/>
          <a:p>
            <a:r>
              <a:rPr lang="mk" dirty="0"/>
              <a:t>Извор на сликата:</a:t>
            </a:r>
            <a:endParaRPr lang="en-US" dirty="0"/>
          </a:p>
          <a:p>
            <a:r>
              <a:rPr lang="mk" dirty="0"/>
              <a:t>https://www.sessionlab.com/blog/train-the-trainer/</a:t>
            </a:r>
            <a:endParaRPr lang="sr-Cyrl-RS" dirty="0"/>
          </a:p>
        </p:txBody>
      </p:sp>
      <p:sp>
        <p:nvSpPr>
          <p:cNvPr id="6" name="Rectangle 5">
            <a:extLst>
              <a:ext uri="{FF2B5EF4-FFF2-40B4-BE49-F238E27FC236}">
                <a16:creationId xmlns:a16="http://schemas.microsoft.com/office/drawing/2014/main" id="{B8E70532-3F84-402B-B186-D1A613D8A08C}"/>
              </a:ext>
            </a:extLst>
          </p:cNvPr>
          <p:cNvSpPr/>
          <p:nvPr/>
        </p:nvSpPr>
        <p:spPr>
          <a:xfrm>
            <a:off x="294360" y="1214482"/>
            <a:ext cx="5902254" cy="4708981"/>
          </a:xfrm>
          <a:prstGeom prst="rect">
            <a:avLst/>
          </a:prstGeom>
        </p:spPr>
        <p:txBody>
          <a:bodyPr wrap="square">
            <a:spAutoFit/>
          </a:bodyPr>
          <a:lstStyle/>
          <a:p>
            <a:r>
              <a:rPr lang="mk" sz="2000" b="1" dirty="0"/>
              <a:t>Предлог за извештај од Меѓународната обука на обучувачи за зелено работење</a:t>
            </a:r>
          </a:p>
          <a:p>
            <a:endParaRPr lang="ru-RU" sz="2000" dirty="0"/>
          </a:p>
          <a:p>
            <a:pPr marL="342900" indent="-342900">
              <a:buAutoNum type="arabicPeriod"/>
            </a:pPr>
            <a:r>
              <a:rPr lang="mk" sz="2000" dirty="0"/>
              <a:t>Основни информации за обука</a:t>
            </a:r>
          </a:p>
          <a:p>
            <a:r>
              <a:rPr lang="mk" sz="2000" dirty="0"/>
              <a:t>Име на обука:</a:t>
            </a:r>
          </a:p>
          <a:p>
            <a:r>
              <a:rPr lang="mk" sz="2000" dirty="0"/>
              <a:t>Датум и место на одржување:</a:t>
            </a:r>
          </a:p>
          <a:p>
            <a:r>
              <a:rPr lang="mk" sz="2000" dirty="0"/>
              <a:t>Организатор:</a:t>
            </a:r>
          </a:p>
          <a:p>
            <a:r>
              <a:rPr lang="mk" sz="2000" dirty="0"/>
              <a:t>Партнери и донатори:</a:t>
            </a:r>
          </a:p>
          <a:p>
            <a:r>
              <a:rPr lang="mk" sz="2000" dirty="0"/>
              <a:t>Број на учесници:</a:t>
            </a:r>
          </a:p>
          <a:p>
            <a:r>
              <a:rPr lang="mk" sz="2000" dirty="0"/>
              <a:t>Земји од кои доаѓаат:</a:t>
            </a:r>
          </a:p>
          <a:p>
            <a:endParaRPr lang="ru-RU" sz="2000" dirty="0"/>
          </a:p>
          <a:p>
            <a:r>
              <a:rPr lang="mk" sz="2000" dirty="0"/>
              <a:t>2. Цели на обуката</a:t>
            </a:r>
          </a:p>
          <a:p>
            <a:endParaRPr lang="ru-RU" sz="2000" dirty="0"/>
          </a:p>
          <a:p>
            <a:r>
              <a:rPr lang="mk" sz="2000" dirty="0"/>
              <a:t>Главни цели на програмата:</a:t>
            </a:r>
          </a:p>
          <a:p>
            <a:r>
              <a:rPr lang="mk" sz="2000" dirty="0"/>
              <a:t>Клучни теми и развиени компетенции:</a:t>
            </a:r>
          </a:p>
        </p:txBody>
      </p:sp>
    </p:spTree>
    <p:extLst>
      <p:ext uri="{BB962C8B-B14F-4D97-AF65-F5344CB8AC3E}">
        <p14:creationId xmlns:p14="http://schemas.microsoft.com/office/powerpoint/2010/main" val="21948274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D61B786-3869-4834-8553-4A1A9914609B}"/>
              </a:ext>
            </a:extLst>
          </p:cNvPr>
          <p:cNvGraphicFramePr>
            <a:graphicFrameLocks noGrp="1"/>
          </p:cNvGraphicFramePr>
          <p:nvPr/>
        </p:nvGraphicFramePr>
        <p:xfrm>
          <a:off x="273269" y="110066"/>
          <a:ext cx="11655972" cy="39624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370840">
                <a:tc>
                  <a:txBody>
                    <a:bodyPr/>
                    <a:lstStyle/>
                    <a:p>
                      <a:pPr algn="ctr"/>
                      <a:r>
                        <a:rPr lang="mk" sz="2000" dirty="0">
                          <a:solidFill>
                            <a:srgbClr val="00B050"/>
                          </a:solidFill>
                        </a:rPr>
                        <a:t>Известување за спроведената обука</a:t>
                      </a:r>
                      <a:endParaRPr lang="sr-Cyrl-RS" sz="20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2" name="Rectangle 1">
            <a:extLst>
              <a:ext uri="{FF2B5EF4-FFF2-40B4-BE49-F238E27FC236}">
                <a16:creationId xmlns:a16="http://schemas.microsoft.com/office/drawing/2014/main" id="{A9CC9173-ADD3-45A9-84EF-436492B6BCD8}"/>
              </a:ext>
            </a:extLst>
          </p:cNvPr>
          <p:cNvSpPr/>
          <p:nvPr/>
        </p:nvSpPr>
        <p:spPr>
          <a:xfrm>
            <a:off x="273269" y="751344"/>
            <a:ext cx="5523849" cy="4801314"/>
          </a:xfrm>
          <a:prstGeom prst="rect">
            <a:avLst/>
          </a:prstGeom>
        </p:spPr>
        <p:txBody>
          <a:bodyPr wrap="square">
            <a:spAutoFit/>
          </a:bodyPr>
          <a:lstStyle/>
          <a:p>
            <a:r>
              <a:rPr lang="mk" b="1" dirty="0">
                <a:solidFill>
                  <a:srgbClr val="00B050"/>
                </a:solidFill>
              </a:rPr>
              <a:t>6. Предизвици и пречки</a:t>
            </a:r>
          </a:p>
          <a:p>
            <a:r>
              <a:rPr lang="mk" dirty="0"/>
              <a:t>Предизвици за време на обуката:</a:t>
            </a:r>
          </a:p>
          <a:p>
            <a:r>
              <a:rPr lang="mk" dirty="0"/>
              <a:t>Пречки за примена на она што е научено:</a:t>
            </a:r>
          </a:p>
          <a:p>
            <a:endParaRPr lang="ru-RU" dirty="0"/>
          </a:p>
          <a:p>
            <a:r>
              <a:rPr lang="mk" b="1" dirty="0">
                <a:solidFill>
                  <a:srgbClr val="00B050"/>
                </a:solidFill>
              </a:rPr>
              <a:t>7. Препораки за иднината</a:t>
            </a:r>
          </a:p>
          <a:p>
            <a:r>
              <a:rPr lang="mk" dirty="0"/>
              <a:t>Предлози за подобрување на идните обуки:</a:t>
            </a:r>
          </a:p>
          <a:p>
            <a:r>
              <a:rPr lang="mk" dirty="0"/>
              <a:t>Препораки за имплементација на зелени практики во малите и средни претпријатија:</a:t>
            </a:r>
          </a:p>
          <a:p>
            <a:endParaRPr lang="ru-RU" dirty="0"/>
          </a:p>
          <a:p>
            <a:r>
              <a:rPr lang="mk" b="1" dirty="0">
                <a:solidFill>
                  <a:srgbClr val="00B050"/>
                </a:solidFill>
              </a:rPr>
              <a:t>8. Заклучок</a:t>
            </a:r>
          </a:p>
          <a:p>
            <a:r>
              <a:rPr lang="mk" dirty="0"/>
              <a:t>Општ впечаток за обуката:</a:t>
            </a:r>
          </a:p>
          <a:p>
            <a:r>
              <a:rPr lang="mk" dirty="0"/>
              <a:t>Влијание врз зелениот бизнис:</a:t>
            </a:r>
          </a:p>
          <a:p>
            <a:endParaRPr lang="ru-RU" dirty="0"/>
          </a:p>
          <a:p>
            <a:r>
              <a:rPr lang="mk" b="1" dirty="0">
                <a:solidFill>
                  <a:srgbClr val="00B050"/>
                </a:solidFill>
              </a:rPr>
              <a:t>9. Прилози</a:t>
            </a:r>
          </a:p>
          <a:p>
            <a:r>
              <a:rPr lang="mk" dirty="0"/>
              <a:t>Список на учесници</a:t>
            </a:r>
          </a:p>
          <a:p>
            <a:r>
              <a:rPr lang="mk" dirty="0"/>
              <a:t>Презентации и материјали за обука</a:t>
            </a:r>
          </a:p>
          <a:p>
            <a:r>
              <a:rPr lang="mk" dirty="0"/>
              <a:t>Фотографии и медиумски извештаи</a:t>
            </a:r>
          </a:p>
          <a:p>
            <a:r>
              <a:rPr lang="mk" dirty="0"/>
              <a:t>Проценки</a:t>
            </a:r>
          </a:p>
        </p:txBody>
      </p:sp>
      <p:pic>
        <p:nvPicPr>
          <p:cNvPr id="3" name="Picture 2">
            <a:extLst>
              <a:ext uri="{FF2B5EF4-FFF2-40B4-BE49-F238E27FC236}">
                <a16:creationId xmlns:a16="http://schemas.microsoft.com/office/drawing/2014/main" id="{EC64446C-B96C-47CC-A055-4D2FF74201E4}"/>
              </a:ext>
            </a:extLst>
          </p:cNvPr>
          <p:cNvPicPr>
            <a:picLocks noChangeAspect="1"/>
          </p:cNvPicPr>
          <p:nvPr/>
        </p:nvPicPr>
        <p:blipFill>
          <a:blip r:embed="rId2"/>
          <a:stretch>
            <a:fillRect/>
          </a:stretch>
        </p:blipFill>
        <p:spPr>
          <a:xfrm>
            <a:off x="6096000" y="1078662"/>
            <a:ext cx="5255207" cy="3493311"/>
          </a:xfrm>
          <a:prstGeom prst="rect">
            <a:avLst/>
          </a:prstGeom>
        </p:spPr>
      </p:pic>
      <p:pic>
        <p:nvPicPr>
          <p:cNvPr id="5" name="Picture 4">
            <a:extLst>
              <a:ext uri="{FF2B5EF4-FFF2-40B4-BE49-F238E27FC236}">
                <a16:creationId xmlns:a16="http://schemas.microsoft.com/office/drawing/2014/main" id="{2E1C49DD-4E8D-45CC-9302-783E6DDF3000}"/>
              </a:ext>
            </a:extLst>
          </p:cNvPr>
          <p:cNvPicPr>
            <a:picLocks noChangeAspect="1"/>
          </p:cNvPicPr>
          <p:nvPr/>
        </p:nvPicPr>
        <p:blipFill>
          <a:blip r:embed="rId3"/>
          <a:stretch>
            <a:fillRect/>
          </a:stretch>
        </p:blipFill>
        <p:spPr>
          <a:xfrm>
            <a:off x="5797118" y="5029533"/>
            <a:ext cx="5340559" cy="768163"/>
          </a:xfrm>
          <a:prstGeom prst="rect">
            <a:avLst/>
          </a:prstGeom>
        </p:spPr>
      </p:pic>
    </p:spTree>
    <p:extLst>
      <p:ext uri="{BB962C8B-B14F-4D97-AF65-F5344CB8AC3E}">
        <p14:creationId xmlns:p14="http://schemas.microsoft.com/office/powerpoint/2010/main" val="27916962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CAB6720-850A-4AD2-8C57-B282716961DA}"/>
              </a:ext>
            </a:extLst>
          </p:cNvPr>
          <p:cNvGraphicFramePr>
            <a:graphicFrameLocks noGrp="1"/>
          </p:cNvGraphicFramePr>
          <p:nvPr>
            <p:ph idx="1"/>
          </p:nvPr>
        </p:nvGraphicFramePr>
        <p:xfrm>
          <a:off x="497151" y="887768"/>
          <a:ext cx="11319027" cy="5669280"/>
        </p:xfrm>
        <a:graphic>
          <a:graphicData uri="http://schemas.openxmlformats.org/drawingml/2006/table">
            <a:tbl>
              <a:tblPr firstRow="1" firstCol="1" bandRow="1"/>
              <a:tblGrid>
                <a:gridCol w="426127">
                  <a:extLst>
                    <a:ext uri="{9D8B030D-6E8A-4147-A177-3AD203B41FA5}">
                      <a16:colId xmlns:a16="http://schemas.microsoft.com/office/drawing/2014/main" val="769610679"/>
                    </a:ext>
                  </a:extLst>
                </a:gridCol>
                <a:gridCol w="2211460">
                  <a:extLst>
                    <a:ext uri="{9D8B030D-6E8A-4147-A177-3AD203B41FA5}">
                      <a16:colId xmlns:a16="http://schemas.microsoft.com/office/drawing/2014/main" val="484815889"/>
                    </a:ext>
                  </a:extLst>
                </a:gridCol>
                <a:gridCol w="5017394">
                  <a:extLst>
                    <a:ext uri="{9D8B030D-6E8A-4147-A177-3AD203B41FA5}">
                      <a16:colId xmlns:a16="http://schemas.microsoft.com/office/drawing/2014/main" val="685506449"/>
                    </a:ext>
                  </a:extLst>
                </a:gridCol>
                <a:gridCol w="3664046">
                  <a:extLst>
                    <a:ext uri="{9D8B030D-6E8A-4147-A177-3AD203B41FA5}">
                      <a16:colId xmlns:a16="http://schemas.microsoft.com/office/drawing/2014/main" val="1066267902"/>
                    </a:ext>
                  </a:extLst>
                </a:gridCol>
              </a:tblGrid>
              <a:tr h="281672">
                <a:tc>
                  <a:txBody>
                    <a:bodyPr/>
                    <a:lstStyle/>
                    <a:p>
                      <a:pPr algn="ctr">
                        <a:spcAft>
                          <a:spcPts val="0"/>
                        </a:spcAft>
                      </a:pPr>
                      <a:r>
                        <a:rPr lang="mk" sz="1200" b="1"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mk" sz="1200" b="1"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rgbClr val="EAF1DD"/>
                    </a:solidFill>
                  </a:tcPr>
                </a:tc>
                <a:tc>
                  <a:txBody>
                    <a:bodyPr/>
                    <a:lstStyle/>
                    <a:p>
                      <a:pPr algn="ctr">
                        <a:spcAft>
                          <a:spcPts val="0"/>
                        </a:spcAft>
                      </a:pPr>
                      <a:r>
                        <a:rPr lang="mk" sz="1200" b="1" kern="100" dirty="0">
                          <a:effectLst/>
                          <a:latin typeface="Calibri" panose="020F0502020204030204" pitchFamily="34" charset="0"/>
                          <a:ea typeface="Times New Roman" panose="02020603050405020304" pitchFamily="18" charset="0"/>
                          <a:cs typeface="Calibri" panose="020F0502020204030204" pitchFamily="34" charset="0"/>
                        </a:rPr>
                        <a:t>Активности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rgbClr val="EAF1DD"/>
                    </a:solidFill>
                  </a:tcPr>
                </a:tc>
                <a:tc>
                  <a:txBody>
                    <a:bodyPr/>
                    <a:lstStyle/>
                    <a:p>
                      <a:pPr algn="ctr">
                        <a:spcAft>
                          <a:spcPts val="0"/>
                        </a:spcAft>
                      </a:pPr>
                      <a:r>
                        <a:rPr lang="mk" sz="1200" b="1" kern="100">
                          <a:effectLst/>
                          <a:latin typeface="Calibri" panose="020F0502020204030204" pitchFamily="34" charset="0"/>
                          <a:ea typeface="Times New Roman" panose="02020603050405020304" pitchFamily="18" charset="0"/>
                          <a:cs typeface="Calibri" panose="020F0502020204030204" pitchFamily="34" charset="0"/>
                        </a:rPr>
                        <a:t>Опис</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rgbClr val="EAF1DD"/>
                    </a:solidFill>
                  </a:tcPr>
                </a:tc>
                <a:tc>
                  <a:txBody>
                    <a:bodyPr/>
                    <a:lstStyle/>
                    <a:p>
                      <a:pPr algn="ctr">
                        <a:spcAft>
                          <a:spcPts val="0"/>
                        </a:spcAft>
                      </a:pPr>
                      <a:r>
                        <a:rPr lang="mk" sz="1200" b="1" kern="100">
                          <a:effectLst/>
                          <a:latin typeface="Calibri" panose="020F0502020204030204" pitchFamily="34" charset="0"/>
                          <a:ea typeface="Times New Roman" panose="02020603050405020304" pitchFamily="18" charset="0"/>
                          <a:cs typeface="Calibri" panose="020F0502020204030204" pitchFamily="34" charset="0"/>
                        </a:rPr>
                        <a:t>Забелешка</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solidFill>
                      <a:srgbClr val="EAF1DD"/>
                    </a:solidFill>
                  </a:tcPr>
                </a:tc>
                <a:extLst>
                  <a:ext uri="{0D108BD9-81ED-4DB2-BD59-A6C34878D82A}">
                    <a16:rowId xmlns:a16="http://schemas.microsoft.com/office/drawing/2014/main" val="938496733"/>
                  </a:ext>
                </a:extLst>
              </a:tr>
              <a:tr h="563344">
                <a:tc>
                  <a:txBody>
                    <a:bodyPr/>
                    <a:lstStyle/>
                    <a:p>
                      <a:pPr algn="ct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1.</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b="1" kern="100" dirty="0">
                          <a:effectLst/>
                          <a:latin typeface="Calibri" panose="020F0502020204030204" pitchFamily="34" charset="0"/>
                          <a:ea typeface="Times New Roman" panose="02020603050405020304" pitchFamily="18" charset="0"/>
                          <a:cs typeface="Calibri" panose="020F0502020204030204" pitchFamily="34" charset="0"/>
                        </a:rPr>
                        <a:t>Подготвителни активности</a:t>
                      </a:r>
                      <a:endParaRPr lang="en-GB" sz="12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Организациски предуслови: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Финансиски предуслови: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Образовни предуслови: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Вклучување на засегнатите страни: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a16="http://schemas.microsoft.com/office/drawing/2014/main" val="969160811"/>
                  </a:ext>
                </a:extLst>
              </a:tr>
              <a:tr h="140836">
                <a:tc>
                  <a:txBody>
                    <a:bodyPr/>
                    <a:lstStyle/>
                    <a:p>
                      <a:pPr algn="ct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2</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b="1" kern="100" dirty="0">
                          <a:effectLst/>
                          <a:latin typeface="Calibri" panose="020F0502020204030204" pitchFamily="34" charset="0"/>
                          <a:ea typeface="Times New Roman" panose="02020603050405020304" pitchFamily="18" charset="0"/>
                          <a:cs typeface="Calibri" panose="020F0502020204030204" pitchFamily="34" charset="0"/>
                        </a:rPr>
                        <a:t>Процес на производство</a:t>
                      </a:r>
                      <a:endParaRPr lang="en-GB" sz="12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a16="http://schemas.microsoft.com/office/drawing/2014/main" val="45185483"/>
                  </a:ext>
                </a:extLst>
              </a:tr>
              <a:tr h="704181">
                <a:tc>
                  <a:txBody>
                    <a:bodyPr/>
                    <a:lstStyle/>
                    <a:p>
                      <a:pPr algn="ct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2.1</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Влезни ресурси</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Суровини и материјали: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Енергија:</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Опрема и алатки: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Човечки ресурси: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Информации: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a16="http://schemas.microsoft.com/office/drawing/2014/main" val="1954587314"/>
                  </a:ext>
                </a:extLst>
              </a:tr>
              <a:tr h="704181">
                <a:tc>
                  <a:txBody>
                    <a:bodyPr/>
                    <a:lstStyle/>
                    <a:p>
                      <a:pPr algn="ct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2.2</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Продукција</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Подготовка за производство:</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Обработка:</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Инсталација:</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Контрола на квалитет:</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Пакување:</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a16="http://schemas.microsoft.com/office/drawing/2014/main" val="2085006977"/>
                  </a:ext>
                </a:extLst>
              </a:tr>
              <a:tr h="281672">
                <a:tc>
                  <a:txBody>
                    <a:bodyPr/>
                    <a:lstStyle/>
                    <a:p>
                      <a:pPr algn="ct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2.3</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Излезни ресурси</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mk" sz="1200" kern="100">
                          <a:effectLst/>
                          <a:latin typeface="Calibri" panose="020F0502020204030204" pitchFamily="34" charset="0"/>
                          <a:ea typeface="Times New Roman" panose="02020603050405020304" pitchFamily="18" charset="0"/>
                          <a:cs typeface="Calibri" panose="020F0502020204030204" pitchFamily="34" charset="0"/>
                        </a:rPr>
                        <a:t>Готов производ:</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a:effectLst/>
                          <a:latin typeface="Calibri" panose="020F0502020204030204" pitchFamily="34" charset="0"/>
                          <a:ea typeface="Times New Roman" panose="02020603050405020304" pitchFamily="18" charset="0"/>
                          <a:cs typeface="Calibri" panose="020F0502020204030204" pitchFamily="34" charset="0"/>
                        </a:rPr>
                        <a:t>Отпад и нуспроизводи:</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a16="http://schemas.microsoft.com/office/drawing/2014/main" val="410009645"/>
                  </a:ext>
                </a:extLst>
              </a:tr>
              <a:tr h="563344">
                <a:tc>
                  <a:txBody>
                    <a:bodyPr/>
                    <a:lstStyle/>
                    <a:p>
                      <a:pPr algn="ct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2.4</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Поддршка на производствениот процес</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Складирање:</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Транспорт:</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Одржување</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Управување со производство:</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a16="http://schemas.microsoft.com/office/drawing/2014/main" val="776221924"/>
                  </a:ext>
                </a:extLst>
              </a:tr>
              <a:tr h="281672">
                <a:tc>
                  <a:txBody>
                    <a:bodyPr/>
                    <a:lstStyle/>
                    <a:p>
                      <a:pPr algn="ct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2,5</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Инфраструктура и логистика</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Простор:</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Информациски системи:</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a16="http://schemas.microsoft.com/office/drawing/2014/main" val="2858607152"/>
                  </a:ext>
                </a:extLst>
              </a:tr>
              <a:tr h="281672">
                <a:tc>
                  <a:txBody>
                    <a:bodyPr/>
                    <a:lstStyle/>
                    <a:p>
                      <a:pPr algn="ct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2.6</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Повратни информации</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Евалуација на перформансите:</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Ревизија и оптимизација:</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a16="http://schemas.microsoft.com/office/drawing/2014/main" val="1735339900"/>
                  </a:ext>
                </a:extLst>
              </a:tr>
              <a:tr h="563344">
                <a:tc>
                  <a:txBody>
                    <a:bodyPr/>
                    <a:lstStyle/>
                    <a:p>
                      <a:pPr algn="ct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3</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Препораки</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spcAft>
                          <a:spcPts val="0"/>
                        </a:spcAft>
                      </a:pPr>
                      <a:r>
                        <a:rPr lang="mk" sz="1200" kern="10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just">
                        <a:spcAft>
                          <a:spcPts val="0"/>
                        </a:spcAft>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mk" sz="12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200"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57422" marR="57422" marT="0" marB="0" anchor="ctr">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extLst>
                  <a:ext uri="{0D108BD9-81ED-4DB2-BD59-A6C34878D82A}">
                    <a16:rowId xmlns:a16="http://schemas.microsoft.com/office/drawing/2014/main" val="3188398154"/>
                  </a:ext>
                </a:extLst>
              </a:tr>
            </a:tbl>
          </a:graphicData>
        </a:graphic>
      </p:graphicFrame>
      <p:graphicFrame>
        <p:nvGraphicFramePr>
          <p:cNvPr id="6" name="Table 5">
            <a:extLst>
              <a:ext uri="{FF2B5EF4-FFF2-40B4-BE49-F238E27FC236}">
                <a16:creationId xmlns:a16="http://schemas.microsoft.com/office/drawing/2014/main" id="{ADAAF670-515A-417A-8ED5-98F426F1F16B}"/>
              </a:ext>
            </a:extLst>
          </p:cNvPr>
          <p:cNvGraphicFramePr>
            <a:graphicFrameLocks noGrp="1"/>
          </p:cNvGraphicFramePr>
          <p:nvPr/>
        </p:nvGraphicFramePr>
        <p:xfrm>
          <a:off x="273269" y="110066"/>
          <a:ext cx="11655972" cy="457200"/>
        </p:xfrm>
        <a:graphic>
          <a:graphicData uri="http://schemas.openxmlformats.org/drawingml/2006/table">
            <a:tbl>
              <a:tblPr firstRow="1" bandRow="1">
                <a:tableStyleId>{93296810-A885-4BE3-A3E7-6D5BEEA58F35}</a:tableStyleId>
              </a:tblPr>
              <a:tblGrid>
                <a:gridCol w="11655972">
                  <a:extLst>
                    <a:ext uri="{9D8B030D-6E8A-4147-A177-3AD203B41FA5}">
                      <a16:colId xmlns:a16="http://schemas.microsoft.com/office/drawing/2014/main" val="3832995452"/>
                    </a:ext>
                  </a:extLst>
                </a:gridCol>
              </a:tblGrid>
              <a:tr h="265213">
                <a:tc>
                  <a:txBody>
                    <a:bodyPr/>
                    <a:lstStyle/>
                    <a:p>
                      <a:pPr algn="ctr"/>
                      <a:r>
                        <a:rPr lang="mk" sz="2400" dirty="0">
                          <a:solidFill>
                            <a:srgbClr val="00B050"/>
                          </a:solidFill>
                        </a:rPr>
                        <a:t>Извештај за менторска посета</a:t>
                      </a:r>
                      <a:endParaRPr lang="sr-Cyrl-RS" sz="2400" dirty="0">
                        <a:solidFill>
                          <a:srgbClr val="00B050"/>
                        </a:solidFill>
                      </a:endParaRP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Tree>
    <p:extLst>
      <p:ext uri="{BB962C8B-B14F-4D97-AF65-F5344CB8AC3E}">
        <p14:creationId xmlns:p14="http://schemas.microsoft.com/office/powerpoint/2010/main" val="28085902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B3C03-62DA-C23B-EC5C-DD2B7CE79182}"/>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8D3EA67-A7B6-67AF-69AF-A8F9ED2EE2F9}"/>
              </a:ext>
            </a:extLst>
          </p:cNvPr>
          <p:cNvGraphicFramePr>
            <a:graphicFrameLocks noGrp="1"/>
          </p:cNvGraphicFramePr>
          <p:nvPr/>
        </p:nvGraphicFramePr>
        <p:xfrm>
          <a:off x="344209" y="304378"/>
          <a:ext cx="11613329" cy="944880"/>
        </p:xfrm>
        <a:graphic>
          <a:graphicData uri="http://schemas.openxmlformats.org/drawingml/2006/table">
            <a:tbl>
              <a:tblPr firstRow="1" bandRow="1">
                <a:tableStyleId>{93296810-A885-4BE3-A3E7-6D5BEEA58F35}</a:tableStyleId>
              </a:tblPr>
              <a:tblGrid>
                <a:gridCol w="11613329">
                  <a:extLst>
                    <a:ext uri="{9D8B030D-6E8A-4147-A177-3AD203B41FA5}">
                      <a16:colId xmlns:a16="http://schemas.microsoft.com/office/drawing/2014/main" val="3832995452"/>
                    </a:ext>
                  </a:extLst>
                </a:gridCol>
              </a:tblGrid>
              <a:tr h="541538">
                <a:tc>
                  <a:txBody>
                    <a:bodyPr/>
                    <a:lstStyle/>
                    <a:p>
                      <a:pPr algn="ctr"/>
                      <a:r>
                        <a:rPr lang="mk" sz="2800" dirty="0">
                          <a:solidFill>
                            <a:srgbClr val="009900"/>
                          </a:solidFill>
                        </a:rPr>
                        <a:t>Сесија 12 Евалуација и затворање на работилницата</a:t>
                      </a:r>
                      <a:endParaRPr lang="en-US" sz="2800" dirty="0">
                        <a:solidFill>
                          <a:srgbClr val="009900"/>
                        </a:solidFill>
                      </a:endParaRPr>
                    </a:p>
                    <a:p>
                      <a:pPr algn="ctr"/>
                      <a:r>
                        <a:rPr lang="mk" sz="2800" dirty="0">
                          <a:solidFill>
                            <a:srgbClr val="009900"/>
                          </a:solidFill>
                        </a:rPr>
                        <a:t>Образовни алатки за еколошка обработка на вашиот бизнис</a:t>
                      </a:r>
                    </a:p>
                  </a:txBody>
                  <a:tcPr>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63483931"/>
                  </a:ext>
                </a:extLst>
              </a:tr>
            </a:tbl>
          </a:graphicData>
        </a:graphic>
      </p:graphicFrame>
      <p:sp>
        <p:nvSpPr>
          <p:cNvPr id="4" name="TextBox 3">
            <a:extLst>
              <a:ext uri="{FF2B5EF4-FFF2-40B4-BE49-F238E27FC236}">
                <a16:creationId xmlns:a16="http://schemas.microsoft.com/office/drawing/2014/main" id="{B4544530-F0F2-D641-560A-4C14910773DE}"/>
              </a:ext>
            </a:extLst>
          </p:cNvPr>
          <p:cNvSpPr txBox="1"/>
          <p:nvPr/>
        </p:nvSpPr>
        <p:spPr>
          <a:xfrm>
            <a:off x="344209" y="1366573"/>
            <a:ext cx="11613329" cy="5187049"/>
          </a:xfrm>
          <a:prstGeom prst="rect">
            <a:avLst/>
          </a:prstGeom>
          <a:noFill/>
          <a:ln>
            <a:noFill/>
          </a:ln>
        </p:spPr>
        <p:txBody>
          <a:bodyPr wrap="square">
            <a:noAutofit/>
          </a:bodyPr>
          <a:lstStyle/>
          <a:p>
            <a:pPr marL="342900" lvl="0" indent="-342900" algn="just">
              <a:buFont typeface="Symbol" panose="05050102010706020507" pitchFamily="18" charset="2"/>
              <a:buChar char=""/>
            </a:pPr>
            <a:r>
              <a:rPr lang="mk" sz="2400" kern="0" dirty="0">
                <a:effectLst/>
                <a:latin typeface="Calibri" panose="020F0502020204030204" pitchFamily="34" charset="0"/>
                <a:ea typeface="Times New Roman" panose="02020603050405020304" pitchFamily="18" charset="0"/>
                <a:cs typeface="Calibri" panose="020F0502020204030204" pitchFamily="34" charset="0"/>
              </a:rPr>
              <a:t>Транснационална прилагодена методологија за обука за зелени бизниси ;</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400" kern="0" dirty="0">
                <a:effectLst/>
                <a:latin typeface="Calibri" panose="020F0502020204030204" pitchFamily="34" charset="0"/>
                <a:ea typeface="Times New Roman" panose="02020603050405020304" pitchFamily="18" charset="0"/>
                <a:cs typeface="Calibri" panose="020F0502020204030204" pitchFamily="34" charset="0"/>
              </a:rPr>
              <a:t>Наставна програма - Наставна програма за обука за зелен бизнис ;</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400" kern="0" dirty="0">
                <a:effectLst/>
                <a:latin typeface="Calibri" panose="020F0502020204030204" pitchFamily="34" charset="0"/>
                <a:ea typeface="Times New Roman" panose="02020603050405020304" pitchFamily="18" charset="0"/>
                <a:cs typeface="Calibri" panose="020F0502020204030204" pitchFamily="34" charset="0"/>
              </a:rPr>
              <a:t>5 модули за обука во областа на зелени претпријатија ;</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400" kern="0" dirty="0">
                <a:effectLst/>
                <a:latin typeface="Calibri" panose="020F0502020204030204" pitchFamily="34" charset="0"/>
                <a:ea typeface="Times New Roman" panose="02020603050405020304" pitchFamily="18" charset="0"/>
                <a:cs typeface="Calibri" panose="020F0502020204030204" pitchFamily="34" charset="0"/>
              </a:rPr>
              <a:t>Зелени алатки за самооценување на мали и средни претпријатија и претприемачи (Контролна листа за самооценување на бизнисот и деловните процеси - бизнис план/стратегија за озеленување) ;</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400" kern="0" dirty="0">
                <a:effectLst/>
                <a:latin typeface="Calibri" panose="020F0502020204030204" pitchFamily="34" charset="0"/>
                <a:ea typeface="Times New Roman" panose="02020603050405020304" pitchFamily="18" charset="0"/>
                <a:cs typeface="Calibri" panose="020F0502020204030204" pitchFamily="34" charset="0"/>
              </a:rPr>
              <a:t>Практичен водич за озеленување на вашиот бизнис ;</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400" kern="0" dirty="0">
                <a:effectLst/>
                <a:latin typeface="Calibri" panose="020F0502020204030204" pitchFamily="34" charset="0"/>
                <a:ea typeface="Times New Roman" panose="02020603050405020304" pitchFamily="18" charset="0"/>
                <a:cs typeface="Calibri" panose="020F0502020204030204" pitchFamily="34" charset="0"/>
              </a:rPr>
              <a:t>Позеленување на бизнисот со бази на знаење и алатки за учење ;</a:t>
            </a:r>
            <a:endParaRPr lang="sr-Cyrl-RS" sz="2400" kern="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anose="05050102010706020507" pitchFamily="18" charset="2"/>
              <a:buChar char=""/>
            </a:pPr>
            <a:r>
              <a:rPr lang="mk" sz="2400" kern="0" dirty="0">
                <a:effectLst/>
                <a:latin typeface="Calibri" panose="020F0502020204030204" pitchFamily="34" charset="0"/>
                <a:ea typeface="Times New Roman" panose="02020603050405020304" pitchFamily="18" charset="0"/>
                <a:cs typeface="Calibri" panose="020F0502020204030204" pitchFamily="34" charset="0"/>
              </a:rPr>
              <a:t>Позеленување на вашиот бизнис - платформа за е-учење .</a:t>
            </a:r>
            <a:endParaRPr lang="en-US" sz="2400" kern="1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189001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67631EB-632B-4575-9384-AD9E7C98BD30}"/>
              </a:ext>
            </a:extLst>
          </p:cNvPr>
          <p:cNvSpPr txBox="1"/>
          <p:nvPr/>
        </p:nvSpPr>
        <p:spPr>
          <a:xfrm>
            <a:off x="1381944" y="2135058"/>
            <a:ext cx="3411332" cy="1938992"/>
          </a:xfrm>
          <a:prstGeom prst="rect">
            <a:avLst/>
          </a:prstGeom>
          <a:noFill/>
        </p:spPr>
        <p:txBody>
          <a:bodyPr wrap="square">
            <a:spAutoFit/>
          </a:bodyPr>
          <a:lstStyle/>
          <a:p>
            <a:pPr marL="342900" indent="-342900">
              <a:buFont typeface="Wingdings" panose="05000000000000000000" pitchFamily="2" charset="2"/>
              <a:buChar char="Ø"/>
            </a:pPr>
            <a:r>
              <a:rPr lang="mk" sz="2400" b="1" dirty="0"/>
              <a:t>Сумирање на заклучоци</a:t>
            </a:r>
            <a:br>
              <a:rPr lang="sr-Cyrl-RS" sz="2400" b="1" dirty="0"/>
            </a:br>
            <a:endParaRPr lang="sr-Cyrl-RS" sz="2400" b="1" dirty="0"/>
          </a:p>
          <a:p>
            <a:pPr marL="342900" indent="-342900">
              <a:buFont typeface="Wingdings" panose="05000000000000000000" pitchFamily="2" charset="2"/>
              <a:buChar char="Ø"/>
            </a:pPr>
            <a:r>
              <a:rPr lang="mk" sz="2400" b="1" dirty="0"/>
              <a:t>Евалуација на настанот</a:t>
            </a:r>
          </a:p>
          <a:p>
            <a:pPr marL="342900" indent="-342900">
              <a:buFont typeface="Wingdings" panose="05000000000000000000" pitchFamily="2" charset="2"/>
              <a:buChar char="Ø"/>
            </a:pPr>
            <a:endParaRPr lang="sr-Cyrl-RS" sz="2400" b="1" dirty="0"/>
          </a:p>
          <a:p>
            <a:pPr marL="342900" indent="-342900">
              <a:buFont typeface="Wingdings" panose="05000000000000000000" pitchFamily="2" charset="2"/>
              <a:buChar char="Ø"/>
            </a:pPr>
            <a:r>
              <a:rPr lang="mk" sz="2400" b="1" dirty="0"/>
              <a:t>Затворање на настанот</a:t>
            </a:r>
          </a:p>
        </p:txBody>
      </p:sp>
    </p:spTree>
    <p:extLst>
      <p:ext uri="{BB962C8B-B14F-4D97-AF65-F5344CB8AC3E}">
        <p14:creationId xmlns:p14="http://schemas.microsoft.com/office/powerpoint/2010/main" val="446199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746</TotalTime>
  <Words>11278</Words>
  <Application>Microsoft Office PowerPoint</Application>
  <PresentationFormat>Widescreen</PresentationFormat>
  <Paragraphs>1128</Paragraphs>
  <Slides>97</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Arial Narrow</vt:lpstr>
      <vt:lpstr>Calibri</vt:lpstr>
      <vt:lpstr>Calibri Light</vt:lpstr>
      <vt:lpstr>Cambria</vt:lpstr>
      <vt:lpstr>Palatino Linotype</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Goran Milenkovic</dc:creator>
  <cp:lastModifiedBy>Sirma Ilijoska Trifunovska Zanaetciska komora Skopje</cp:lastModifiedBy>
  <cp:revision>82</cp:revision>
  <dcterms:created xsi:type="dcterms:W3CDTF">2020-07-22T04:20:20Z</dcterms:created>
  <dcterms:modified xsi:type="dcterms:W3CDTF">2025-05-16T11:08:26Z</dcterms:modified>
</cp:coreProperties>
</file>