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33"/>
  </p:notesMasterIdLst>
  <p:sldIdLst>
    <p:sldId id="329" r:id="rId2"/>
    <p:sldId id="343" r:id="rId3"/>
    <p:sldId id="344" r:id="rId4"/>
    <p:sldId id="307" r:id="rId5"/>
    <p:sldId id="283" r:id="rId6"/>
    <p:sldId id="350" r:id="rId7"/>
    <p:sldId id="351" r:id="rId8"/>
    <p:sldId id="315" r:id="rId9"/>
    <p:sldId id="308" r:id="rId10"/>
    <p:sldId id="310" r:id="rId11"/>
    <p:sldId id="303" r:id="rId12"/>
    <p:sldId id="309" r:id="rId13"/>
    <p:sldId id="314" r:id="rId14"/>
    <p:sldId id="316" r:id="rId15"/>
    <p:sldId id="336" r:id="rId16"/>
    <p:sldId id="337" r:id="rId17"/>
    <p:sldId id="318" r:id="rId18"/>
    <p:sldId id="324" r:id="rId19"/>
    <p:sldId id="325" r:id="rId20"/>
    <p:sldId id="326" r:id="rId21"/>
    <p:sldId id="327" r:id="rId22"/>
    <p:sldId id="333" r:id="rId23"/>
    <p:sldId id="334" r:id="rId24"/>
    <p:sldId id="328" r:id="rId25"/>
    <p:sldId id="335" r:id="rId26"/>
    <p:sldId id="340" r:id="rId27"/>
    <p:sldId id="347" r:id="rId28"/>
    <p:sldId id="348" r:id="rId29"/>
    <p:sldId id="349" r:id="rId30"/>
    <p:sldId id="341" r:id="rId31"/>
    <p:sldId id="274" r:id="rId32"/>
  </p:sldIdLst>
  <p:sldSz cx="9144000" cy="6858000" type="screen4x3"/>
  <p:notesSz cx="6858000" cy="9144000"/>
  <p:defaultTextStyle>
    <a:defPPr>
      <a:defRPr lang="sr-Latn-C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A347"/>
    <a:srgbClr val="EA157A"/>
    <a:srgbClr val="7E93AA"/>
    <a:srgbClr val="FF9933"/>
    <a:srgbClr val="4E5B6F"/>
    <a:srgbClr val="333333"/>
    <a:srgbClr val="FF6600"/>
    <a:srgbClr val="FF6699"/>
    <a:srgbClr val="BCD0E1"/>
    <a:srgbClr val="A6A6A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798" autoAdjust="0"/>
    <p:restoredTop sz="94671" autoAdjust="0"/>
  </p:normalViewPr>
  <p:slideViewPr>
    <p:cSldViewPr>
      <p:cViewPr>
        <p:scale>
          <a:sx n="66" d="100"/>
          <a:sy n="66" d="100"/>
        </p:scale>
        <p:origin x="-600" y="-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MILICAJEVTIC\Local%20Settings\Temporary%20Internet%20Files\Content.Outlook\C690TSYN\Za%20Ivanu%20(2)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7\Documents\PROJECT%20WORK\tabela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7\Desktop\Rad\tabel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4"/>
  <c:chart>
    <c:autoTitleDeleted val="1"/>
    <c:view3D>
      <c:rAngAx val="1"/>
    </c:view3D>
    <c:floor>
      <c:spPr>
        <a:solidFill>
          <a:prstClr val="white">
            <a:lumMod val="50000"/>
            <a:alpha val="43000"/>
          </a:prstClr>
        </a:solidFill>
      </c:spPr>
    </c:floor>
    <c:sideWall>
      <c:spPr>
        <a:gradFill>
          <a:gsLst>
            <a:gs pos="0">
              <a:srgbClr val="333333"/>
            </a:gs>
            <a:gs pos="50000">
              <a:srgbClr val="5EA226">
                <a:tint val="44500"/>
                <a:satMod val="160000"/>
              </a:srgbClr>
            </a:gs>
            <a:gs pos="100000">
              <a:srgbClr val="5EA226">
                <a:tint val="23500"/>
                <a:satMod val="160000"/>
              </a:srgbClr>
            </a:gs>
          </a:gsLst>
          <a:lin ang="5400000" scaled="0"/>
        </a:gradFill>
      </c:spPr>
    </c:sideWall>
    <c:backWall>
      <c:spPr>
        <a:gradFill>
          <a:gsLst>
            <a:gs pos="0">
              <a:srgbClr val="333333"/>
            </a:gs>
            <a:gs pos="50000">
              <a:srgbClr val="5EA226">
                <a:tint val="44500"/>
                <a:satMod val="160000"/>
              </a:srgbClr>
            </a:gs>
            <a:gs pos="100000">
              <a:srgbClr val="5EA226">
                <a:tint val="23500"/>
                <a:satMod val="160000"/>
              </a:srgbClr>
            </a:gs>
          </a:gsLst>
          <a:lin ang="5400000" scaled="0"/>
        </a:gradFill>
      </c:spPr>
    </c:backWall>
    <c:plotArea>
      <c:layout>
        <c:manualLayout>
          <c:layoutTarget val="inner"/>
          <c:xMode val="edge"/>
          <c:yMode val="edge"/>
          <c:x val="5.9512357830271471E-2"/>
          <c:y val="3.0480429076800212E-2"/>
          <c:w val="0.91614752843394587"/>
          <c:h val="0.89274810757351231"/>
        </c:manualLayout>
      </c:layout>
      <c:bar3DChart>
        <c:barDir val="col"/>
        <c:grouping val="clustered"/>
        <c:ser>
          <c:idx val="0"/>
          <c:order val="0"/>
          <c:tx>
            <c:strRef>
              <c:f>Sheet1!$A$2</c:f>
              <c:strCache>
                <c:ptCount val="1"/>
                <c:pt idx="0">
                  <c:v>ratarska proiz.</c:v>
                </c:pt>
              </c:strCache>
            </c:strRef>
          </c:tx>
          <c:cat>
            <c:numRef>
              <c:f>Sheet1!$B$1:$G$1</c:f>
              <c:numCache>
                <c:formatCode>General</c:formatCode>
                <c:ptCount val="6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</c:numCache>
            </c:numRef>
          </c:cat>
          <c:val>
            <c:numRef>
              <c:f>Sheet1!$B$2:$G$2</c:f>
              <c:numCache>
                <c:formatCode>General</c:formatCode>
                <c:ptCount val="6"/>
                <c:pt idx="0">
                  <c:v>95</c:v>
                </c:pt>
                <c:pt idx="1">
                  <c:v>100</c:v>
                </c:pt>
                <c:pt idx="2">
                  <c:v>98</c:v>
                </c:pt>
                <c:pt idx="3">
                  <c:v>212</c:v>
                </c:pt>
                <c:pt idx="4">
                  <c:v>241</c:v>
                </c:pt>
                <c:pt idx="5">
                  <c:v>356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povrtarska proiz.</c:v>
                </c:pt>
              </c:strCache>
            </c:strRef>
          </c:tx>
          <c:cat>
            <c:numRef>
              <c:f>Sheet1!$B$1:$G$1</c:f>
              <c:numCache>
                <c:formatCode>General</c:formatCode>
                <c:ptCount val="6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</c:numCache>
            </c:numRef>
          </c:cat>
          <c:val>
            <c:numRef>
              <c:f>Sheet1!$B$3:$G$3</c:f>
              <c:numCache>
                <c:formatCode>General</c:formatCode>
                <c:ptCount val="6"/>
                <c:pt idx="0">
                  <c:v>143</c:v>
                </c:pt>
                <c:pt idx="1">
                  <c:v>150</c:v>
                </c:pt>
                <c:pt idx="2">
                  <c:v>147</c:v>
                </c:pt>
                <c:pt idx="3">
                  <c:v>318</c:v>
                </c:pt>
                <c:pt idx="4">
                  <c:v>337</c:v>
                </c:pt>
                <c:pt idx="5">
                  <c:v>498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voćarska proiz.</c:v>
                </c:pt>
              </c:strCache>
            </c:strRef>
          </c:tx>
          <c:cat>
            <c:numRef>
              <c:f>Sheet1!$B$1:$G$1</c:f>
              <c:numCache>
                <c:formatCode>General</c:formatCode>
                <c:ptCount val="6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</c:numCache>
            </c:numRef>
          </c:cat>
          <c:val>
            <c:numRef>
              <c:f>Sheet1!$B$4:$G$4</c:f>
              <c:numCache>
                <c:formatCode>General</c:formatCode>
                <c:ptCount val="6"/>
                <c:pt idx="0">
                  <c:v>143</c:v>
                </c:pt>
                <c:pt idx="1">
                  <c:v>150</c:v>
                </c:pt>
                <c:pt idx="2">
                  <c:v>147</c:v>
                </c:pt>
                <c:pt idx="3">
                  <c:v>318</c:v>
                </c:pt>
                <c:pt idx="4">
                  <c:v>434</c:v>
                </c:pt>
                <c:pt idx="5">
                  <c:v>640</c:v>
                </c:pt>
              </c:numCache>
            </c:numRef>
          </c:val>
        </c:ser>
        <c:gapWidth val="45"/>
        <c:gapDepth val="285"/>
        <c:shape val="cylinder"/>
        <c:axId val="59759232"/>
        <c:axId val="60313984"/>
        <c:axId val="0"/>
      </c:bar3DChart>
      <c:catAx>
        <c:axId val="59759232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lang="sr-Cyrl-CS" sz="1200" b="1"/>
            </a:pPr>
            <a:endParaRPr lang="en-US"/>
          </a:p>
        </c:txPr>
        <c:crossAx val="60313984"/>
        <c:crosses val="autoZero"/>
        <c:auto val="1"/>
        <c:lblAlgn val="ctr"/>
        <c:lblOffset val="100"/>
      </c:catAx>
      <c:valAx>
        <c:axId val="60313984"/>
        <c:scaling>
          <c:orientation val="minMax"/>
        </c:scaling>
        <c:axPos val="l"/>
        <c:majorGridlines>
          <c:spPr>
            <a:ln>
              <a:solidFill>
                <a:srgbClr val="A6A6A6"/>
              </a:solidFill>
            </a:ln>
          </c:spPr>
        </c:majorGridlines>
        <c:numFmt formatCode="#,##0" sourceLinked="0"/>
        <c:majorTickMark val="none"/>
        <c:tickLblPos val="nextTo"/>
        <c:txPr>
          <a:bodyPr/>
          <a:lstStyle/>
          <a:p>
            <a:pPr>
              <a:defRPr lang="sr-Cyrl-CS" b="1"/>
            </a:pPr>
            <a:endParaRPr lang="en-US"/>
          </a:p>
        </c:txPr>
        <c:crossAx val="5975923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3362368766404187"/>
          <c:y val="0.28972193693179654"/>
          <c:w val="0.47482335725733432"/>
          <c:h val="4.9525466925330101E-2"/>
        </c:manualLayout>
      </c:layout>
      <c:txPr>
        <a:bodyPr/>
        <a:lstStyle/>
        <a:p>
          <a:pPr>
            <a:defRPr sz="1200" b="1"/>
          </a:pPr>
          <a:endParaRPr lang="en-US"/>
        </a:p>
      </c:txPr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4"/>
  <c:chart>
    <c:autoTitleDeleted val="1"/>
    <c:view3D>
      <c:rAngAx val="1"/>
    </c:view3D>
    <c:floor>
      <c:spPr>
        <a:solidFill>
          <a:prstClr val="white">
            <a:lumMod val="50000"/>
            <a:alpha val="43000"/>
          </a:prstClr>
        </a:solidFill>
      </c:spPr>
    </c:floor>
    <c:sideWall>
      <c:spPr>
        <a:gradFill>
          <a:gsLst>
            <a:gs pos="0">
              <a:srgbClr val="333333"/>
            </a:gs>
            <a:gs pos="50000">
              <a:srgbClr val="5EA226">
                <a:tint val="44500"/>
                <a:satMod val="160000"/>
              </a:srgbClr>
            </a:gs>
            <a:gs pos="100000">
              <a:srgbClr val="5EA226">
                <a:tint val="23500"/>
                <a:satMod val="160000"/>
              </a:srgbClr>
            </a:gs>
          </a:gsLst>
          <a:lin ang="5400000" scaled="0"/>
        </a:gradFill>
      </c:spPr>
    </c:sideWall>
    <c:backWall>
      <c:spPr>
        <a:gradFill>
          <a:gsLst>
            <a:gs pos="0">
              <a:srgbClr val="333333"/>
            </a:gs>
            <a:gs pos="50000">
              <a:srgbClr val="5EA226">
                <a:tint val="44500"/>
                <a:satMod val="160000"/>
              </a:srgbClr>
            </a:gs>
            <a:gs pos="100000">
              <a:srgbClr val="5EA226">
                <a:tint val="23500"/>
                <a:satMod val="160000"/>
              </a:srgbClr>
            </a:gs>
          </a:gsLst>
          <a:lin ang="5400000" scaled="0"/>
        </a:gradFill>
      </c:spPr>
    </c:backWall>
    <c:plotArea>
      <c:layout>
        <c:manualLayout>
          <c:layoutTarget val="inner"/>
          <c:xMode val="edge"/>
          <c:yMode val="edge"/>
          <c:x val="4.3740157480314852E-2"/>
          <c:y val="3.0480429076800195E-2"/>
          <c:w val="0.95625973130477482"/>
          <c:h val="0.89274810757351186"/>
        </c:manualLayout>
      </c:layout>
      <c:bar3DChart>
        <c:barDir val="col"/>
        <c:grouping val="clustered"/>
        <c:ser>
          <c:idx val="0"/>
          <c:order val="0"/>
          <c:tx>
            <c:strRef>
              <c:f>Sheet1!$A$7</c:f>
              <c:strCache>
                <c:ptCount val="1"/>
                <c:pt idx="0">
                  <c:v>krupna stoka</c:v>
                </c:pt>
              </c:strCache>
            </c:strRef>
          </c:tx>
          <c:cat>
            <c:numRef>
              <c:f>Sheet1!$B$6:$G$6</c:f>
              <c:numCache>
                <c:formatCode>General</c:formatCode>
                <c:ptCount val="6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</c:numCache>
            </c:numRef>
          </c:cat>
          <c:val>
            <c:numRef>
              <c:f>Sheet1!$B$7:$G$7</c:f>
              <c:numCache>
                <c:formatCode>General</c:formatCode>
                <c:ptCount val="6"/>
                <c:pt idx="0">
                  <c:v>95</c:v>
                </c:pt>
                <c:pt idx="1">
                  <c:v>100</c:v>
                </c:pt>
                <c:pt idx="2">
                  <c:v>98</c:v>
                </c:pt>
                <c:pt idx="3">
                  <c:v>150</c:v>
                </c:pt>
                <c:pt idx="4">
                  <c:v>147</c:v>
                </c:pt>
                <c:pt idx="5">
                  <c:v>213</c:v>
                </c:pt>
              </c:numCache>
            </c:numRef>
          </c:val>
        </c:ser>
        <c:ser>
          <c:idx val="1"/>
          <c:order val="1"/>
          <c:tx>
            <c:strRef>
              <c:f>Sheet1!$A$8</c:f>
              <c:strCache>
                <c:ptCount val="1"/>
                <c:pt idx="0">
                  <c:v>sitna stoka</c:v>
                </c:pt>
              </c:strCache>
            </c:strRef>
          </c:tx>
          <c:cat>
            <c:numRef>
              <c:f>Sheet1!$B$6:$G$6</c:f>
              <c:numCache>
                <c:formatCode>General</c:formatCode>
                <c:ptCount val="6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</c:numCache>
            </c:numRef>
          </c:cat>
          <c:val>
            <c:numRef>
              <c:f>Sheet1!$B$8:$G$8</c:f>
              <c:numCache>
                <c:formatCode>General</c:formatCode>
                <c:ptCount val="6"/>
                <c:pt idx="0">
                  <c:v>19</c:v>
                </c:pt>
                <c:pt idx="1">
                  <c:v>20</c:v>
                </c:pt>
                <c:pt idx="2">
                  <c:v>20</c:v>
                </c:pt>
                <c:pt idx="3">
                  <c:v>53</c:v>
                </c:pt>
                <c:pt idx="4">
                  <c:v>48</c:v>
                </c:pt>
                <c:pt idx="5">
                  <c:v>71</c:v>
                </c:pt>
              </c:numCache>
            </c:numRef>
          </c:val>
        </c:ser>
        <c:ser>
          <c:idx val="2"/>
          <c:order val="2"/>
          <c:tx>
            <c:strRef>
              <c:f>Sheet1!$A$9</c:f>
              <c:strCache>
                <c:ptCount val="1"/>
                <c:pt idx="0">
                  <c:v>živina</c:v>
                </c:pt>
              </c:strCache>
            </c:strRef>
          </c:tx>
          <c:cat>
            <c:numRef>
              <c:f>Sheet1!$B$6:$G$6</c:f>
              <c:numCache>
                <c:formatCode>General</c:formatCode>
                <c:ptCount val="6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</c:numCache>
            </c:numRef>
          </c:cat>
          <c:val>
            <c:numRef>
              <c:f>Sheet1!$B$9:$G$9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5</c:v>
                </c:pt>
                <c:pt idx="4">
                  <c:v>5</c:v>
                </c:pt>
                <c:pt idx="5">
                  <c:v>7</c:v>
                </c:pt>
              </c:numCache>
            </c:numRef>
          </c:val>
        </c:ser>
        <c:ser>
          <c:idx val="3"/>
          <c:order val="3"/>
          <c:tx>
            <c:strRef>
              <c:f>Sheet1!$A$10</c:f>
              <c:strCache>
                <c:ptCount val="1"/>
                <c:pt idx="0">
                  <c:v>košnice</c:v>
                </c:pt>
              </c:strCache>
            </c:strRef>
          </c:tx>
          <c:cat>
            <c:numRef>
              <c:f>Sheet1!$B$6:$G$6</c:f>
              <c:numCache>
                <c:formatCode>General</c:formatCode>
                <c:ptCount val="6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</c:numCache>
            </c:numRef>
          </c:cat>
          <c:val>
            <c:numRef>
              <c:f>Sheet1!$B$10:$G$10</c:f>
              <c:numCache>
                <c:formatCode>General</c:formatCode>
                <c:ptCount val="6"/>
                <c:pt idx="1">
                  <c:v>19</c:v>
                </c:pt>
                <c:pt idx="2">
                  <c:v>18</c:v>
                </c:pt>
                <c:pt idx="3">
                  <c:v>16</c:v>
                </c:pt>
                <c:pt idx="4">
                  <c:v>19</c:v>
                </c:pt>
                <c:pt idx="5">
                  <c:v>28</c:v>
                </c:pt>
              </c:numCache>
            </c:numRef>
          </c:val>
        </c:ser>
        <c:gapWidth val="43"/>
        <c:gapDepth val="285"/>
        <c:shape val="cylinder"/>
        <c:axId val="60344960"/>
        <c:axId val="60367232"/>
        <c:axId val="0"/>
      </c:bar3DChart>
      <c:catAx>
        <c:axId val="60344960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lang="sr-Cyrl-CS" sz="1200" b="1"/>
            </a:pPr>
            <a:endParaRPr lang="en-US"/>
          </a:p>
        </c:txPr>
        <c:crossAx val="60367232"/>
        <c:crosses val="autoZero"/>
        <c:auto val="1"/>
        <c:lblAlgn val="ctr"/>
        <c:lblOffset val="100"/>
      </c:catAx>
      <c:valAx>
        <c:axId val="60367232"/>
        <c:scaling>
          <c:orientation val="minMax"/>
        </c:scaling>
        <c:axPos val="l"/>
        <c:majorGridlines>
          <c:spPr>
            <a:ln>
              <a:solidFill>
                <a:srgbClr val="A6A6A6"/>
              </a:solidFill>
            </a:ln>
          </c:spPr>
        </c:majorGridlines>
        <c:numFmt formatCode="#,##0" sourceLinked="0"/>
        <c:majorTickMark val="none"/>
        <c:tickLblPos val="nextTo"/>
        <c:txPr>
          <a:bodyPr/>
          <a:lstStyle/>
          <a:p>
            <a:pPr>
              <a:defRPr lang="sr-Cyrl-CS" b="1"/>
            </a:pPr>
            <a:endParaRPr lang="en-US"/>
          </a:p>
        </c:txPr>
        <c:crossAx val="6034496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3362368766404187"/>
          <c:y val="0.21967362775305227"/>
          <c:w val="0.41923930968805889"/>
          <c:h val="4.9525466925329983E-2"/>
        </c:manualLayout>
      </c:layout>
      <c:txPr>
        <a:bodyPr/>
        <a:lstStyle/>
        <a:p>
          <a:pPr>
            <a:defRPr sz="1200" b="1"/>
          </a:pPr>
          <a:endParaRPr lang="en-US"/>
        </a:p>
      </c:txPr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4"/>
  <c:chart>
    <c:autoTitleDeleted val="1"/>
    <c:view3D>
      <c:rAngAx val="1"/>
    </c:view3D>
    <c:floor>
      <c:spPr>
        <a:solidFill>
          <a:prstClr val="white">
            <a:lumMod val="50000"/>
            <a:alpha val="43000"/>
          </a:prstClr>
        </a:solidFill>
      </c:spPr>
    </c:floor>
    <c:sideWall>
      <c:spPr>
        <a:gradFill>
          <a:gsLst>
            <a:gs pos="0">
              <a:srgbClr val="333333"/>
            </a:gs>
            <a:gs pos="50000">
              <a:srgbClr val="5EA226">
                <a:tint val="44500"/>
                <a:satMod val="160000"/>
              </a:srgbClr>
            </a:gs>
            <a:gs pos="100000">
              <a:srgbClr val="5EA226">
                <a:tint val="23500"/>
                <a:satMod val="160000"/>
              </a:srgbClr>
            </a:gs>
          </a:gsLst>
          <a:lin ang="5400000" scaled="0"/>
        </a:gradFill>
      </c:spPr>
    </c:sideWall>
    <c:backWall>
      <c:spPr>
        <a:gradFill>
          <a:gsLst>
            <a:gs pos="0">
              <a:srgbClr val="333333"/>
            </a:gs>
            <a:gs pos="50000">
              <a:srgbClr val="5EA226">
                <a:tint val="44500"/>
                <a:satMod val="160000"/>
              </a:srgbClr>
            </a:gs>
            <a:gs pos="100000">
              <a:srgbClr val="5EA226">
                <a:tint val="23500"/>
                <a:satMod val="160000"/>
              </a:srgbClr>
            </a:gs>
          </a:gsLst>
          <a:lin ang="5400000" scaled="0"/>
        </a:gradFill>
      </c:spPr>
    </c:backWall>
    <c:plotArea>
      <c:layout>
        <c:manualLayout>
          <c:layoutTarget val="inner"/>
          <c:xMode val="edge"/>
          <c:yMode val="edge"/>
          <c:x val="7.3401212779437064E-2"/>
          <c:y val="3.0480429076800201E-2"/>
          <c:w val="0.85642533621351635"/>
          <c:h val="0.8311394499600594"/>
        </c:manualLayout>
      </c:layout>
      <c:bar3DChart>
        <c:barDir val="col"/>
        <c:grouping val="clustered"/>
        <c:ser>
          <c:idx val="0"/>
          <c:order val="0"/>
          <c:tx>
            <c:strRef>
              <c:f>Sheet1!$C$6</c:f>
              <c:strCache>
                <c:ptCount val="1"/>
                <c:pt idx="0">
                  <c:v>Quantity (kg)</c:v>
                </c:pt>
              </c:strCache>
            </c:strRef>
          </c:tx>
          <c:cat>
            <c:numRef>
              <c:f>Sheet1!$B$7:$B$9</c:f>
              <c:numCache>
                <c:formatCode>General</c:formatCode>
                <c:ptCount val="3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</c:numCache>
            </c:numRef>
          </c:cat>
          <c:val>
            <c:numRef>
              <c:f>Sheet1!$C$7:$C$9</c:f>
              <c:numCache>
                <c:formatCode>General</c:formatCode>
                <c:ptCount val="3"/>
                <c:pt idx="0">
                  <c:v>4020594</c:v>
                </c:pt>
                <c:pt idx="1">
                  <c:v>4517514</c:v>
                </c:pt>
                <c:pt idx="2">
                  <c:v>5335497</c:v>
                </c:pt>
              </c:numCache>
            </c:numRef>
          </c:val>
        </c:ser>
        <c:ser>
          <c:idx val="1"/>
          <c:order val="1"/>
          <c:tx>
            <c:strRef>
              <c:f>Sheet1!$D$6</c:f>
              <c:strCache>
                <c:ptCount val="1"/>
                <c:pt idx="0">
                  <c:v>Value (€)</c:v>
                </c:pt>
              </c:strCache>
            </c:strRef>
          </c:tx>
          <c:cat>
            <c:numRef>
              <c:f>Sheet1!$B$7:$B$9</c:f>
              <c:numCache>
                <c:formatCode>General</c:formatCode>
                <c:ptCount val="3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</c:numCache>
            </c:numRef>
          </c:cat>
          <c:val>
            <c:numRef>
              <c:f>Sheet1!$D$7:$D$9</c:f>
              <c:numCache>
                <c:formatCode>General</c:formatCode>
                <c:ptCount val="3"/>
                <c:pt idx="0">
                  <c:v>8788605</c:v>
                </c:pt>
                <c:pt idx="1">
                  <c:v>9972731</c:v>
                </c:pt>
                <c:pt idx="2">
                  <c:v>12211174</c:v>
                </c:pt>
              </c:numCache>
            </c:numRef>
          </c:val>
        </c:ser>
        <c:gapWidth val="114"/>
        <c:gapDepth val="285"/>
        <c:shape val="cylinder"/>
        <c:axId val="60397824"/>
        <c:axId val="60411904"/>
        <c:axId val="0"/>
      </c:bar3DChart>
      <c:catAx>
        <c:axId val="60397824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lang="sr-Cyrl-CS" sz="1200" b="1"/>
            </a:pPr>
            <a:endParaRPr lang="en-US"/>
          </a:p>
        </c:txPr>
        <c:crossAx val="60411904"/>
        <c:crosses val="autoZero"/>
        <c:auto val="1"/>
        <c:lblAlgn val="ctr"/>
        <c:lblOffset val="100"/>
      </c:catAx>
      <c:valAx>
        <c:axId val="60411904"/>
        <c:scaling>
          <c:orientation val="minMax"/>
          <c:max val="12000000"/>
          <c:min val="0"/>
        </c:scaling>
        <c:axPos val="l"/>
        <c:majorGridlines>
          <c:spPr>
            <a:ln>
              <a:solidFill>
                <a:srgbClr val="A6A6A6"/>
              </a:solidFill>
            </a:ln>
          </c:spPr>
        </c:majorGridlines>
        <c:numFmt formatCode="#,##0" sourceLinked="0"/>
        <c:majorTickMark val="none"/>
        <c:tickLblPos val="nextTo"/>
        <c:txPr>
          <a:bodyPr/>
          <a:lstStyle/>
          <a:p>
            <a:pPr>
              <a:defRPr lang="sr-Cyrl-CS" b="1"/>
            </a:pPr>
            <a:endParaRPr lang="en-US"/>
          </a:p>
        </c:txPr>
        <c:crossAx val="60397824"/>
        <c:crosses val="autoZero"/>
        <c:crossBetween val="between"/>
        <c:dispUnits>
          <c:builtInUnit val="thousands"/>
          <c:dispUnitsLbl>
            <c:layout>
              <c:manualLayout>
                <c:xMode val="edge"/>
                <c:yMode val="edge"/>
                <c:x val="0"/>
                <c:y val="0.14700159762638371"/>
              </c:manualLayout>
            </c:layout>
            <c:tx>
              <c:rich>
                <a:bodyPr/>
                <a:lstStyle/>
                <a:p>
                  <a:pPr>
                    <a:defRPr b="1"/>
                  </a:pPr>
                  <a:r>
                    <a:rPr lang="en-US" sz="1200" b="1" dirty="0"/>
                    <a:t>Thousands</a:t>
                  </a:r>
                </a:p>
              </c:rich>
            </c:tx>
          </c:dispUnitsLbl>
        </c:dispUnits>
      </c:valAx>
    </c:plotArea>
    <c:legend>
      <c:legendPos val="b"/>
      <c:layout>
        <c:manualLayout>
          <c:xMode val="edge"/>
          <c:yMode val="edge"/>
          <c:x val="7.0644356955380572E-2"/>
          <c:y val="0.92015672371769608"/>
          <c:w val="0.24988514156969538"/>
          <c:h val="4.9525466925330046E-2"/>
        </c:manualLayout>
      </c:layout>
      <c:txPr>
        <a:bodyPr/>
        <a:lstStyle/>
        <a:p>
          <a:pPr>
            <a:defRPr sz="1200" b="1"/>
          </a:pPr>
          <a:endParaRPr lang="en-US"/>
        </a:p>
      </c:txPr>
    </c:legend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0.28295403340069231"/>
          <c:y val="7.8457904300424014E-2"/>
          <c:w val="0.69464105181296787"/>
          <c:h val="0.70553644718887565"/>
        </c:manualLayout>
      </c:layout>
      <c:pie3DChart>
        <c:varyColors val="1"/>
        <c:ser>
          <c:idx val="0"/>
          <c:order val="0"/>
          <c:explosion val="2"/>
          <c:dPt>
            <c:idx val="0"/>
            <c:explosion val="4"/>
            <c:spPr>
              <a:solidFill>
                <a:srgbClr val="FFA347"/>
              </a:solidFill>
            </c:spPr>
          </c:dPt>
          <c:dPt>
            <c:idx val="2"/>
            <c:spPr>
              <a:solidFill>
                <a:srgbClr val="7E93AA"/>
              </a:solidFill>
            </c:spPr>
          </c:dPt>
          <c:dPt>
            <c:idx val="3"/>
            <c:spPr>
              <a:solidFill>
                <a:srgbClr val="FF6699"/>
              </a:solidFill>
            </c:spPr>
          </c:dPt>
          <c:dLbls>
            <c:txPr>
              <a:bodyPr/>
              <a:lstStyle/>
              <a:p>
                <a:pPr>
                  <a:defRPr sz="1200" b="1">
                    <a:latin typeface="Century Gothic" pitchFamily="34" charset="0"/>
                  </a:defRPr>
                </a:pPr>
                <a:endParaRPr lang="en-US"/>
              </a:p>
            </c:txPr>
            <c:showPercent val="1"/>
          </c:dLbls>
          <c:cat>
            <c:strRef>
              <c:f>Sheet3!$R$7:$R$16</c:f>
              <c:strCache>
                <c:ptCount val="10"/>
                <c:pt idx="0">
                  <c:v>Raspberry</c:v>
                </c:pt>
                <c:pt idx="1">
                  <c:v>Cherry </c:v>
                </c:pt>
                <c:pt idx="2">
                  <c:v>Apple Juice </c:v>
                </c:pt>
                <c:pt idx="3">
                  <c:v>Blackberry</c:v>
                </c:pt>
                <c:pt idx="4">
                  <c:v>Strawberry</c:v>
                </c:pt>
                <c:pt idx="5">
                  <c:v>Blueberry</c:v>
                </c:pt>
                <c:pt idx="6">
                  <c:v>Plums</c:v>
                </c:pt>
                <c:pt idx="7">
                  <c:v>Spelt</c:v>
                </c:pt>
                <c:pt idx="8">
                  <c:v> Jam</c:v>
                </c:pt>
                <c:pt idx="9">
                  <c:v>Popcorn</c:v>
                </c:pt>
              </c:strCache>
            </c:strRef>
          </c:cat>
          <c:val>
            <c:numRef>
              <c:f>Sheet3!$S$7:$S$16</c:f>
              <c:numCache>
                <c:formatCode>General</c:formatCode>
                <c:ptCount val="10"/>
                <c:pt idx="0">
                  <c:v>1796896</c:v>
                </c:pt>
                <c:pt idx="1">
                  <c:v>475600</c:v>
                </c:pt>
                <c:pt idx="2">
                  <c:v>347200</c:v>
                </c:pt>
                <c:pt idx="3">
                  <c:v>234089</c:v>
                </c:pt>
                <c:pt idx="4">
                  <c:v>313734</c:v>
                </c:pt>
                <c:pt idx="5">
                  <c:v>200000</c:v>
                </c:pt>
                <c:pt idx="6">
                  <c:v>190000</c:v>
                </c:pt>
                <c:pt idx="7">
                  <c:v>63340</c:v>
                </c:pt>
                <c:pt idx="8">
                  <c:v>47802</c:v>
                </c:pt>
                <c:pt idx="9">
                  <c:v>25160</c:v>
                </c:pt>
              </c:numCache>
            </c:numRef>
          </c:val>
        </c:ser>
        <c:dLbls>
          <c:showPercent val="1"/>
        </c:dLbls>
      </c:pie3DChart>
    </c:plotArea>
    <c:plotVisOnly val="1"/>
  </c:chart>
  <c:spPr>
    <a:noFill/>
    <a:ln>
      <a:noFill/>
    </a:ln>
    <a:effectLst>
      <a:outerShdw blurRad="50800" dist="50800" dir="5400000" algn="ctr" rotWithShape="0">
        <a:schemeClr val="bg1">
          <a:lumMod val="65000"/>
        </a:schemeClr>
      </a:outerShdw>
    </a:effectLst>
  </c:sp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34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8.1400275996428281E-2"/>
          <c:y val="9.2169416112264466E-2"/>
          <c:w val="0.88702762670130153"/>
          <c:h val="0.86421140378356365"/>
        </c:manualLayout>
      </c:layout>
      <c:pie3DChart>
        <c:varyColors val="1"/>
        <c:ser>
          <c:idx val="0"/>
          <c:order val="0"/>
          <c:dPt>
            <c:idx val="0"/>
            <c:explosion val="8"/>
            <c:spPr>
              <a:solidFill>
                <a:srgbClr val="92D050"/>
              </a:solidFill>
            </c:spPr>
          </c:dPt>
          <c:dPt>
            <c:idx val="2"/>
            <c:spPr>
              <a:solidFill>
                <a:srgbClr val="FF6699"/>
              </a:solidFill>
            </c:spPr>
          </c:dPt>
          <c:dPt>
            <c:idx val="3"/>
            <c:spPr>
              <a:solidFill>
                <a:srgbClr val="FFA347"/>
              </a:solidFill>
            </c:spPr>
          </c:dPt>
          <c:dLbls>
            <c:txPr>
              <a:bodyPr/>
              <a:lstStyle/>
              <a:p>
                <a:pPr>
                  <a:defRPr sz="1200" b="1">
                    <a:latin typeface="Century Gothic" pitchFamily="34" charset="0"/>
                  </a:defRPr>
                </a:pPr>
                <a:endParaRPr lang="en-US"/>
              </a:p>
            </c:txPr>
            <c:showPercent val="1"/>
          </c:dLbls>
          <c:cat>
            <c:strRef>
              <c:f>Sheet2!$C$36:$C$45</c:f>
              <c:strCache>
                <c:ptCount val="10"/>
                <c:pt idx="0">
                  <c:v>Germany</c:v>
                </c:pt>
                <c:pt idx="1">
                  <c:v>Canada</c:v>
                </c:pt>
                <c:pt idx="2">
                  <c:v>France</c:v>
                </c:pt>
                <c:pt idx="3">
                  <c:v>Poland</c:v>
                </c:pt>
                <c:pt idx="4">
                  <c:v>UK</c:v>
                </c:pt>
                <c:pt idx="5">
                  <c:v>Netherlands</c:v>
                </c:pt>
                <c:pt idx="6">
                  <c:v>USA</c:v>
                </c:pt>
                <c:pt idx="7">
                  <c:v>Switzerland</c:v>
                </c:pt>
                <c:pt idx="8">
                  <c:v>Belgia</c:v>
                </c:pt>
                <c:pt idx="9">
                  <c:v>Hungary</c:v>
                </c:pt>
              </c:strCache>
            </c:strRef>
          </c:cat>
          <c:val>
            <c:numRef>
              <c:f>Sheet2!$D$36:$D$45</c:f>
              <c:numCache>
                <c:formatCode>General</c:formatCode>
                <c:ptCount val="10"/>
                <c:pt idx="0">
                  <c:v>967571</c:v>
                </c:pt>
                <c:pt idx="1">
                  <c:v>246800</c:v>
                </c:pt>
                <c:pt idx="2">
                  <c:v>240100</c:v>
                </c:pt>
                <c:pt idx="3">
                  <c:v>200000</c:v>
                </c:pt>
                <c:pt idx="4">
                  <c:v>102929</c:v>
                </c:pt>
                <c:pt idx="5">
                  <c:v>97200</c:v>
                </c:pt>
                <c:pt idx="6">
                  <c:v>86327</c:v>
                </c:pt>
                <c:pt idx="7">
                  <c:v>76760</c:v>
                </c:pt>
                <c:pt idx="8">
                  <c:v>59458</c:v>
                </c:pt>
                <c:pt idx="9">
                  <c:v>19012</c:v>
                </c:pt>
              </c:numCache>
            </c:numRef>
          </c:val>
        </c:ser>
        <c:dLbls>
          <c:showPercent val="1"/>
        </c:dLbls>
      </c:pie3DChart>
    </c:plotArea>
    <c:plotVisOnly val="1"/>
  </c:chart>
  <c:spPr>
    <a:noFill/>
    <a:ln>
      <a:noFill/>
    </a:ln>
  </c:sp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Corbe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Corbel" pitchFamily="34" charset="0"/>
              </a:defRPr>
            </a:lvl1pPr>
          </a:lstStyle>
          <a:p>
            <a:pPr>
              <a:defRPr/>
            </a:pPr>
            <a:fld id="{B345EC62-9035-4CD5-ACF2-4A4EFDC38065}" type="datetimeFigureOut">
              <a:rPr lang="en-US"/>
              <a:pPr>
                <a:defRPr/>
              </a:pPr>
              <a:t>3/10/2012</a:t>
            </a:fld>
            <a:endParaRPr lang="en-US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Corbe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Corbel" pitchFamily="34" charset="0"/>
              </a:defRPr>
            </a:lvl1pPr>
          </a:lstStyle>
          <a:p>
            <a:pPr>
              <a:defRPr/>
            </a:pPr>
            <a:fld id="{8D295144-D38F-4C75-BE84-F293DBCF06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295144-D38F-4C75-BE84-F293DBCF0623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295144-D38F-4C75-BE84-F293DBCF0623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295144-D38F-4C75-BE84-F293DBCF0623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295144-D38F-4C75-BE84-F293DBCF0623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295144-D38F-4C75-BE84-F293DBCF0623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295144-D38F-4C75-BE84-F293DBCF0623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295144-D38F-4C75-BE84-F293DBCF0623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295144-D38F-4C75-BE84-F293DBCF0623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295144-D38F-4C75-BE84-F293DBCF0623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295144-D38F-4C75-BE84-F293DBCF0623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effectLst/>
            </a:endParaRPr>
          </a:p>
        </p:txBody>
      </p:sp>
      <p:sp>
        <p:nvSpPr>
          <p:cNvPr id="5" name="Rectangle 4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effectLst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anchor="t"/>
          <a:lstStyle>
            <a:lvl1pPr algn="l">
              <a:defRPr sz="47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C9BBB0-73A4-4B10-926E-B0134A8BEFE8}" type="datetimeFigureOut">
              <a:rPr lang="sr-Cyrl-CS"/>
              <a:pPr>
                <a:defRPr/>
              </a:pPr>
              <a:t>10.3.2012</a:t>
            </a:fld>
            <a:endParaRPr lang="sr-Cyrl-C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Cyrl-C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F41D7B-6FE4-464A-97AA-549D5AE41853}" type="slidenum">
              <a:rPr lang="sr-Cyrl-CS"/>
              <a:pPr>
                <a:defRPr/>
              </a:pPr>
              <a:t>‹#›</a:t>
            </a:fld>
            <a:endParaRPr lang="sr-Cyrl-C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137807-E294-4025-8298-34EDA9CEEE49}" type="datetimeFigureOut">
              <a:rPr lang="sr-Cyrl-CS"/>
              <a:pPr>
                <a:defRPr/>
              </a:pPr>
              <a:t>10.3.2012</a:t>
            </a:fld>
            <a:endParaRPr lang="sr-Cyrl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Cyrl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FE6F00-583F-4D15-AD6E-A93283735748}" type="slidenum">
              <a:rPr lang="sr-Cyrl-CS"/>
              <a:pPr>
                <a:defRPr/>
              </a:pPr>
              <a:t>‹#›</a:t>
            </a:fld>
            <a:endParaRPr lang="sr-Cyrl-CS"/>
          </a:p>
        </p:txBody>
      </p:sp>
    </p:spTree>
  </p:cSld>
  <p:clrMapOvr>
    <a:masterClrMapping/>
  </p:clrMapOvr>
  <p:transition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effectLst/>
            </a:endParaRPr>
          </a:p>
        </p:txBody>
      </p:sp>
      <p:sp>
        <p:nvSpPr>
          <p:cNvPr id="5" name="Rectangle 4"/>
          <p:cNvSpPr/>
          <p:nvPr/>
        </p:nvSpPr>
        <p:spPr bwMode="invGray">
          <a:xfrm>
            <a:off x="0" y="2601913"/>
            <a:ext cx="9144000" cy="46037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effectLst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049900-8EF7-4635-B08D-D45A1AA97B64}" type="datetimeFigureOut">
              <a:rPr lang="sr-Cyrl-CS"/>
              <a:pPr>
                <a:defRPr/>
              </a:pPr>
              <a:t>10.3.2012</a:t>
            </a:fld>
            <a:endParaRPr lang="sr-Cyrl-C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Cyrl-C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FEADF9-8AE8-49FC-80EF-A427632A7F94}" type="slidenum">
              <a:rPr lang="sr-Cyrl-CS"/>
              <a:pPr>
                <a:defRPr/>
              </a:pPr>
              <a:t>‹#›</a:t>
            </a:fld>
            <a:endParaRPr lang="sr-Cyrl-C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85B1FB-63E6-4FF6-B844-7680A29E5F07}" type="datetimeFigureOut">
              <a:rPr lang="sr-Cyrl-CS"/>
              <a:pPr>
                <a:defRPr/>
              </a:pPr>
              <a:t>10.3.2012</a:t>
            </a:fld>
            <a:endParaRPr lang="sr-Cyrl-C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Cyrl-C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0116A6-DA54-4E27-8445-4CCB3EF5535C}" type="slidenum">
              <a:rPr lang="sr-Cyrl-CS"/>
              <a:pPr>
                <a:defRPr/>
              </a:pPr>
              <a:t>‹#›</a:t>
            </a:fld>
            <a:endParaRPr lang="sr-Cyrl-CS"/>
          </a:p>
        </p:txBody>
      </p:sp>
    </p:spTree>
  </p:cSld>
  <p:clrMapOvr>
    <a:masterClrMapping/>
  </p:clrMapOvr>
  <p:transition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CF1A3F-11E4-4D6E-8A95-E4FE8A0563F6}" type="datetimeFigureOut">
              <a:rPr lang="sr-Cyrl-CS"/>
              <a:pPr>
                <a:defRPr/>
              </a:pPr>
              <a:t>10.3.2012</a:t>
            </a:fld>
            <a:endParaRPr lang="sr-Cyrl-C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Cyrl-C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DBCE91-75FA-41C9-8CEA-1283FAC673E8}" type="slidenum">
              <a:rPr lang="sr-Cyrl-CS"/>
              <a:pPr>
                <a:defRPr/>
              </a:pPr>
              <a:t>‹#›</a:t>
            </a:fld>
            <a:endParaRPr lang="sr-Cyrl-CS"/>
          </a:p>
        </p:txBody>
      </p:sp>
    </p:spTree>
  </p:cSld>
  <p:clrMapOvr>
    <a:masterClrMapping/>
  </p:clrMapOvr>
  <p:transition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43F851-E834-4D8C-B477-2CA1EC6FB5CE}" type="datetimeFigureOut">
              <a:rPr lang="sr-Cyrl-CS"/>
              <a:pPr>
                <a:defRPr/>
              </a:pPr>
              <a:t>10.3.2012</a:t>
            </a:fld>
            <a:endParaRPr lang="sr-Cyrl-C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Cyrl-C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5D6764-96D2-4D88-ABB1-E0386DC85D68}" type="slidenum">
              <a:rPr lang="sr-Cyrl-CS"/>
              <a:pPr>
                <a:defRPr/>
              </a:pPr>
              <a:t>‹#›</a:t>
            </a:fld>
            <a:endParaRPr lang="sr-Cyrl-CS"/>
          </a:p>
        </p:txBody>
      </p:sp>
    </p:spTree>
  </p:cSld>
  <p:clrMapOvr>
    <a:masterClrMapping/>
  </p:clrMapOvr>
  <p:transition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131784-A0F0-4260-8A4B-409F55DCB960}" type="datetimeFigureOut">
              <a:rPr lang="sr-Cyrl-CS"/>
              <a:pPr>
                <a:defRPr/>
              </a:pPr>
              <a:t>10.3.2012</a:t>
            </a:fld>
            <a:endParaRPr lang="sr-Cyrl-C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Cyrl-C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E615F-1B3D-492F-9B1C-A95069FA92E3}" type="slidenum">
              <a:rPr lang="sr-Cyrl-CS"/>
              <a:pPr>
                <a:defRPr/>
              </a:pPr>
              <a:t>‹#›</a:t>
            </a:fld>
            <a:endParaRPr lang="sr-Cyrl-CS"/>
          </a:p>
        </p:txBody>
      </p:sp>
    </p:spTree>
  </p:cSld>
  <p:clrMapOvr>
    <a:masterClrMapping/>
  </p:clrMapOvr>
  <p:transition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effectLst/>
            </a:endParaRPr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effectLst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DC8B2-2153-4676-94EC-C084C049CF09}" type="datetimeFigureOut">
              <a:rPr lang="sr-Cyrl-CS"/>
              <a:pPr>
                <a:defRPr/>
              </a:pPr>
              <a:t>10.3.2012</a:t>
            </a:fld>
            <a:endParaRPr lang="sr-Cyrl-C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Cyrl-C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E0AE27-696F-4CD0-89F3-F7D25D51CE86}" type="slidenum">
              <a:rPr lang="sr-Cyrl-CS"/>
              <a:pPr>
                <a:defRPr/>
              </a:pPr>
              <a:t>‹#›</a:t>
            </a:fld>
            <a:endParaRPr lang="sr-Cyrl-CS"/>
          </a:p>
        </p:txBody>
      </p:sp>
    </p:spTree>
  </p:cSld>
  <p:clrMapOvr>
    <a:masterClrMapping/>
  </p:clrMapOvr>
  <p:transition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effectLst/>
            </a:endParaRPr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effectLst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165100" y="1169988"/>
            <a:ext cx="2522538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BFA3E5-12A2-4FB2-94E4-8CDAA9B213C2}" type="datetimeFigureOut">
              <a:rPr lang="sr-Cyrl-CS"/>
              <a:pPr>
                <a:defRPr/>
              </a:pPr>
              <a:t>10.3.2012</a:t>
            </a:fld>
            <a:endParaRPr lang="sr-Cyrl-C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300" y="1169988"/>
            <a:ext cx="5194300" cy="201612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sr-Cyrl-C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138" y="1169988"/>
            <a:ext cx="733425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8B792C-DB0D-41F5-90D4-E9C25D11DAC8}" type="slidenum">
              <a:rPr lang="sr-Cyrl-CS"/>
              <a:pPr>
                <a:defRPr/>
              </a:pPr>
              <a:t>‹#›</a:t>
            </a:fld>
            <a:endParaRPr lang="sr-Cyrl-C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337810-93CF-4797-9467-7B37788EA934}" type="datetimeFigureOut">
              <a:rPr lang="sr-Cyrl-CS"/>
              <a:pPr>
                <a:defRPr/>
              </a:pPr>
              <a:t>10.3.2012</a:t>
            </a:fld>
            <a:endParaRPr lang="sr-Cyrl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Cyrl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F1492-D2B3-4EA0-8A18-3BC5DF02C8C0}" type="slidenum">
              <a:rPr lang="sr-Cyrl-CS"/>
              <a:pPr>
                <a:defRPr/>
              </a:pPr>
              <a:t>‹#›</a:t>
            </a:fld>
            <a:endParaRPr lang="sr-Cyrl-CS"/>
          </a:p>
        </p:txBody>
      </p:sp>
    </p:spTree>
  </p:cSld>
  <p:clrMapOvr>
    <a:masterClrMapping/>
  </p:clrMapOvr>
  <p:transition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6599238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effectLst/>
            </a:endParaRPr>
          </a:p>
        </p:txBody>
      </p:sp>
      <p:sp>
        <p:nvSpPr>
          <p:cNvPr id="5" name="Rectangle 4"/>
          <p:cNvSpPr/>
          <p:nvPr/>
        </p:nvSpPr>
        <p:spPr bwMode="ltGray">
          <a:xfrm>
            <a:off x="6648450" y="0"/>
            <a:ext cx="25146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effectLst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3925A-8986-4633-B596-4EFCF75ED5E6}" type="datetimeFigureOut">
              <a:rPr lang="sr-Cyrl-CS"/>
              <a:pPr>
                <a:defRPr/>
              </a:pPr>
              <a:t>10.3.2012</a:t>
            </a:fld>
            <a:endParaRPr lang="sr-Cyrl-C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013" y="6376988"/>
            <a:ext cx="38369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Cyrl-C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C121BF-B755-4E3A-A6C3-01797C8F5F15}" type="slidenum">
              <a:rPr lang="sr-Cyrl-CS"/>
              <a:pPr>
                <a:defRPr/>
              </a:pPr>
              <a:t>‹#›</a:t>
            </a:fld>
            <a:endParaRPr lang="sr-Cyrl-CS"/>
          </a:p>
        </p:txBody>
      </p:sp>
    </p:spTree>
  </p:cSld>
  <p:clrMapOvr>
    <a:masterClrMapping/>
  </p:clrMapOvr>
  <p:transition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effectLst/>
            </a:endParaRPr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effectLst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95000"/>
                  </a:schemeClr>
                </a:solidFill>
                <a:effectLst/>
                <a:latin typeface="+mn-lt"/>
              </a:defRPr>
            </a:lvl1pPr>
            <a:extLst/>
          </a:lstStyle>
          <a:p>
            <a:pPr>
              <a:defRPr/>
            </a:pPr>
            <a:fld id="{E0B6C49A-6B97-4DD3-BEBA-53B1EA7EC974}" type="datetimeFigureOut">
              <a:rPr lang="sr-Cyrl-CS"/>
              <a:pPr>
                <a:defRPr/>
              </a:pPr>
              <a:t>10.3.2012</a:t>
            </a:fld>
            <a:endParaRPr lang="sr-Cyrl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95000"/>
                  </a:schemeClr>
                </a:solidFill>
                <a:effectLst/>
                <a:latin typeface="+mn-lt"/>
              </a:defRPr>
            </a:lvl1pPr>
            <a:extLst/>
          </a:lstStyle>
          <a:p>
            <a:pPr>
              <a:defRPr/>
            </a:pPr>
            <a:endParaRPr lang="sr-Cyrl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bIns="0" rtlCol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95000"/>
                  </a:schemeClr>
                </a:solidFill>
                <a:effectLst/>
                <a:latin typeface="+mn-lt"/>
              </a:defRPr>
            </a:lvl1pPr>
            <a:extLst/>
          </a:lstStyle>
          <a:p>
            <a:pPr>
              <a:defRPr/>
            </a:pPr>
            <a:fld id="{A3E4485E-AD8C-4B7A-854B-759DF382A1CE}" type="slidenum">
              <a:rPr lang="sr-Cyrl-CS"/>
              <a:pPr>
                <a:defRPr/>
              </a:pPr>
              <a:t>‹#›</a:t>
            </a:fld>
            <a:endParaRPr lang="sr-Cyrl-C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89" r:id="rId2"/>
    <p:sldLayoutId id="2147483795" r:id="rId3"/>
    <p:sldLayoutId id="2147483790" r:id="rId4"/>
    <p:sldLayoutId id="2147483791" r:id="rId5"/>
    <p:sldLayoutId id="2147483792" r:id="rId6"/>
    <p:sldLayoutId id="2147483796" r:id="rId7"/>
    <p:sldLayoutId id="2147483797" r:id="rId8"/>
    <p:sldLayoutId id="2147483798" r:id="rId9"/>
    <p:sldLayoutId id="2147483793" r:id="rId10"/>
    <p:sldLayoutId id="2147483799" r:id="rId11"/>
  </p:sldLayoutIdLst>
  <p:transition>
    <p:split orient="vert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500" b="1" kern="1200">
          <a:solidFill>
            <a:srgbClr val="5BC107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5BC107"/>
          </a:solidFill>
          <a:latin typeface="Corbe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5BC107"/>
          </a:solidFill>
          <a:latin typeface="Corbe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5BC107"/>
          </a:solidFill>
          <a:latin typeface="Corbe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500" b="1">
          <a:solidFill>
            <a:srgbClr val="5BC107"/>
          </a:solidFill>
          <a:latin typeface="Corbe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500" b="1">
          <a:solidFill>
            <a:srgbClr val="5BC107"/>
          </a:solidFill>
          <a:latin typeface="Corbe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500" b="1">
          <a:solidFill>
            <a:srgbClr val="5BC107"/>
          </a:solidFill>
          <a:latin typeface="Corbe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500" b="1">
          <a:solidFill>
            <a:srgbClr val="5BC107"/>
          </a:solidFill>
          <a:latin typeface="Corbe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500" b="1">
          <a:solidFill>
            <a:srgbClr val="5BC107"/>
          </a:solidFill>
          <a:latin typeface="Corbel" pitchFamily="34" charset="0"/>
        </a:defRPr>
      </a:lvl9pPr>
      <a:extLst/>
    </p:titleStyle>
    <p:bodyStyle>
      <a:lvl1pPr marL="438150" indent="-319088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0250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Font typeface="Arial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025" indent="-182563" algn="l" rtl="0" eaLnBrk="0" fontAlgn="base" hangingPunct="0">
        <a:spcBef>
          <a:spcPct val="20000"/>
        </a:spcBef>
        <a:spcAft>
          <a:spcPct val="0"/>
        </a:spcAft>
        <a:buClr>
          <a:srgbClr val="00ADDC"/>
        </a:buClr>
        <a:buFont typeface="Arial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182563" algn="l" rtl="0" eaLnBrk="0" fontAlgn="base" hangingPunct="0">
        <a:spcBef>
          <a:spcPct val="20000"/>
        </a:spcBef>
        <a:spcAft>
          <a:spcPct val="0"/>
        </a:spcAft>
        <a:buClr>
          <a:srgbClr val="738AC8"/>
        </a:buClr>
        <a:buFont typeface="Wingdings 3" pitchFamily="18" charset="2"/>
        <a:buChar char=""/>
        <a:defRPr lang="en-U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chart" Target="../charts/char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4" Type="http://schemas.openxmlformats.org/officeDocument/2006/relationships/chart" Target="../charts/char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mailto:jelena.milic@minpolj.gov.rs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/>
          <p:cNvSpPr>
            <a:spLocks noGrp="1"/>
          </p:cNvSpPr>
          <p:nvPr>
            <p:ph type="ctrTitle"/>
          </p:nvPr>
        </p:nvSpPr>
        <p:spPr>
          <a:xfrm>
            <a:off x="685800" y="685800"/>
            <a:ext cx="8077200" cy="5562600"/>
          </a:xfrm>
        </p:spPr>
        <p:txBody>
          <a:bodyPr/>
          <a:lstStyle/>
          <a:p>
            <a:pPr algn="ctr">
              <a:defRPr/>
            </a:pPr>
            <a:r>
              <a:rPr lang="sr-Latn-CS" sz="3200" kern="0" dirty="0" smtClean="0">
                <a:solidFill>
                  <a:srgbClr val="002060"/>
                </a:solidFill>
                <a:latin typeface="Arial"/>
              </a:rPr>
              <a:t/>
            </a:r>
            <a:br>
              <a:rPr lang="sr-Latn-CS" sz="3200" kern="0" dirty="0" smtClean="0">
                <a:solidFill>
                  <a:srgbClr val="002060"/>
                </a:solidFill>
                <a:latin typeface="Arial"/>
              </a:rPr>
            </a:br>
            <a:r>
              <a:rPr lang="sr-Latn-CS" sz="3200" kern="0" dirty="0" smtClean="0">
                <a:solidFill>
                  <a:srgbClr val="002060"/>
                </a:solidFill>
                <a:latin typeface="Arial"/>
              </a:rPr>
              <a:t/>
            </a:r>
            <a:br>
              <a:rPr lang="sr-Latn-CS" sz="3200" kern="0" dirty="0" smtClean="0">
                <a:solidFill>
                  <a:srgbClr val="002060"/>
                </a:solidFill>
                <a:latin typeface="Arial"/>
              </a:rPr>
            </a:br>
            <a:r>
              <a:rPr lang="sr-Latn-CS" sz="3200" kern="0" dirty="0" smtClean="0">
                <a:solidFill>
                  <a:srgbClr val="002060"/>
                </a:solidFill>
                <a:latin typeface="Arial"/>
              </a:rPr>
              <a:t/>
            </a:r>
            <a:br>
              <a:rPr lang="sr-Latn-CS" sz="3200" kern="0" dirty="0" smtClean="0">
                <a:solidFill>
                  <a:srgbClr val="002060"/>
                </a:solidFill>
                <a:latin typeface="Arial"/>
              </a:rPr>
            </a:br>
            <a:r>
              <a:rPr lang="sr-Latn-CS" sz="3200" kern="0" dirty="0" smtClean="0">
                <a:solidFill>
                  <a:srgbClr val="002060"/>
                </a:solidFill>
                <a:latin typeface="Arial"/>
              </a:rPr>
              <a:t/>
            </a:r>
            <a:br>
              <a:rPr lang="sr-Latn-CS" sz="3200" kern="0" dirty="0" smtClean="0">
                <a:solidFill>
                  <a:srgbClr val="002060"/>
                </a:solidFill>
                <a:latin typeface="Arial"/>
              </a:rPr>
            </a:br>
            <a:r>
              <a:rPr lang="sr-Latn-CS" sz="3200" kern="0" dirty="0" smtClean="0">
                <a:solidFill>
                  <a:srgbClr val="002060"/>
                </a:solidFill>
                <a:latin typeface="Arial"/>
              </a:rPr>
              <a:t/>
            </a:r>
            <a:br>
              <a:rPr lang="sr-Latn-CS" sz="3200" kern="0" dirty="0" smtClean="0">
                <a:solidFill>
                  <a:srgbClr val="002060"/>
                </a:solidFill>
                <a:latin typeface="Arial"/>
              </a:rPr>
            </a:br>
            <a:r>
              <a:rPr lang="en-US" sz="3200" kern="0" dirty="0" err="1" smtClean="0">
                <a:solidFill>
                  <a:srgbClr val="333333"/>
                </a:solidFill>
                <a:latin typeface="Arial"/>
              </a:rPr>
              <a:t>Organska</a:t>
            </a:r>
            <a:r>
              <a:rPr lang="en-US" sz="3200" kern="0" dirty="0" smtClean="0">
                <a:solidFill>
                  <a:srgbClr val="333333"/>
                </a:solidFill>
                <a:latin typeface="Arial"/>
              </a:rPr>
              <a:t> </a:t>
            </a:r>
            <a:r>
              <a:rPr lang="en-US" sz="3200" kern="0" dirty="0" err="1" smtClean="0">
                <a:solidFill>
                  <a:srgbClr val="333333"/>
                </a:solidFill>
                <a:latin typeface="Arial"/>
              </a:rPr>
              <a:t>proizvodnja</a:t>
            </a:r>
            <a:r>
              <a:rPr lang="en-US" sz="3200" kern="0" dirty="0" smtClean="0">
                <a:solidFill>
                  <a:srgbClr val="333333"/>
                </a:solidFill>
                <a:latin typeface="Arial"/>
              </a:rPr>
              <a:t> u </a:t>
            </a:r>
            <a:r>
              <a:rPr lang="en-US" sz="3200" kern="0" dirty="0" err="1" smtClean="0">
                <a:solidFill>
                  <a:srgbClr val="333333"/>
                </a:solidFill>
                <a:latin typeface="Arial"/>
              </a:rPr>
              <a:t>Srbiji</a:t>
            </a:r>
            <a:r>
              <a:rPr lang="en-US" sz="3200" kern="0" dirty="0" smtClean="0">
                <a:solidFill>
                  <a:srgbClr val="333333"/>
                </a:solidFill>
                <a:latin typeface="Arial"/>
              </a:rPr>
              <a:t> </a:t>
            </a:r>
            <a:r>
              <a:rPr lang="en-US" sz="4000" kern="0" dirty="0" smtClean="0">
                <a:solidFill>
                  <a:srgbClr val="333333"/>
                </a:solidFill>
                <a:latin typeface="Century Gothic" pitchFamily="34" charset="0"/>
                <a:cs typeface="Times New Roman" pitchFamily="18" charset="0"/>
              </a:rPr>
              <a:t/>
            </a:r>
            <a:br>
              <a:rPr lang="en-US" sz="4000" kern="0" dirty="0" smtClean="0">
                <a:solidFill>
                  <a:srgbClr val="333333"/>
                </a:solidFill>
                <a:latin typeface="Century Gothic" pitchFamily="34" charset="0"/>
                <a:cs typeface="Times New Roman" pitchFamily="18" charset="0"/>
              </a:rPr>
            </a:br>
            <a:r>
              <a:rPr lang="en-US" sz="2000" kern="0" dirty="0" smtClean="0">
                <a:solidFill>
                  <a:srgbClr val="333333"/>
                </a:solidFill>
                <a:latin typeface="Century Gothic" pitchFamily="34" charset="0"/>
                <a:cs typeface="Times New Roman" pitchFamily="18" charset="0"/>
              </a:rPr>
              <a:t>Ministarstvo poljoprivrede, </a:t>
            </a:r>
            <a:r>
              <a:rPr lang="en-US" sz="2000" kern="0" dirty="0" err="1" smtClean="0">
                <a:solidFill>
                  <a:srgbClr val="333333"/>
                </a:solidFill>
                <a:latin typeface="Century Gothic" pitchFamily="34" charset="0"/>
                <a:cs typeface="Times New Roman" pitchFamily="18" charset="0"/>
              </a:rPr>
              <a:t>trgovine</a:t>
            </a:r>
            <a:r>
              <a:rPr lang="en-US" sz="2000" kern="0" dirty="0" smtClean="0">
                <a:solidFill>
                  <a:srgbClr val="333333"/>
                </a:solidFill>
                <a:latin typeface="Century Gothic" pitchFamily="34" charset="0"/>
                <a:cs typeface="Times New Roman" pitchFamily="18" charset="0"/>
              </a:rPr>
              <a:t>, </a:t>
            </a:r>
            <a:r>
              <a:rPr lang="sr-Latn-CS" sz="2000" kern="0" dirty="0" smtClean="0">
                <a:solidFill>
                  <a:srgbClr val="333333"/>
                </a:solidFill>
                <a:latin typeface="Century Gothic" pitchFamily="34" charset="0"/>
                <a:cs typeface="Times New Roman" pitchFamily="18" charset="0"/>
              </a:rPr>
              <a:t>šumarstva i vodoprivrede</a:t>
            </a:r>
            <a:r>
              <a:rPr lang="en-US" sz="2000" kern="0" dirty="0" smtClean="0">
                <a:solidFill>
                  <a:srgbClr val="333333"/>
                </a:solidFill>
                <a:latin typeface="Century Gothic" pitchFamily="34" charset="0"/>
                <a:cs typeface="Times New Roman" pitchFamily="18" charset="0"/>
              </a:rPr>
              <a:t/>
            </a:r>
            <a:br>
              <a:rPr lang="en-US" sz="2000" kern="0" dirty="0" smtClean="0">
                <a:solidFill>
                  <a:srgbClr val="333333"/>
                </a:solidFill>
                <a:latin typeface="Century Gothic" pitchFamily="34" charset="0"/>
                <a:cs typeface="Times New Roman" pitchFamily="18" charset="0"/>
              </a:rPr>
            </a:br>
            <a:r>
              <a:rPr lang="en-US" sz="2000" kern="0" dirty="0" smtClean="0">
                <a:solidFill>
                  <a:srgbClr val="333333"/>
                </a:solidFill>
                <a:latin typeface="Century Gothic" pitchFamily="34" charset="0"/>
                <a:cs typeface="Times New Roman" pitchFamily="18" charset="0"/>
              </a:rPr>
              <a:t/>
            </a:r>
            <a:br>
              <a:rPr lang="en-US" sz="2000" kern="0" dirty="0" smtClean="0">
                <a:solidFill>
                  <a:srgbClr val="333333"/>
                </a:solidFill>
                <a:latin typeface="Century Gothic" pitchFamily="34" charset="0"/>
                <a:cs typeface="Times New Roman" pitchFamily="18" charset="0"/>
              </a:rPr>
            </a:br>
            <a:r>
              <a:rPr lang="en-US" sz="2000" kern="0" dirty="0" err="1" smtClean="0">
                <a:solidFill>
                  <a:srgbClr val="333333"/>
                </a:solidFill>
                <a:latin typeface="Century Gothic" pitchFamily="34" charset="0"/>
                <a:cs typeface="Times New Roman" pitchFamily="18" charset="0"/>
              </a:rPr>
              <a:t>Republika</a:t>
            </a:r>
            <a:r>
              <a:rPr lang="en-US" sz="2000" kern="0" dirty="0" smtClean="0">
                <a:solidFill>
                  <a:srgbClr val="333333"/>
                </a:solidFill>
                <a:latin typeface="Century Gothic" pitchFamily="34" charset="0"/>
                <a:cs typeface="Times New Roman" pitchFamily="18" charset="0"/>
              </a:rPr>
              <a:t> </a:t>
            </a:r>
            <a:r>
              <a:rPr lang="en-US" sz="2000" kern="0" dirty="0" err="1" smtClean="0">
                <a:solidFill>
                  <a:srgbClr val="333333"/>
                </a:solidFill>
                <a:latin typeface="Century Gothic" pitchFamily="34" charset="0"/>
                <a:cs typeface="Times New Roman" pitchFamily="18" charset="0"/>
              </a:rPr>
              <a:t>Srbija</a:t>
            </a:r>
            <a:endParaRPr lang="en-US" dirty="0">
              <a:solidFill>
                <a:srgbClr val="333333"/>
              </a:solidFill>
            </a:endParaRPr>
          </a:p>
        </p:txBody>
      </p:sp>
      <p:pic>
        <p:nvPicPr>
          <p:cNvPr id="8195" name="Picture 4" descr="BOYAx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62400" y="990600"/>
            <a:ext cx="11430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 bwMode="auto">
          <a:xfrm>
            <a:off x="381000" y="76200"/>
            <a:ext cx="853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8872" tIns="0" rIns="45720" bIns="0" anchor="b"/>
          <a:lstStyle/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sr-Latn-CS" sz="2400" b="1" dirty="0" smtClean="0">
                <a:solidFill>
                  <a:srgbClr val="FFA347"/>
                </a:solidFill>
                <a:effectLst/>
                <a:latin typeface="Century Gothic" pitchFamily="34" charset="0"/>
              </a:rPr>
              <a:t>Nacionalni Akcioni Plan</a:t>
            </a:r>
          </a:p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endParaRPr lang="sr-Cyrl-CS" sz="2400" b="1" dirty="0">
              <a:solidFill>
                <a:srgbClr val="FFA347"/>
              </a:solidFill>
              <a:effectLst/>
              <a:latin typeface="Century Gothic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1000" y="1371600"/>
            <a:ext cx="7924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latin typeface="Century Gothic" pitchFamily="34" charset="0"/>
              </a:rPr>
              <a:t>PRVA RADIONICA ZA IZRADU NAP 2009.GODINE</a:t>
            </a:r>
            <a:endParaRPr lang="sr-Latn-CS" sz="1600" b="1" dirty="0" smtClean="0">
              <a:latin typeface="Century Gothic" pitchFamily="34" charset="0"/>
            </a:endParaRPr>
          </a:p>
          <a:p>
            <a:endParaRPr lang="sr-Latn-CS" sz="1600" b="1" dirty="0" smtClean="0">
              <a:latin typeface="Century Gothic" pitchFamily="34" charset="0"/>
            </a:endParaRPr>
          </a:p>
          <a:p>
            <a:r>
              <a:rPr lang="sr-Latn-CS" sz="1600" b="1" dirty="0" smtClean="0">
                <a:latin typeface="Century Gothic" pitchFamily="34" charset="0"/>
              </a:rPr>
              <a:t>MPTŠV POKRENULO INICIJATIVU DA SE URADI </a:t>
            </a:r>
            <a:r>
              <a:rPr lang="sr-Latn-CS" sz="1600" b="1" dirty="0" smtClean="0">
                <a:solidFill>
                  <a:srgbClr val="EA157A"/>
                </a:solidFill>
                <a:latin typeface="Century Gothic" pitchFamily="34" charset="0"/>
              </a:rPr>
              <a:t>REVIZIJA</a:t>
            </a:r>
            <a:r>
              <a:rPr lang="sr-Latn-CS" sz="1600" b="1" dirty="0" smtClean="0">
                <a:latin typeface="Century Gothic" pitchFamily="34" charset="0"/>
              </a:rPr>
              <a:t> NAP</a:t>
            </a:r>
            <a:r>
              <a:rPr lang="en-US" sz="1600" b="1" dirty="0" smtClean="0">
                <a:latin typeface="Century Gothic" pitchFamily="34" charset="0"/>
              </a:rPr>
              <a:t/>
            </a:r>
            <a:br>
              <a:rPr lang="en-US" sz="1600" b="1" dirty="0" smtClean="0">
                <a:latin typeface="Century Gothic" pitchFamily="34" charset="0"/>
              </a:rPr>
            </a:br>
            <a:r>
              <a:rPr lang="en-US" sz="1600" dirty="0" smtClean="0">
                <a:latin typeface="Century Gothic" pitchFamily="34" charset="0"/>
              </a:rPr>
              <a:t/>
            </a:r>
            <a:br>
              <a:rPr lang="en-US" sz="1600" dirty="0" smtClean="0">
                <a:latin typeface="Century Gothic" pitchFamily="34" charset="0"/>
              </a:rPr>
            </a:br>
            <a:endParaRPr lang="en-US" sz="1600" b="1" dirty="0">
              <a:latin typeface="Century Gothic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4800" y="3429000"/>
            <a:ext cx="8382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1600" b="1" dirty="0" smtClean="0">
                <a:solidFill>
                  <a:schemeClr val="bg1"/>
                </a:solidFill>
                <a:effectLst/>
                <a:latin typeface="Century Gothic" pitchFamily="34" charset="0"/>
              </a:rPr>
              <a:t> </a:t>
            </a:r>
            <a:r>
              <a:rPr lang="sr-Latn-CS" sz="1600" b="1" dirty="0" smtClean="0">
                <a:solidFill>
                  <a:schemeClr val="bg1"/>
                </a:solidFill>
                <a:effectLst/>
                <a:latin typeface="Century Gothic" pitchFamily="34" charset="0"/>
              </a:rPr>
              <a:t>VAŽAN KORAK NAPRED U POTPORI ORGANSKOJ PROIZVODNJI</a:t>
            </a:r>
            <a:endParaRPr lang="en-US" sz="1600" b="1" dirty="0">
              <a:solidFill>
                <a:schemeClr val="bg1"/>
              </a:solidFill>
              <a:effectLst/>
              <a:latin typeface="Century Gothic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US" sz="1600" b="1" dirty="0" smtClean="0">
              <a:solidFill>
                <a:schemeClr val="bg1"/>
              </a:solidFill>
              <a:effectLst/>
              <a:latin typeface="Century Gothic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1600" b="1" dirty="0">
                <a:solidFill>
                  <a:schemeClr val="bg1"/>
                </a:solidFill>
                <a:effectLst/>
                <a:latin typeface="Century Gothic" pitchFamily="34" charset="0"/>
              </a:rPr>
              <a:t> </a:t>
            </a:r>
            <a:r>
              <a:rPr lang="sr-Latn-CS" sz="1600" b="1" dirty="0" smtClean="0">
                <a:solidFill>
                  <a:schemeClr val="bg1"/>
                </a:solidFill>
                <a:effectLst/>
                <a:latin typeface="Century Gothic" pitchFamily="34" charset="0"/>
              </a:rPr>
              <a:t>PREPOZNATI I UKLONITI PREPREKE KOJE OMETAJU INTEZIVNIJI RAZVOJ ORGANSKE PROIZVODNJE I POVEĆANJE POVRŠINA POD ORGANSKOM </a:t>
            </a:r>
            <a:r>
              <a:rPr lang="sr-Latn-CS" sz="1600" b="1" dirty="0" smtClean="0">
                <a:solidFill>
                  <a:schemeClr val="bg1"/>
                </a:solidFill>
                <a:effectLst/>
                <a:latin typeface="Century Gothic" pitchFamily="34" charset="0"/>
              </a:rPr>
              <a:t>PROIZVODNJOM</a:t>
            </a:r>
            <a:endParaRPr lang="en-US" sz="1600" b="1" dirty="0" smtClean="0">
              <a:solidFill>
                <a:schemeClr val="bg1"/>
              </a:solidFill>
              <a:effectLst/>
              <a:latin typeface="Century Gothic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US" sz="1600" b="1" dirty="0" smtClean="0">
              <a:solidFill>
                <a:schemeClr val="bg1"/>
              </a:solidFill>
              <a:effectLst/>
              <a:latin typeface="Century Gothic" pitchFamily="34" charset="0"/>
            </a:endParaRPr>
          </a:p>
          <a:p>
            <a:endParaRPr lang="sr-Latn-CS" sz="1600" b="1" dirty="0" smtClean="0">
              <a:solidFill>
                <a:schemeClr val="bg1"/>
              </a:solidFill>
              <a:effectLst/>
              <a:latin typeface="Century Gothic" pitchFamily="34" charset="0"/>
            </a:endParaRPr>
          </a:p>
          <a:p>
            <a:pPr>
              <a:buFont typeface="Wingdings" pitchFamily="2" charset="2"/>
              <a:buChar char="§"/>
            </a:pPr>
            <a:endParaRPr lang="sr-Latn-CS" sz="1600" b="1" dirty="0" smtClean="0">
              <a:solidFill>
                <a:schemeClr val="bg1"/>
              </a:solidFill>
              <a:effectLst/>
              <a:latin typeface="Century Gothic" pitchFamily="34" charset="0"/>
            </a:endParaRPr>
          </a:p>
          <a:p>
            <a:endParaRPr lang="en-US" sz="1600" b="1" dirty="0" smtClean="0">
              <a:solidFill>
                <a:schemeClr val="bg1"/>
              </a:solidFill>
              <a:effectLst/>
              <a:latin typeface="Century Gothic" pitchFamily="34" charset="0"/>
            </a:endParaRPr>
          </a:p>
          <a:p>
            <a:endParaRPr lang="en-US" sz="1600" b="1" dirty="0" smtClean="0">
              <a:solidFill>
                <a:schemeClr val="bg1"/>
              </a:solidFill>
              <a:effectLst/>
              <a:latin typeface="Century Gothic" pitchFamily="34" charset="0"/>
            </a:endParaRPr>
          </a:p>
          <a:p>
            <a:endParaRPr lang="en-US" sz="1600" b="1" dirty="0">
              <a:solidFill>
                <a:schemeClr val="bg1"/>
              </a:solidFill>
              <a:effectLst/>
              <a:latin typeface="Century Gothic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90600" y="5181600"/>
            <a:ext cx="8153400" cy="584775"/>
          </a:xfrm>
          <a:prstGeom prst="rect">
            <a:avLst/>
          </a:prstGeom>
          <a:solidFill>
            <a:srgbClr val="FFA347">
              <a:alpha val="69000"/>
            </a:srgbClr>
          </a:solidFill>
        </p:spPr>
        <p:txBody>
          <a:bodyPr wrap="square">
            <a:spAutoFit/>
          </a:bodyPr>
          <a:lstStyle/>
          <a:p>
            <a:pPr algn="r"/>
            <a:r>
              <a:rPr lang="en-US" sz="1600" b="1" i="1" u="sng" dirty="0" smtClean="0">
                <a:solidFill>
                  <a:schemeClr val="bg1"/>
                </a:solidFill>
                <a:effectLst/>
              </a:rPr>
              <a:t>DEFINISATI AKTIVNOSTI   ZA NARENIH PET GODINA</a:t>
            </a:r>
            <a:r>
              <a:rPr lang="sr-Latn-CS" sz="1600" b="1" i="1" u="sng" dirty="0" smtClean="0">
                <a:solidFill>
                  <a:schemeClr val="bg1"/>
                </a:solidFill>
                <a:effectLst/>
              </a:rPr>
              <a:t> </a:t>
            </a:r>
            <a:endParaRPr lang="en-US" sz="1600" b="1" i="1" u="sng" dirty="0" smtClean="0">
              <a:solidFill>
                <a:schemeClr val="bg1"/>
              </a:solidFill>
              <a:effectLst/>
            </a:endParaRPr>
          </a:p>
          <a:p>
            <a:pPr algn="r"/>
            <a:endParaRPr lang="en-US" sz="1600" b="1" i="1" u="sng" dirty="0">
              <a:solidFill>
                <a:schemeClr val="bg1"/>
              </a:solidFill>
              <a:effectLst/>
              <a:latin typeface="Century Gothic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7200" y="2743200"/>
            <a:ext cx="595280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CS" sz="2000" b="1" dirty="0" smtClean="0">
                <a:solidFill>
                  <a:srgbClr val="EA157A"/>
                </a:solidFill>
                <a:effectLst/>
                <a:latin typeface="Century Gothic" pitchFamily="34" charset="0"/>
              </a:rPr>
              <a:t>ZAŠTO NAM JE POTREBAN NAP?</a:t>
            </a:r>
            <a:endParaRPr lang="en-US" sz="2000" b="1" dirty="0" smtClean="0">
              <a:solidFill>
                <a:srgbClr val="EA157A"/>
              </a:solidFill>
              <a:effectLst/>
              <a:latin typeface="Century Gothic" pitchFamily="34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 bwMode="auto">
          <a:xfrm>
            <a:off x="381000" y="76200"/>
            <a:ext cx="853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8872" tIns="0" rIns="45720" bIns="0" anchor="b"/>
          <a:lstStyle/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sr-Latn-CS" sz="2000" b="1" dirty="0" smtClean="0">
                <a:solidFill>
                  <a:srgbClr val="FFA347"/>
                </a:solidFill>
                <a:effectLst/>
                <a:latin typeface="Century Gothic" pitchFamily="34" charset="0"/>
              </a:rPr>
              <a:t>Aktivnosti</a:t>
            </a:r>
            <a:endParaRPr lang="sr-Cyrl-CS" sz="2000" b="1" dirty="0">
              <a:solidFill>
                <a:srgbClr val="FFA347"/>
              </a:solidFill>
              <a:effectLst/>
              <a:latin typeface="Century Gothic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113581" y="1226403"/>
            <a:ext cx="872418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1800000" rev="0"/>
              </a:camera>
              <a:lightRig rig="threePt" dir="t"/>
            </a:scene3d>
            <a:sp3d prstMaterial="dkEdge">
              <a:bevelT w="0"/>
              <a:bevelB w="6350"/>
            </a:sp3d>
          </a:bodyPr>
          <a:lstStyle/>
          <a:p>
            <a:r>
              <a:rPr lang="sr-Latn-CS" sz="2400" dirty="0" smtClean="0">
                <a:solidFill>
                  <a:srgbClr val="EA157A"/>
                </a:solidFill>
                <a:latin typeface="Century Gothic" pitchFamily="34" charset="0"/>
              </a:rPr>
              <a:t>       Odsek za organsku proizvodnju</a:t>
            </a:r>
          </a:p>
          <a:p>
            <a:r>
              <a:rPr lang="sr-Latn-CS" sz="2400" dirty="0" smtClean="0">
                <a:solidFill>
                  <a:srgbClr val="EA157A"/>
                </a:solidFill>
                <a:latin typeface="Century Gothic" pitchFamily="34" charset="0"/>
              </a:rPr>
              <a:t>       Odsek za planiranje i praćenje ruralnog razvoja</a:t>
            </a:r>
          </a:p>
          <a:p>
            <a:r>
              <a:rPr lang="sr-Latn-CS" sz="2400" dirty="0" smtClean="0">
                <a:solidFill>
                  <a:srgbClr val="EA157A"/>
                </a:solidFill>
                <a:latin typeface="Century Gothic" pitchFamily="34" charset="0"/>
              </a:rPr>
              <a:t>        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2819400"/>
            <a:ext cx="5867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CS" b="1" dirty="0" smtClean="0">
                <a:solidFill>
                  <a:schemeClr val="bg1"/>
                </a:solidFill>
                <a:latin typeface="Century Gothic" pitchFamily="34" charset="0"/>
              </a:rPr>
              <a:t>Podneta aplikacija Evropskoj komisiji za uključivanje na listu trćih zemalja 17. decembra 2010. godine</a:t>
            </a:r>
            <a:endParaRPr lang="en-US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pic>
        <p:nvPicPr>
          <p:cNvPr id="7" name="Picture 33" descr="thumbnail"/>
          <p:cNvPicPr>
            <a:picLocks noChangeAspect="1" noChangeArrowheads="1"/>
          </p:cNvPicPr>
          <p:nvPr/>
        </p:nvPicPr>
        <p:blipFill>
          <a:blip r:embed="rId2" cstate="print"/>
          <a:srcRect t="11267"/>
          <a:stretch>
            <a:fillRect/>
          </a:stretch>
        </p:blipFill>
        <p:spPr bwMode="auto">
          <a:xfrm>
            <a:off x="6691229" y="4712130"/>
            <a:ext cx="1835259" cy="199347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8" name="Picture 31" descr="thumbnail"/>
          <p:cNvPicPr>
            <a:picLocks noChangeAspect="1" noChangeArrowheads="1"/>
          </p:cNvPicPr>
          <p:nvPr/>
        </p:nvPicPr>
        <p:blipFill>
          <a:blip r:embed="rId3" cstate="print"/>
          <a:srcRect t="21333"/>
          <a:stretch>
            <a:fillRect/>
          </a:stretch>
        </p:blipFill>
        <p:spPr bwMode="auto">
          <a:xfrm>
            <a:off x="6691231" y="2743200"/>
            <a:ext cx="1843169" cy="18669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533400" y="3962400"/>
            <a:ext cx="6705600" cy="1631216"/>
          </a:xfrm>
          <a:prstGeom prst="rect">
            <a:avLst/>
          </a:prstGeom>
          <a:solidFill>
            <a:srgbClr val="FFA347">
              <a:alpha val="69000"/>
            </a:srgbClr>
          </a:solidFill>
        </p:spPr>
        <p:txBody>
          <a:bodyPr wrap="square">
            <a:spAutoFit/>
          </a:bodyPr>
          <a:lstStyle/>
          <a:p>
            <a:endParaRPr lang="en-US" b="1" dirty="0" smtClean="0">
              <a:solidFill>
                <a:schemeClr val="bg1"/>
              </a:solidFill>
              <a:effectLst/>
              <a:latin typeface="Century Gothic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b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sr-Latn-CS" sz="1600" dirty="0" smtClean="0">
                <a:solidFill>
                  <a:schemeClr val="bg1"/>
                </a:solidFill>
                <a:latin typeface="Century Gothic" pitchFamily="34" charset="0"/>
              </a:rPr>
              <a:t>Podržano formiranje pet CENTARA ZA RAZVOJ ORGANSKE PROIZVODNJE u </a:t>
            </a:r>
            <a:r>
              <a:rPr lang="sr-Latn-CS" sz="1600" u="sng" dirty="0" smtClean="0">
                <a:solidFill>
                  <a:schemeClr val="bg1"/>
                </a:solidFill>
                <a:latin typeface="Century Gothic" pitchFamily="34" charset="0"/>
              </a:rPr>
              <a:t>Valjevu, Selenči, Svilajncu, Leskovcu i Negotinu</a:t>
            </a:r>
          </a:p>
          <a:p>
            <a:endParaRPr lang="en-US" sz="1600" b="1" u="sng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1600" b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sr-Latn-CS" sz="1600" dirty="0" smtClean="0">
                <a:solidFill>
                  <a:schemeClr val="bg1"/>
                </a:solidFill>
                <a:latin typeface="Century Gothic" pitchFamily="34" charset="0"/>
              </a:rPr>
              <a:t>Revizija Nacionalnog Akcionog Plana za razvoj organske proizvodnje  za period od 5 godina</a:t>
            </a:r>
            <a:endParaRPr lang="en-US" b="1" dirty="0">
              <a:solidFill>
                <a:schemeClr val="bg1"/>
              </a:solidFill>
              <a:effectLst/>
              <a:latin typeface="Century Gothic" pitchFamily="34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itle 2"/>
          <p:cNvSpPr>
            <a:spLocks noGrp="1"/>
          </p:cNvSpPr>
          <p:nvPr>
            <p:ph type="subTitle" idx="1"/>
          </p:nvPr>
        </p:nvSpPr>
        <p:spPr>
          <a:xfrm>
            <a:off x="457200" y="5181600"/>
            <a:ext cx="8077200" cy="1295400"/>
          </a:xfrm>
        </p:spPr>
        <p:txBody>
          <a:bodyPr/>
          <a:lstStyle/>
          <a:p>
            <a:pPr algn="just"/>
            <a:endParaRPr lang="sr-Latn-CS" sz="1800" dirty="0" smtClean="0">
              <a:solidFill>
                <a:srgbClr val="333333"/>
              </a:solidFill>
              <a:latin typeface="Century Gothic" pitchFamily="34" charset="0"/>
              <a:cs typeface="Times New Roman" pitchFamily="18" charset="0"/>
            </a:endParaRPr>
          </a:p>
          <a:p>
            <a:pPr algn="just"/>
            <a:endParaRPr lang="sr-Latn-CS" sz="1800" dirty="0" smtClean="0">
              <a:solidFill>
                <a:srgbClr val="333333"/>
              </a:solidFill>
              <a:latin typeface="Century Gothic" pitchFamily="34" charset="0"/>
              <a:cs typeface="Times New Roman" pitchFamily="18" charset="0"/>
            </a:endParaRPr>
          </a:p>
          <a:p>
            <a:pPr algn="just"/>
            <a:endParaRPr lang="sr-Latn-CS" sz="1800" dirty="0" smtClean="0">
              <a:solidFill>
                <a:srgbClr val="333333"/>
              </a:solidFill>
              <a:latin typeface="Century Gothic" pitchFamily="34" charset="0"/>
              <a:cs typeface="Times New Roman" pitchFamily="18" charset="0"/>
            </a:endParaRPr>
          </a:p>
          <a:p>
            <a:pPr algn="just"/>
            <a:endParaRPr lang="sr-Latn-CS" sz="1800" dirty="0" smtClean="0">
              <a:solidFill>
                <a:srgbClr val="333333"/>
              </a:solidFill>
              <a:latin typeface="Century Gothic" pitchFamily="34" charset="0"/>
              <a:cs typeface="Times New Roman" pitchFamily="18" charset="0"/>
            </a:endParaRPr>
          </a:p>
          <a:p>
            <a:pPr algn="just"/>
            <a:r>
              <a:rPr lang="en-US" sz="1800" dirty="0" smtClean="0">
                <a:solidFill>
                  <a:srgbClr val="333333"/>
                </a:solidFill>
                <a:latin typeface="Century Gothic" pitchFamily="34" charset="0"/>
              </a:rPr>
              <a:t>	</a:t>
            </a:r>
            <a:endParaRPr lang="sr-Latn-CS" sz="1800" dirty="0" smtClean="0">
              <a:solidFill>
                <a:srgbClr val="333333"/>
              </a:solidFill>
              <a:latin typeface="Century Gothic" pitchFamily="34" charset="0"/>
            </a:endParaRPr>
          </a:p>
          <a:p>
            <a:pPr algn="just"/>
            <a:endParaRPr lang="sr-Latn-CS" sz="1800" dirty="0" smtClean="0">
              <a:solidFill>
                <a:srgbClr val="333333"/>
              </a:solidFill>
              <a:latin typeface="Century Gothic" pitchFamily="34" charset="0"/>
            </a:endParaRPr>
          </a:p>
          <a:p>
            <a:pPr algn="just"/>
            <a:endParaRPr lang="sr-Latn-CS" sz="1800" dirty="0" smtClean="0">
              <a:solidFill>
                <a:srgbClr val="333333"/>
              </a:solidFill>
              <a:latin typeface="Century Gothic" pitchFamily="34" charset="0"/>
            </a:endParaRPr>
          </a:p>
          <a:p>
            <a:pPr algn="just"/>
            <a:endParaRPr lang="sr-Latn-CS" sz="1800" dirty="0" smtClean="0">
              <a:solidFill>
                <a:srgbClr val="333333"/>
              </a:solidFill>
              <a:latin typeface="Century Gothic" pitchFamily="34" charset="0"/>
            </a:endParaRPr>
          </a:p>
          <a:p>
            <a:pPr algn="just"/>
            <a:r>
              <a:rPr lang="sr-Cyrl-CS" sz="1800" dirty="0" smtClean="0">
                <a:solidFill>
                  <a:srgbClr val="FF9933"/>
                </a:solidFill>
                <a:latin typeface="Century Gothic" pitchFamily="34" charset="0"/>
              </a:rPr>
              <a:t>Council Regulation (EC) No. 834/07 </a:t>
            </a:r>
            <a:r>
              <a:rPr lang="sr-Cyrl-CS" sz="1800" dirty="0" smtClean="0">
                <a:solidFill>
                  <a:srgbClr val="FF9933"/>
                </a:solidFill>
                <a:latin typeface="Century Gothic" pitchFamily="34" charset="0"/>
              </a:rPr>
              <a:t> </a:t>
            </a:r>
            <a:endParaRPr lang="sr-Latn-CS" sz="1800" dirty="0" smtClean="0">
              <a:solidFill>
                <a:srgbClr val="FF9933"/>
              </a:solidFill>
              <a:latin typeface="Century Gothic" pitchFamily="34" charset="0"/>
            </a:endParaRPr>
          </a:p>
          <a:p>
            <a:pPr algn="just"/>
            <a:r>
              <a:rPr lang="sr-Cyrl-CS" sz="1800" dirty="0" smtClean="0">
                <a:solidFill>
                  <a:srgbClr val="FF9933"/>
                </a:solidFill>
                <a:latin typeface="Century Gothic" pitchFamily="34" charset="0"/>
              </a:rPr>
              <a:t>Commission Regulation (EC) No. 889/08</a:t>
            </a:r>
            <a:endParaRPr lang="en-US" sz="1800" dirty="0" smtClean="0">
              <a:solidFill>
                <a:srgbClr val="FF9933"/>
              </a:solidFill>
              <a:latin typeface="Century Gothic" pitchFamily="34" charset="0"/>
              <a:cs typeface="Times New Roman" pitchFamily="18" charset="0"/>
            </a:endParaRPr>
          </a:p>
          <a:p>
            <a:pPr algn="just"/>
            <a:endParaRPr lang="en-US" sz="1600" dirty="0" smtClean="0">
              <a:solidFill>
                <a:srgbClr val="333333"/>
              </a:solidFill>
              <a:latin typeface="Century Gothic" pitchFamily="34" charset="0"/>
              <a:cs typeface="Times New Roman" pitchFamily="18" charset="0"/>
            </a:endParaRPr>
          </a:p>
          <a:p>
            <a:pPr algn="r" eaLnBrk="1" hangingPunct="1"/>
            <a:endParaRPr lang="en-US" sz="1800" b="1" dirty="0" smtClean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8195" name="Subtitle 2"/>
          <p:cNvSpPr txBox="1">
            <a:spLocks/>
          </p:cNvSpPr>
          <p:nvPr/>
        </p:nvSpPr>
        <p:spPr bwMode="auto">
          <a:xfrm>
            <a:off x="533400" y="685800"/>
            <a:ext cx="6400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8872" tIns="0" rIns="45720" bIns="0" anchor="b"/>
          <a:lstStyle/>
          <a:p>
            <a:pPr>
              <a:buFontTx/>
              <a:buNone/>
            </a:pPr>
            <a:r>
              <a:rPr lang="en-US" sz="1600" dirty="0" smtClean="0">
                <a:solidFill>
                  <a:srgbClr val="FFA347"/>
                </a:solidFill>
                <a:latin typeface="Century Gothic" pitchFamily="34" charset="0"/>
                <a:cs typeface="Times New Roman" pitchFamily="18" charset="0"/>
              </a:rPr>
              <a:t>Do </a:t>
            </a:r>
            <a:r>
              <a:rPr lang="en-US" sz="1600" dirty="0" err="1" smtClean="0">
                <a:solidFill>
                  <a:srgbClr val="FFA347"/>
                </a:solidFill>
                <a:latin typeface="Century Gothic" pitchFamily="34" charset="0"/>
                <a:cs typeface="Times New Roman" pitchFamily="18" charset="0"/>
              </a:rPr>
              <a:t>kraja</a:t>
            </a:r>
            <a:r>
              <a:rPr lang="en-US" sz="1600" dirty="0" smtClean="0">
                <a:solidFill>
                  <a:srgbClr val="FFA347"/>
                </a:solidFill>
                <a:latin typeface="Century Gothic" pitchFamily="34" charset="0"/>
                <a:cs typeface="Times New Roman" pitchFamily="18" charset="0"/>
              </a:rPr>
              <a:t> 2010. </a:t>
            </a:r>
            <a:r>
              <a:rPr lang="en-US" sz="1600" dirty="0" err="1" smtClean="0">
                <a:solidFill>
                  <a:srgbClr val="FFA347"/>
                </a:solidFill>
                <a:latin typeface="Century Gothic" pitchFamily="34" charset="0"/>
                <a:cs typeface="Times New Roman" pitchFamily="18" charset="0"/>
              </a:rPr>
              <a:t>godine</a:t>
            </a:r>
            <a:r>
              <a:rPr lang="en-US" sz="1600" dirty="0" smtClean="0">
                <a:solidFill>
                  <a:srgbClr val="FFA347"/>
                </a:solidFill>
                <a:latin typeface="Century Gothic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FFA347"/>
                </a:solidFill>
                <a:latin typeface="Century Gothic" pitchFamily="34" charset="0"/>
                <a:cs typeface="Times New Roman" pitchFamily="18" charset="0"/>
              </a:rPr>
              <a:t>organska</a:t>
            </a:r>
            <a:r>
              <a:rPr lang="en-US" sz="1600" dirty="0" smtClean="0">
                <a:solidFill>
                  <a:srgbClr val="FFA347"/>
                </a:solidFill>
                <a:latin typeface="Century Gothic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FFA347"/>
                </a:solidFill>
                <a:latin typeface="Century Gothic" pitchFamily="34" charset="0"/>
                <a:cs typeface="Times New Roman" pitchFamily="18" charset="0"/>
              </a:rPr>
              <a:t>proizvodnja</a:t>
            </a:r>
            <a:r>
              <a:rPr lang="en-US" sz="1600" dirty="0" smtClean="0">
                <a:solidFill>
                  <a:srgbClr val="FFA347"/>
                </a:solidFill>
                <a:latin typeface="Century Gothic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FFA347"/>
                </a:solidFill>
                <a:latin typeface="Century Gothic" pitchFamily="34" charset="0"/>
                <a:cs typeface="Times New Roman" pitchFamily="18" charset="0"/>
              </a:rPr>
              <a:t>bila</a:t>
            </a:r>
            <a:r>
              <a:rPr lang="en-US" sz="1600" dirty="0" smtClean="0">
                <a:solidFill>
                  <a:srgbClr val="FFA347"/>
                </a:solidFill>
                <a:latin typeface="Century Gothic" pitchFamily="34" charset="0"/>
                <a:cs typeface="Times New Roman" pitchFamily="18" charset="0"/>
              </a:rPr>
              <a:t> je </a:t>
            </a:r>
            <a:r>
              <a:rPr lang="en-US" sz="1600" dirty="0" err="1" smtClean="0">
                <a:solidFill>
                  <a:srgbClr val="FFA347"/>
                </a:solidFill>
                <a:latin typeface="Century Gothic" pitchFamily="34" charset="0"/>
                <a:cs typeface="Times New Roman" pitchFamily="18" charset="0"/>
              </a:rPr>
              <a:t>regulisana</a:t>
            </a:r>
            <a:r>
              <a:rPr lang="en-US" sz="1600" dirty="0" smtClean="0">
                <a:solidFill>
                  <a:srgbClr val="FFA347"/>
                </a:solidFill>
                <a:latin typeface="Century Gothic" pitchFamily="34" charset="0"/>
                <a:cs typeface="Times New Roman" pitchFamily="18" charset="0"/>
              </a:rPr>
              <a:t> </a:t>
            </a:r>
            <a:r>
              <a:rPr lang="sr-Latn-CS" sz="1600" b="1" dirty="0" smtClean="0">
                <a:solidFill>
                  <a:srgbClr val="FFA347"/>
                </a:solidFill>
                <a:latin typeface="Century Gothic" pitchFamily="34" charset="0"/>
                <a:cs typeface="Times New Roman" pitchFamily="18" charset="0"/>
              </a:rPr>
              <a:t> </a:t>
            </a:r>
            <a:r>
              <a:rPr lang="sr-Latn-CS" sz="1600" dirty="0" smtClean="0">
                <a:solidFill>
                  <a:srgbClr val="FFA347"/>
                </a:solidFill>
                <a:latin typeface="Century Gothic" pitchFamily="34" charset="0"/>
                <a:cs typeface="Times New Roman" pitchFamily="18" charset="0"/>
              </a:rPr>
              <a:t>“Zakon</a:t>
            </a:r>
            <a:r>
              <a:rPr lang="en-US" sz="1600" dirty="0" err="1" smtClean="0">
                <a:solidFill>
                  <a:srgbClr val="FFA347"/>
                </a:solidFill>
                <a:latin typeface="Century Gothic" pitchFamily="34" charset="0"/>
                <a:cs typeface="Times New Roman" pitchFamily="18" charset="0"/>
              </a:rPr>
              <a:t>om</a:t>
            </a:r>
            <a:r>
              <a:rPr lang="sr-Latn-CS" sz="1600" dirty="0" smtClean="0">
                <a:solidFill>
                  <a:srgbClr val="FFA347"/>
                </a:solidFill>
                <a:latin typeface="Century Gothic" pitchFamily="34" charset="0"/>
                <a:cs typeface="Times New Roman" pitchFamily="18" charset="0"/>
              </a:rPr>
              <a:t> o organskoj proizvodnji i organskim </a:t>
            </a:r>
            <a:r>
              <a:rPr lang="en-US" sz="1600" dirty="0" smtClean="0">
                <a:solidFill>
                  <a:srgbClr val="FFA347"/>
                </a:solidFill>
                <a:latin typeface="Century Gothic" pitchFamily="34" charset="0"/>
                <a:cs typeface="Times New Roman" pitchFamily="18" charset="0"/>
              </a:rPr>
              <a:t>p</a:t>
            </a:r>
            <a:r>
              <a:rPr lang="sr-Latn-CS" sz="1600" dirty="0" smtClean="0">
                <a:solidFill>
                  <a:srgbClr val="FFA347"/>
                </a:solidFill>
                <a:latin typeface="Century Gothic" pitchFamily="34" charset="0"/>
                <a:cs typeface="Times New Roman" pitchFamily="18" charset="0"/>
              </a:rPr>
              <a:t>roizvodima” </a:t>
            </a:r>
            <a:endParaRPr lang="en-US" sz="1600" dirty="0" smtClean="0">
              <a:solidFill>
                <a:srgbClr val="FFA347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8196" name="Subtitle 2"/>
          <p:cNvSpPr txBox="1">
            <a:spLocks/>
          </p:cNvSpPr>
          <p:nvPr/>
        </p:nvSpPr>
        <p:spPr bwMode="auto">
          <a:xfrm>
            <a:off x="533400" y="1524000"/>
            <a:ext cx="5181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8872" tIns="0" rIns="45720" bIns="0" anchor="b"/>
          <a:lstStyle/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endParaRPr lang="sr-Cyrl-CS" dirty="0">
              <a:solidFill>
                <a:srgbClr val="7E93AA"/>
              </a:solidFill>
              <a:effectLst/>
              <a:latin typeface="Century Gothic" pitchFamily="34" charset="0"/>
            </a:endParaRPr>
          </a:p>
        </p:txBody>
      </p:sp>
      <p:pic>
        <p:nvPicPr>
          <p:cNvPr id="8197" name="Picture 18" descr="thumbnai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667000"/>
            <a:ext cx="4267200" cy="21336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8198" name="Picture 19" descr="thumbnail"/>
          <p:cNvPicPr>
            <a:picLocks noChangeAspect="1" noChangeArrowheads="1"/>
          </p:cNvPicPr>
          <p:nvPr/>
        </p:nvPicPr>
        <p:blipFill>
          <a:blip r:embed="rId3" cstate="print"/>
          <a:srcRect l="4762" r="7143"/>
          <a:stretch>
            <a:fillRect/>
          </a:stretch>
        </p:blipFill>
        <p:spPr bwMode="auto">
          <a:xfrm>
            <a:off x="5562600" y="1371600"/>
            <a:ext cx="2971800" cy="34290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533400" y="1600200"/>
            <a:ext cx="5029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en-US" b="1" dirty="0" err="1" smtClean="0">
                <a:solidFill>
                  <a:srgbClr val="7E93AA"/>
                </a:solidFill>
                <a:latin typeface="Century Gothic" pitchFamily="34" charset="0"/>
                <a:cs typeface="Times New Roman" pitchFamily="18" charset="0"/>
              </a:rPr>
              <a:t>Od</a:t>
            </a:r>
            <a:r>
              <a:rPr lang="en-US" b="1" dirty="0" smtClean="0">
                <a:solidFill>
                  <a:srgbClr val="7E93AA"/>
                </a:solidFill>
                <a:latin typeface="Century Gothic" pitchFamily="34" charset="0"/>
                <a:cs typeface="Times New Roman" pitchFamily="18" charset="0"/>
              </a:rPr>
              <a:t> 1. </a:t>
            </a:r>
            <a:r>
              <a:rPr lang="en-US" b="1" dirty="0" err="1" smtClean="0">
                <a:solidFill>
                  <a:srgbClr val="7E93AA"/>
                </a:solidFill>
                <a:latin typeface="Century Gothic" pitchFamily="34" charset="0"/>
                <a:cs typeface="Times New Roman" pitchFamily="18" charset="0"/>
              </a:rPr>
              <a:t>januara</a:t>
            </a:r>
            <a:r>
              <a:rPr lang="en-US" b="1" dirty="0" smtClean="0">
                <a:solidFill>
                  <a:srgbClr val="7E93AA"/>
                </a:solidFill>
                <a:latin typeface="Century Gothic" pitchFamily="34" charset="0"/>
                <a:cs typeface="Times New Roman" pitchFamily="18" charset="0"/>
              </a:rPr>
              <a:t> 2011. </a:t>
            </a:r>
            <a:r>
              <a:rPr lang="en-US" b="1" dirty="0" err="1" smtClean="0">
                <a:solidFill>
                  <a:srgbClr val="7E93AA"/>
                </a:solidFill>
                <a:latin typeface="Century Gothic" pitchFamily="34" charset="0"/>
                <a:cs typeface="Times New Roman" pitchFamily="18" charset="0"/>
              </a:rPr>
              <a:t>godine</a:t>
            </a:r>
            <a:r>
              <a:rPr lang="sr-Latn-CS" b="1" dirty="0" smtClean="0">
                <a:solidFill>
                  <a:srgbClr val="7E93AA"/>
                </a:solidFill>
                <a:latin typeface="Century Gothic" pitchFamily="34" charset="0"/>
                <a:cs typeface="Times New Roman" pitchFamily="18" charset="0"/>
              </a:rPr>
              <a:t> </a:t>
            </a:r>
          </a:p>
          <a:p>
            <a:pPr algn="ctr">
              <a:buFontTx/>
              <a:buNone/>
            </a:pPr>
            <a:r>
              <a:rPr lang="sr-Latn-CS" b="1" dirty="0" smtClean="0">
                <a:solidFill>
                  <a:srgbClr val="7E93AA"/>
                </a:solidFill>
                <a:latin typeface="Century Gothic" pitchFamily="34" charset="0"/>
                <a:cs typeface="Times New Roman" pitchFamily="18" charset="0"/>
              </a:rPr>
              <a:t> “Zakon o organskoj proizvodnji”</a:t>
            </a:r>
            <a:r>
              <a:rPr lang="sr-Latn-CS" dirty="0" smtClean="0">
                <a:solidFill>
                  <a:srgbClr val="7E93AA"/>
                </a:solidFill>
                <a:latin typeface="Century Gothic" pitchFamily="34" charset="0"/>
                <a:cs typeface="Times New Roman" pitchFamily="18" charset="0"/>
              </a:rPr>
              <a:t> </a:t>
            </a:r>
          </a:p>
          <a:p>
            <a:pPr algn="ctr">
              <a:buFontTx/>
              <a:buNone/>
            </a:pPr>
            <a:r>
              <a:rPr lang="ru-RU" sz="1600" i="1" dirty="0" smtClean="0">
                <a:solidFill>
                  <a:srgbClr val="7E93AA"/>
                </a:solidFill>
                <a:latin typeface="Century Gothic" pitchFamily="34" charset="0"/>
                <a:cs typeface="Times New Roman" pitchFamily="18" charset="0"/>
              </a:rPr>
              <a:t>(«</a:t>
            </a:r>
            <a:r>
              <a:rPr lang="en-US" sz="1600" i="1" dirty="0" smtClean="0">
                <a:solidFill>
                  <a:srgbClr val="7E93AA"/>
                </a:solidFill>
                <a:latin typeface="Century Gothic" pitchFamily="34" charset="0"/>
                <a:cs typeface="Times New Roman" pitchFamily="18" charset="0"/>
              </a:rPr>
              <a:t>Sl. </a:t>
            </a:r>
            <a:r>
              <a:rPr lang="sr-Latn-CS" sz="1600" i="1" dirty="0" smtClean="0">
                <a:solidFill>
                  <a:srgbClr val="7E93AA"/>
                </a:solidFill>
                <a:latin typeface="Century Gothic" pitchFamily="34" charset="0"/>
                <a:cs typeface="Times New Roman" pitchFamily="18" charset="0"/>
              </a:rPr>
              <a:t>Glasnik RS</a:t>
            </a:r>
            <a:r>
              <a:rPr lang="ru-RU" sz="1600" i="1" dirty="0" smtClean="0">
                <a:solidFill>
                  <a:srgbClr val="7E93AA"/>
                </a:solidFill>
                <a:latin typeface="Century Gothic" pitchFamily="34" charset="0"/>
                <a:cs typeface="Times New Roman" pitchFamily="18" charset="0"/>
              </a:rPr>
              <a:t>«, </a:t>
            </a:r>
            <a:r>
              <a:rPr lang="en-US" sz="1600" i="1" dirty="0" smtClean="0">
                <a:solidFill>
                  <a:srgbClr val="7E93AA"/>
                </a:solidFill>
                <a:latin typeface="Century Gothic" pitchFamily="34" charset="0"/>
                <a:cs typeface="Times New Roman" pitchFamily="18" charset="0"/>
              </a:rPr>
              <a:t>br.30</a:t>
            </a:r>
            <a:r>
              <a:rPr lang="ru-RU" sz="1600" i="1" dirty="0" smtClean="0">
                <a:solidFill>
                  <a:srgbClr val="7E93AA"/>
                </a:solidFill>
                <a:latin typeface="Century Gothic" pitchFamily="34" charset="0"/>
                <a:cs typeface="Times New Roman" pitchFamily="18" charset="0"/>
              </a:rPr>
              <a:t>/</a:t>
            </a:r>
            <a:r>
              <a:rPr lang="en-US" sz="1600" i="1" dirty="0" smtClean="0">
                <a:solidFill>
                  <a:srgbClr val="7E93AA"/>
                </a:solidFill>
                <a:latin typeface="Century Gothic" pitchFamily="34" charset="0"/>
                <a:cs typeface="Times New Roman" pitchFamily="18" charset="0"/>
              </a:rPr>
              <a:t>10</a:t>
            </a:r>
            <a:r>
              <a:rPr lang="ru-RU" sz="1600" i="1" dirty="0" smtClean="0">
                <a:solidFill>
                  <a:srgbClr val="7E93AA"/>
                </a:solidFill>
                <a:latin typeface="Century Gothic" pitchFamily="34" charset="0"/>
                <a:cs typeface="Times New Roman" pitchFamily="18" charset="0"/>
              </a:rPr>
              <a:t>)</a:t>
            </a:r>
            <a:r>
              <a:rPr lang="sr-Latn-CS" sz="1600" i="1" dirty="0" smtClean="0">
                <a:solidFill>
                  <a:srgbClr val="7E93AA"/>
                </a:solidFill>
                <a:latin typeface="Century Gothic" pitchFamily="34" charset="0"/>
                <a:cs typeface="Times New Roman" pitchFamily="18" charset="0"/>
              </a:rPr>
              <a:t> </a:t>
            </a:r>
            <a:endParaRPr lang="en-US" sz="1600" i="1" dirty="0" smtClean="0">
              <a:solidFill>
                <a:srgbClr val="7E93AA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 flipV="1">
            <a:off x="2286000" y="5410200"/>
            <a:ext cx="4572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Tx/>
              <a:buNone/>
            </a:pPr>
            <a:endParaRPr lang="en-US" sz="1600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 bwMode="auto">
          <a:xfrm>
            <a:off x="381000" y="381000"/>
            <a:ext cx="7848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8872" tIns="0" rIns="45720" bIns="0" anchor="b"/>
          <a:lstStyle/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endParaRPr lang="sr-Cyrl-CS" sz="2400" b="1" dirty="0">
              <a:solidFill>
                <a:srgbClr val="FFA347"/>
              </a:solidFill>
              <a:effectLst/>
              <a:latin typeface="Century Gothic" pitchFamily="34" charset="0"/>
            </a:endParaRPr>
          </a:p>
        </p:txBody>
      </p:sp>
      <p:graphicFrame>
        <p:nvGraphicFramePr>
          <p:cNvPr id="6" name="Group 124"/>
          <p:cNvGraphicFramePr>
            <a:graphicFrameLocks/>
          </p:cNvGraphicFramePr>
          <p:nvPr/>
        </p:nvGraphicFramePr>
        <p:xfrm>
          <a:off x="381000" y="3048000"/>
          <a:ext cx="8305800" cy="1737360"/>
        </p:xfrm>
        <a:graphic>
          <a:graphicData uri="http://schemas.openxmlformats.org/drawingml/2006/table">
            <a:tbl>
              <a:tblPr/>
              <a:tblGrid>
                <a:gridCol w="8305800"/>
              </a:tblGrid>
              <a:tr h="17373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lang="sr-Latn-CS" sz="1600" dirty="0" smtClean="0">
                          <a:solidFill>
                            <a:schemeClr val="bg1"/>
                          </a:solidFill>
                          <a:latin typeface="Century Gothic" pitchFamily="34" charset="0"/>
                        </a:rPr>
                        <a:t>Pripremljen </a:t>
                      </a:r>
                      <a:r>
                        <a:rPr lang="sr-Latn-CS" sz="1600" b="1" dirty="0" smtClean="0">
                          <a:solidFill>
                            <a:schemeClr val="bg1"/>
                          </a:solidFill>
                          <a:latin typeface="Century Gothic" pitchFamily="34" charset="0"/>
                        </a:rPr>
                        <a:t>Pravilnik o uvozu organskih proizvoda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lang="sr-Latn-CS" sz="1600" b="1" i="0" u="none" dirty="0" smtClean="0">
                        <a:solidFill>
                          <a:schemeClr val="bg1"/>
                        </a:solidFill>
                        <a:latin typeface="Century Gothic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lang="sr-Latn-CS" sz="1800" b="1" i="0" u="none" dirty="0" smtClean="0">
                          <a:solidFill>
                            <a:schemeClr val="bg1"/>
                          </a:solidFill>
                          <a:latin typeface="Century Gothic" pitchFamily="34" charset="0"/>
                        </a:rPr>
                        <a:t>Kompletan zakonodavni</a:t>
                      </a:r>
                      <a:r>
                        <a:rPr lang="sr-Latn-CS" sz="1800" b="1" i="0" u="none" baseline="0" dirty="0" smtClean="0">
                          <a:solidFill>
                            <a:schemeClr val="bg1"/>
                          </a:solidFill>
                          <a:latin typeface="Century Gothic" pitchFamily="34" charset="0"/>
                        </a:rPr>
                        <a:t> okvir za organsku proizvodnju !</a:t>
                      </a:r>
                      <a:endParaRPr lang="en-US" sz="1800" b="1" i="0" u="none" dirty="0" smtClean="0">
                        <a:solidFill>
                          <a:schemeClr val="bg1"/>
                        </a:solidFill>
                        <a:latin typeface="Century Gothic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alpha val="82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7" name="Picture 18" descr="thumbnai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5016190"/>
            <a:ext cx="2362200" cy="1613210"/>
          </a:xfrm>
          <a:prstGeom prst="rect">
            <a:avLst/>
          </a:prstGeom>
          <a:noFill/>
          <a:ln w="9525">
            <a:solidFill>
              <a:srgbClr val="7E93AA"/>
            </a:solidFill>
            <a:miter lim="800000"/>
            <a:headEnd/>
            <a:tailEnd/>
          </a:ln>
        </p:spPr>
      </p:pic>
      <p:pic>
        <p:nvPicPr>
          <p:cNvPr id="8" name="Picture 19" descr="thumbnail"/>
          <p:cNvPicPr>
            <a:picLocks noChangeAspect="1" noChangeArrowheads="1"/>
          </p:cNvPicPr>
          <p:nvPr/>
        </p:nvPicPr>
        <p:blipFill>
          <a:blip r:embed="rId3" cstate="print"/>
          <a:srcRect l="4762" r="7143"/>
          <a:stretch>
            <a:fillRect/>
          </a:stretch>
        </p:blipFill>
        <p:spPr bwMode="auto">
          <a:xfrm>
            <a:off x="2971800" y="4343400"/>
            <a:ext cx="2146300" cy="2286000"/>
          </a:xfrm>
          <a:prstGeom prst="rect">
            <a:avLst/>
          </a:prstGeom>
          <a:noFill/>
          <a:ln w="9525">
            <a:solidFill>
              <a:srgbClr val="7E93AA"/>
            </a:solidFill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304800" y="304800"/>
            <a:ext cx="7924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Tx/>
              <a:buNone/>
            </a:pPr>
            <a:r>
              <a:rPr lang="en-US" dirty="0" smtClean="0">
                <a:solidFill>
                  <a:srgbClr val="FF9933"/>
                </a:solidFill>
                <a:latin typeface="Century Gothic" pitchFamily="34" charset="0"/>
              </a:rPr>
              <a:t>Don</a:t>
            </a:r>
            <a:r>
              <a:rPr lang="sr-Latn-CS" dirty="0" smtClean="0">
                <a:solidFill>
                  <a:srgbClr val="FF9933"/>
                </a:solidFill>
                <a:latin typeface="Century Gothic" pitchFamily="34" charset="0"/>
              </a:rPr>
              <a:t>e</a:t>
            </a:r>
            <a:r>
              <a:rPr lang="en-US" dirty="0" smtClean="0">
                <a:solidFill>
                  <a:srgbClr val="FF9933"/>
                </a:solidFill>
                <a:latin typeface="Century Gothic" pitchFamily="34" charset="0"/>
              </a:rPr>
              <a:t>t </a:t>
            </a:r>
            <a:r>
              <a:rPr lang="en-US" b="1" dirty="0" err="1" smtClean="0">
                <a:solidFill>
                  <a:srgbClr val="FF9933"/>
                </a:solidFill>
                <a:latin typeface="Century Gothic" pitchFamily="34" charset="0"/>
              </a:rPr>
              <a:t>Pravilnik</a:t>
            </a:r>
            <a:r>
              <a:rPr lang="en-US" b="1" dirty="0" smtClean="0">
                <a:solidFill>
                  <a:srgbClr val="FF9933"/>
                </a:solidFill>
                <a:latin typeface="Century Gothic" pitchFamily="34" charset="0"/>
              </a:rPr>
              <a:t> o </a:t>
            </a:r>
            <a:r>
              <a:rPr lang="en-US" b="1" dirty="0" err="1" smtClean="0">
                <a:solidFill>
                  <a:srgbClr val="FF9933"/>
                </a:solidFill>
                <a:latin typeface="Century Gothic" pitchFamily="34" charset="0"/>
              </a:rPr>
              <a:t>kontroli</a:t>
            </a:r>
            <a:r>
              <a:rPr lang="en-US" b="1" dirty="0" smtClean="0">
                <a:solidFill>
                  <a:srgbClr val="FF9933"/>
                </a:solidFill>
                <a:latin typeface="Century Gothic" pitchFamily="34" charset="0"/>
              </a:rPr>
              <a:t> </a:t>
            </a:r>
            <a:r>
              <a:rPr lang="en-US" b="1" dirty="0" err="1" smtClean="0">
                <a:solidFill>
                  <a:srgbClr val="FF9933"/>
                </a:solidFill>
                <a:latin typeface="Century Gothic" pitchFamily="34" charset="0"/>
              </a:rPr>
              <a:t>i</a:t>
            </a:r>
            <a:r>
              <a:rPr lang="en-US" b="1" dirty="0" smtClean="0">
                <a:solidFill>
                  <a:srgbClr val="FF9933"/>
                </a:solidFill>
                <a:latin typeface="Century Gothic" pitchFamily="34" charset="0"/>
              </a:rPr>
              <a:t> </a:t>
            </a:r>
            <a:r>
              <a:rPr lang="en-US" b="1" dirty="0" err="1" smtClean="0">
                <a:solidFill>
                  <a:srgbClr val="FF9933"/>
                </a:solidFill>
                <a:latin typeface="Century Gothic" pitchFamily="34" charset="0"/>
              </a:rPr>
              <a:t>sertifikaciji</a:t>
            </a:r>
            <a:r>
              <a:rPr lang="en-US" b="1" dirty="0" smtClean="0">
                <a:solidFill>
                  <a:srgbClr val="FF9933"/>
                </a:solidFill>
                <a:latin typeface="Century Gothic" pitchFamily="34" charset="0"/>
              </a:rPr>
              <a:t> u </a:t>
            </a:r>
            <a:r>
              <a:rPr lang="en-US" b="1" dirty="0" err="1" smtClean="0">
                <a:solidFill>
                  <a:srgbClr val="FF9933"/>
                </a:solidFill>
                <a:latin typeface="Century Gothic" pitchFamily="34" charset="0"/>
              </a:rPr>
              <a:t>organskoj</a:t>
            </a:r>
            <a:r>
              <a:rPr lang="en-US" b="1" dirty="0" smtClean="0">
                <a:solidFill>
                  <a:srgbClr val="FF9933"/>
                </a:solidFill>
                <a:latin typeface="Century Gothic" pitchFamily="34" charset="0"/>
              </a:rPr>
              <a:t> </a:t>
            </a:r>
            <a:r>
              <a:rPr lang="en-US" b="1" dirty="0" err="1" smtClean="0">
                <a:solidFill>
                  <a:srgbClr val="FF9933"/>
                </a:solidFill>
                <a:latin typeface="Century Gothic" pitchFamily="34" charset="0"/>
              </a:rPr>
              <a:t>proizvodnji</a:t>
            </a:r>
            <a:r>
              <a:rPr lang="en-US" b="1" dirty="0" smtClean="0">
                <a:solidFill>
                  <a:srgbClr val="FF9933"/>
                </a:solidFill>
                <a:latin typeface="Century Gothic" pitchFamily="34" charset="0"/>
              </a:rPr>
              <a:t> </a:t>
            </a:r>
            <a:r>
              <a:rPr lang="en-US" b="1" dirty="0" err="1" smtClean="0">
                <a:solidFill>
                  <a:srgbClr val="FF9933"/>
                </a:solidFill>
                <a:latin typeface="Century Gothic" pitchFamily="34" charset="0"/>
              </a:rPr>
              <a:t>i</a:t>
            </a:r>
            <a:r>
              <a:rPr lang="en-US" b="1" dirty="0" smtClean="0">
                <a:solidFill>
                  <a:srgbClr val="FF9933"/>
                </a:solidFill>
                <a:latin typeface="Century Gothic" pitchFamily="34" charset="0"/>
              </a:rPr>
              <a:t> </a:t>
            </a:r>
            <a:r>
              <a:rPr lang="en-US" b="1" dirty="0" err="1" smtClean="0">
                <a:solidFill>
                  <a:srgbClr val="FF9933"/>
                </a:solidFill>
                <a:latin typeface="Century Gothic" pitchFamily="34" charset="0"/>
              </a:rPr>
              <a:t>metodama</a:t>
            </a:r>
            <a:r>
              <a:rPr lang="en-US" b="1" dirty="0" smtClean="0">
                <a:solidFill>
                  <a:srgbClr val="FF9933"/>
                </a:solidFill>
                <a:latin typeface="Century Gothic" pitchFamily="34" charset="0"/>
              </a:rPr>
              <a:t> </a:t>
            </a:r>
            <a:r>
              <a:rPr lang="en-US" b="1" dirty="0" err="1" smtClean="0">
                <a:solidFill>
                  <a:srgbClr val="FF9933"/>
                </a:solidFill>
                <a:latin typeface="Century Gothic" pitchFamily="34" charset="0"/>
              </a:rPr>
              <a:t>organske</a:t>
            </a:r>
            <a:r>
              <a:rPr lang="en-US" b="1" dirty="0" smtClean="0">
                <a:solidFill>
                  <a:srgbClr val="FF9933"/>
                </a:solidFill>
                <a:latin typeface="Century Gothic" pitchFamily="34" charset="0"/>
              </a:rPr>
              <a:t> </a:t>
            </a:r>
            <a:r>
              <a:rPr lang="en-US" b="1" dirty="0" err="1" smtClean="0">
                <a:solidFill>
                  <a:srgbClr val="FF9933"/>
                </a:solidFill>
                <a:latin typeface="Century Gothic" pitchFamily="34" charset="0"/>
              </a:rPr>
              <a:t>proizvodnje</a:t>
            </a:r>
            <a:r>
              <a:rPr lang="en-US" b="1" dirty="0" smtClean="0">
                <a:solidFill>
                  <a:srgbClr val="FF9933"/>
                </a:solidFill>
                <a:latin typeface="Century Gothic" pitchFamily="34" charset="0"/>
              </a:rPr>
              <a:t> </a:t>
            </a:r>
            <a:r>
              <a:rPr lang="sr-Latn-CS" b="1" dirty="0" smtClean="0">
                <a:solidFill>
                  <a:srgbClr val="FF9933"/>
                </a:solidFill>
                <a:latin typeface="Century Gothic" pitchFamily="34" charset="0"/>
              </a:rPr>
              <a:t>  </a:t>
            </a:r>
            <a:r>
              <a:rPr lang="ru-RU" i="1" dirty="0" smtClean="0">
                <a:solidFill>
                  <a:srgbClr val="FF9933"/>
                </a:solidFill>
                <a:latin typeface="Century Gothic" pitchFamily="34" charset="0"/>
                <a:cs typeface="Times New Roman" pitchFamily="18" charset="0"/>
              </a:rPr>
              <a:t>(«</a:t>
            </a:r>
            <a:r>
              <a:rPr lang="en-US" i="1" dirty="0" smtClean="0">
                <a:solidFill>
                  <a:srgbClr val="FF9933"/>
                </a:solidFill>
                <a:latin typeface="Century Gothic" pitchFamily="34" charset="0"/>
                <a:cs typeface="Times New Roman" pitchFamily="18" charset="0"/>
              </a:rPr>
              <a:t>Sl. </a:t>
            </a:r>
            <a:r>
              <a:rPr lang="sr-Latn-CS" i="1" dirty="0" smtClean="0">
                <a:solidFill>
                  <a:srgbClr val="FF9933"/>
                </a:solidFill>
                <a:latin typeface="Century Gothic" pitchFamily="34" charset="0"/>
                <a:cs typeface="Times New Roman" pitchFamily="18" charset="0"/>
              </a:rPr>
              <a:t>Glasnik RS</a:t>
            </a:r>
            <a:r>
              <a:rPr lang="ru-RU" i="1" dirty="0" smtClean="0">
                <a:solidFill>
                  <a:srgbClr val="FF9933"/>
                </a:solidFill>
                <a:latin typeface="Century Gothic" pitchFamily="34" charset="0"/>
                <a:cs typeface="Times New Roman" pitchFamily="18" charset="0"/>
              </a:rPr>
              <a:t>«, </a:t>
            </a:r>
            <a:r>
              <a:rPr lang="en-US" i="1" dirty="0" smtClean="0">
                <a:solidFill>
                  <a:srgbClr val="FF9933"/>
                </a:solidFill>
                <a:latin typeface="Century Gothic" pitchFamily="34" charset="0"/>
                <a:cs typeface="Times New Roman" pitchFamily="18" charset="0"/>
              </a:rPr>
              <a:t>br.</a:t>
            </a:r>
            <a:r>
              <a:rPr lang="sr-Latn-CS" i="1" dirty="0" smtClean="0">
                <a:solidFill>
                  <a:srgbClr val="FF9933"/>
                </a:solidFill>
                <a:latin typeface="Century Gothic" pitchFamily="34" charset="0"/>
                <a:cs typeface="Times New Roman" pitchFamily="18" charset="0"/>
              </a:rPr>
              <a:t>48</a:t>
            </a:r>
            <a:r>
              <a:rPr lang="ru-RU" i="1" dirty="0" smtClean="0">
                <a:solidFill>
                  <a:srgbClr val="FF9933"/>
                </a:solidFill>
                <a:latin typeface="Century Gothic" pitchFamily="34" charset="0"/>
                <a:cs typeface="Times New Roman" pitchFamily="18" charset="0"/>
              </a:rPr>
              <a:t>/</a:t>
            </a:r>
            <a:r>
              <a:rPr lang="en-US" i="1" dirty="0" smtClean="0">
                <a:solidFill>
                  <a:srgbClr val="FF9933"/>
                </a:solidFill>
                <a:latin typeface="Century Gothic" pitchFamily="34" charset="0"/>
                <a:cs typeface="Times New Roman" pitchFamily="18" charset="0"/>
              </a:rPr>
              <a:t>1</a:t>
            </a:r>
            <a:r>
              <a:rPr lang="sr-Latn-CS" i="1" dirty="0" smtClean="0">
                <a:solidFill>
                  <a:srgbClr val="FF9933"/>
                </a:solidFill>
                <a:latin typeface="Century Gothic" pitchFamily="34" charset="0"/>
                <a:cs typeface="Times New Roman" pitchFamily="18" charset="0"/>
              </a:rPr>
              <a:t>1</a:t>
            </a:r>
            <a:r>
              <a:rPr lang="ru-RU" i="1" dirty="0" smtClean="0">
                <a:solidFill>
                  <a:srgbClr val="FF9933"/>
                </a:solidFill>
                <a:latin typeface="Century Gothic" pitchFamily="34" charset="0"/>
                <a:cs typeface="Times New Roman" pitchFamily="18" charset="0"/>
              </a:rPr>
              <a:t>)</a:t>
            </a:r>
            <a:r>
              <a:rPr lang="sr-Latn-CS" i="1" dirty="0" smtClean="0">
                <a:solidFill>
                  <a:srgbClr val="FF9933"/>
                </a:solidFill>
                <a:latin typeface="Century Gothic" pitchFamily="34" charset="0"/>
                <a:cs typeface="Times New Roman" pitchFamily="18" charset="0"/>
              </a:rPr>
              <a:t>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04800" y="1219200"/>
            <a:ext cx="7772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en-US" sz="1600" dirty="0" err="1" smtClean="0">
                <a:latin typeface="Century Gothic" pitchFamily="34" charset="0"/>
              </a:rPr>
              <a:t>Reguli</a:t>
            </a:r>
            <a:r>
              <a:rPr lang="sr-Latn-CS" sz="1600" dirty="0" smtClean="0">
                <a:latin typeface="Century Gothic" pitchFamily="34" charset="0"/>
              </a:rPr>
              <a:t>še: organsku biljnu i stočarsku proizvodnju, preradu, kontrolu i sertifikaciju u organskoj proizvodnji, uslove koje kontrolne organizacije treba da ispune kako bi dobile ovlašćenje</a:t>
            </a:r>
            <a:r>
              <a:rPr lang="en-US" sz="1600" dirty="0" smtClean="0">
                <a:latin typeface="Century Gothic" pitchFamily="34" charset="0"/>
              </a:rPr>
              <a:t>, </a:t>
            </a:r>
            <a:r>
              <a:rPr lang="en-US" sz="1600" dirty="0" err="1" smtClean="0">
                <a:latin typeface="Century Gothic" pitchFamily="34" charset="0"/>
              </a:rPr>
              <a:t>obele</a:t>
            </a:r>
            <a:r>
              <a:rPr lang="sr-Latn-CS" sz="1600" dirty="0" smtClean="0">
                <a:latin typeface="Century Gothic" pitchFamily="34" charset="0"/>
              </a:rPr>
              <a:t>žavanje</a:t>
            </a:r>
            <a:r>
              <a:rPr lang="en-US" sz="1600" dirty="0" smtClean="0">
                <a:latin typeface="Century Gothic" pitchFamily="34" charset="0"/>
              </a:rPr>
              <a:t>…</a:t>
            </a:r>
            <a:endParaRPr lang="sr-Latn-CS" sz="1600" dirty="0" smtClean="0">
              <a:latin typeface="Century Gothic" pitchFamily="34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 bwMode="auto">
          <a:xfrm>
            <a:off x="381000" y="76200"/>
            <a:ext cx="853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8872" tIns="0" rIns="45720" bIns="0" anchor="b"/>
          <a:lstStyle/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sr-Latn-CS" sz="2000" b="1" dirty="0" smtClean="0">
                <a:solidFill>
                  <a:srgbClr val="FFA347"/>
                </a:solidFill>
                <a:effectLst/>
                <a:latin typeface="Century Gothic" pitchFamily="34" charset="0"/>
              </a:rPr>
              <a:t>Zakon o organskoj proizvodnji</a:t>
            </a:r>
            <a:endParaRPr lang="sr-Cyrl-CS" sz="2000" b="1" dirty="0">
              <a:solidFill>
                <a:srgbClr val="FFA347"/>
              </a:solidFill>
              <a:effectLst/>
              <a:latin typeface="Century Gothic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113581" y="1226403"/>
            <a:ext cx="872418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1800000" rev="0"/>
              </a:camera>
              <a:lightRig rig="threePt" dir="t"/>
            </a:scene3d>
            <a:sp3d prstMaterial="dkEdge">
              <a:bevelT w="0"/>
              <a:bevelB w="6350"/>
            </a:sp3d>
          </a:bodyPr>
          <a:lstStyle/>
          <a:p>
            <a:r>
              <a:rPr lang="sr-Latn-CS" sz="2400" dirty="0" smtClean="0">
                <a:solidFill>
                  <a:srgbClr val="EA157A"/>
                </a:solidFill>
                <a:latin typeface="Century Gothic" pitchFamily="34" charset="0"/>
              </a:rPr>
              <a:t>   </a:t>
            </a:r>
            <a:endParaRPr lang="en-US" sz="2400" u="sng" dirty="0">
              <a:solidFill>
                <a:srgbClr val="EA157A"/>
              </a:solidFill>
              <a:latin typeface="Century Gothic" pitchFamily="34" charset="0"/>
            </a:endParaRPr>
          </a:p>
        </p:txBody>
      </p:sp>
      <p:pic>
        <p:nvPicPr>
          <p:cNvPr id="7" name="Picture 33" descr="thumbnail"/>
          <p:cNvPicPr>
            <a:picLocks noChangeAspect="1" noChangeArrowheads="1"/>
          </p:cNvPicPr>
          <p:nvPr/>
        </p:nvPicPr>
        <p:blipFill>
          <a:blip r:embed="rId2" cstate="print"/>
          <a:srcRect t="11267"/>
          <a:stretch>
            <a:fillRect/>
          </a:stretch>
        </p:blipFill>
        <p:spPr bwMode="auto">
          <a:xfrm>
            <a:off x="6691229" y="4712130"/>
            <a:ext cx="1835259" cy="199347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8" name="Picture 31" descr="thumbnail"/>
          <p:cNvPicPr>
            <a:picLocks noChangeAspect="1" noChangeArrowheads="1"/>
          </p:cNvPicPr>
          <p:nvPr/>
        </p:nvPicPr>
        <p:blipFill>
          <a:blip r:embed="rId3" cstate="print"/>
          <a:srcRect t="21333"/>
          <a:stretch>
            <a:fillRect/>
          </a:stretch>
        </p:blipFill>
        <p:spPr bwMode="auto">
          <a:xfrm>
            <a:off x="6691231" y="2743200"/>
            <a:ext cx="1843169" cy="18669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57200" y="2895600"/>
            <a:ext cx="7010400" cy="3354765"/>
          </a:xfrm>
          <a:prstGeom prst="rect">
            <a:avLst/>
          </a:prstGeom>
          <a:solidFill>
            <a:srgbClr val="FFA347">
              <a:alpha val="69000"/>
            </a:srgbClr>
          </a:solidFill>
        </p:spPr>
        <p:txBody>
          <a:bodyPr wrap="square">
            <a:spAutoFit/>
          </a:bodyPr>
          <a:lstStyle/>
          <a:p>
            <a:pPr algn="just">
              <a:buFontTx/>
              <a:buNone/>
            </a:pPr>
            <a:r>
              <a:rPr lang="en-US" b="1" i="1" u="sng" dirty="0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ORGANSKI PROIZVOD </a:t>
            </a:r>
            <a:r>
              <a:rPr lang="sr-Latn-CS" b="1" dirty="0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  <a:sym typeface="Wingdings 3" pitchFamily="18" charset="2"/>
              </a:rPr>
              <a:t></a:t>
            </a:r>
            <a:r>
              <a:rPr lang="en-US" b="1" dirty="0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  <a:sym typeface="Wingdings 3" pitchFamily="18" charset="2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  <a:sym typeface="Wingdings 3" pitchFamily="18" charset="2"/>
              </a:rPr>
              <a:t>dokument</a:t>
            </a:r>
            <a:r>
              <a:rPr lang="en-US" b="1" dirty="0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  <a:sym typeface="Wingdings 3" pitchFamily="18" charset="2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  <a:sym typeface="Wingdings 3" pitchFamily="18" charset="2"/>
              </a:rPr>
              <a:t>koji</a:t>
            </a:r>
            <a:r>
              <a:rPr lang="en-US" b="1" dirty="0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  <a:sym typeface="Wingdings 3" pitchFamily="18" charset="2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  <a:sym typeface="Wingdings 3" pitchFamily="18" charset="2"/>
              </a:rPr>
              <a:t>potvr</a:t>
            </a:r>
            <a:r>
              <a:rPr lang="sr-Latn-CS" b="1" dirty="0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  <a:sym typeface="Wingdings 3" pitchFamily="18" charset="2"/>
              </a:rPr>
              <a:t>đ</a:t>
            </a:r>
            <a:r>
              <a:rPr lang="en-US" b="1" dirty="0" err="1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  <a:sym typeface="Wingdings 3" pitchFamily="18" charset="2"/>
              </a:rPr>
              <a:t>uje</a:t>
            </a:r>
            <a:r>
              <a:rPr lang="en-US" b="1" dirty="0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  <a:sym typeface="Wingdings 3" pitchFamily="18" charset="2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  <a:sym typeface="Wingdings 3" pitchFamily="18" charset="2"/>
              </a:rPr>
              <a:t>da</a:t>
            </a:r>
            <a:r>
              <a:rPr lang="en-US" b="1" dirty="0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  <a:sym typeface="Wingdings 3" pitchFamily="18" charset="2"/>
              </a:rPr>
              <a:t> je </a:t>
            </a:r>
            <a:r>
              <a:rPr lang="en-US" b="1" dirty="0" err="1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  <a:sym typeface="Wingdings 3" pitchFamily="18" charset="2"/>
              </a:rPr>
              <a:t>proizvod</a:t>
            </a:r>
            <a:r>
              <a:rPr lang="en-US" b="1" dirty="0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  <a:sym typeface="Wingdings 3" pitchFamily="18" charset="2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  <a:sym typeface="Wingdings 3" pitchFamily="18" charset="2"/>
              </a:rPr>
              <a:t>dobijen</a:t>
            </a:r>
            <a:r>
              <a:rPr lang="en-US" b="1" dirty="0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  <a:sym typeface="Wingdings 3" pitchFamily="18" charset="2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  <a:sym typeface="Wingdings 3" pitchFamily="18" charset="2"/>
              </a:rPr>
              <a:t>primenom</a:t>
            </a:r>
            <a:r>
              <a:rPr lang="en-US" b="1" dirty="0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  <a:sym typeface="Wingdings 3" pitchFamily="18" charset="2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  <a:sym typeface="Wingdings 3" pitchFamily="18" charset="2"/>
              </a:rPr>
              <a:t>metoda</a:t>
            </a:r>
            <a:r>
              <a:rPr lang="en-US" b="1" dirty="0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  <a:sym typeface="Wingdings 3" pitchFamily="18" charset="2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  <a:sym typeface="Wingdings 3" pitchFamily="18" charset="2"/>
              </a:rPr>
              <a:t>organske</a:t>
            </a:r>
            <a:r>
              <a:rPr lang="en-US" b="1" dirty="0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  <a:sym typeface="Wingdings 3" pitchFamily="18" charset="2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  <a:sym typeface="Wingdings 3" pitchFamily="18" charset="2"/>
              </a:rPr>
              <a:t>proizvodnje</a:t>
            </a:r>
            <a:r>
              <a:rPr lang="en-US" b="1" dirty="0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  <a:sym typeface="Wingdings 3" pitchFamily="18" charset="2"/>
              </a:rPr>
              <a:t> </a:t>
            </a:r>
          </a:p>
          <a:p>
            <a:pPr algn="just">
              <a:buFontTx/>
              <a:buNone/>
            </a:pPr>
            <a:endParaRPr lang="sr-Latn-CS" b="1" dirty="0" smtClean="0">
              <a:solidFill>
                <a:schemeClr val="bg1"/>
              </a:solidFill>
              <a:latin typeface="Century Gothic" pitchFamily="34" charset="0"/>
              <a:cs typeface="Times New Roman" pitchFamily="18" charset="0"/>
              <a:sym typeface="Wingdings 3" pitchFamily="18" charset="2"/>
            </a:endParaRPr>
          </a:p>
          <a:p>
            <a:pPr algn="just">
              <a:buFontTx/>
              <a:buNone/>
            </a:pPr>
            <a:r>
              <a:rPr lang="sr-Latn-CS" dirty="0" smtClean="0">
                <a:solidFill>
                  <a:schemeClr val="bg1"/>
                </a:solidFill>
                <a:latin typeface="Century Gothic" pitchFamily="34" charset="0"/>
                <a:sym typeface="Wingdings 3" pitchFamily="18" charset="2"/>
              </a:rPr>
              <a:t>                                       </a:t>
            </a:r>
            <a:endParaRPr lang="en-US" dirty="0" smtClean="0">
              <a:solidFill>
                <a:schemeClr val="bg1"/>
              </a:solidFill>
              <a:latin typeface="Century Gothic" pitchFamily="34" charset="0"/>
              <a:sym typeface="Wingdings 3" pitchFamily="18" charset="2"/>
            </a:endParaRPr>
          </a:p>
          <a:p>
            <a:pPr algn="just">
              <a:buFontTx/>
              <a:buNone/>
            </a:pPr>
            <a:r>
              <a:rPr lang="en-US" b="1" dirty="0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  <a:sym typeface="Wingdings 3" pitchFamily="18" charset="2"/>
              </a:rPr>
              <a:t>                          </a:t>
            </a:r>
            <a:r>
              <a:rPr lang="en-US" b="1" dirty="0" smtClean="0">
                <a:solidFill>
                  <a:srgbClr val="EA157A"/>
                </a:solidFill>
                <a:latin typeface="Century Gothic" pitchFamily="34" charset="0"/>
                <a:cs typeface="Times New Roman" pitchFamily="18" charset="0"/>
                <a:sym typeface="Wingdings 3" pitchFamily="18" charset="2"/>
              </a:rPr>
              <a:t> S</a:t>
            </a:r>
            <a:r>
              <a:rPr lang="sr-Latn-CS" b="1" dirty="0" smtClean="0">
                <a:solidFill>
                  <a:srgbClr val="EA157A"/>
                </a:solidFill>
                <a:latin typeface="Century Gothic" pitchFamily="34" charset="0"/>
                <a:cs typeface="Times New Roman" pitchFamily="18" charset="0"/>
                <a:sym typeface="Wingdings 3" pitchFamily="18" charset="2"/>
              </a:rPr>
              <a:t> </a:t>
            </a:r>
            <a:r>
              <a:rPr lang="en-US" b="1" dirty="0" smtClean="0">
                <a:solidFill>
                  <a:srgbClr val="EA157A"/>
                </a:solidFill>
                <a:latin typeface="Century Gothic" pitchFamily="34" charset="0"/>
                <a:cs typeface="Times New Roman" pitchFamily="18" charset="0"/>
                <a:sym typeface="Wingdings 3" pitchFamily="18" charset="2"/>
              </a:rPr>
              <a:t>E</a:t>
            </a:r>
            <a:r>
              <a:rPr lang="sr-Latn-CS" b="1" dirty="0" smtClean="0">
                <a:solidFill>
                  <a:srgbClr val="EA157A"/>
                </a:solidFill>
                <a:latin typeface="Century Gothic" pitchFamily="34" charset="0"/>
                <a:cs typeface="Times New Roman" pitchFamily="18" charset="0"/>
                <a:sym typeface="Wingdings 3" pitchFamily="18" charset="2"/>
              </a:rPr>
              <a:t> </a:t>
            </a:r>
            <a:r>
              <a:rPr lang="en-US" b="1" dirty="0" smtClean="0">
                <a:solidFill>
                  <a:srgbClr val="EA157A"/>
                </a:solidFill>
                <a:latin typeface="Century Gothic" pitchFamily="34" charset="0"/>
                <a:cs typeface="Times New Roman" pitchFamily="18" charset="0"/>
                <a:sym typeface="Wingdings 3" pitchFamily="18" charset="2"/>
              </a:rPr>
              <a:t>R</a:t>
            </a:r>
            <a:r>
              <a:rPr lang="sr-Latn-CS" b="1" dirty="0" smtClean="0">
                <a:solidFill>
                  <a:srgbClr val="EA157A"/>
                </a:solidFill>
                <a:latin typeface="Century Gothic" pitchFamily="34" charset="0"/>
                <a:cs typeface="Times New Roman" pitchFamily="18" charset="0"/>
                <a:sym typeface="Wingdings 3" pitchFamily="18" charset="2"/>
              </a:rPr>
              <a:t> </a:t>
            </a:r>
            <a:r>
              <a:rPr lang="en-US" b="1" dirty="0" smtClean="0">
                <a:solidFill>
                  <a:srgbClr val="EA157A"/>
                </a:solidFill>
                <a:latin typeface="Century Gothic" pitchFamily="34" charset="0"/>
                <a:cs typeface="Times New Roman" pitchFamily="18" charset="0"/>
                <a:sym typeface="Wingdings 3" pitchFamily="18" charset="2"/>
              </a:rPr>
              <a:t>T</a:t>
            </a:r>
            <a:r>
              <a:rPr lang="sr-Latn-CS" b="1" dirty="0" smtClean="0">
                <a:solidFill>
                  <a:srgbClr val="EA157A"/>
                </a:solidFill>
                <a:latin typeface="Century Gothic" pitchFamily="34" charset="0"/>
                <a:cs typeface="Times New Roman" pitchFamily="18" charset="0"/>
                <a:sym typeface="Wingdings 3" pitchFamily="18" charset="2"/>
              </a:rPr>
              <a:t> </a:t>
            </a:r>
            <a:r>
              <a:rPr lang="en-US" b="1" dirty="0" smtClean="0">
                <a:solidFill>
                  <a:srgbClr val="EA157A"/>
                </a:solidFill>
                <a:latin typeface="Century Gothic" pitchFamily="34" charset="0"/>
                <a:cs typeface="Times New Roman" pitchFamily="18" charset="0"/>
                <a:sym typeface="Wingdings 3" pitchFamily="18" charset="2"/>
              </a:rPr>
              <a:t>I</a:t>
            </a:r>
            <a:r>
              <a:rPr lang="sr-Latn-CS" b="1" dirty="0" smtClean="0">
                <a:solidFill>
                  <a:srgbClr val="EA157A"/>
                </a:solidFill>
                <a:latin typeface="Century Gothic" pitchFamily="34" charset="0"/>
                <a:cs typeface="Times New Roman" pitchFamily="18" charset="0"/>
                <a:sym typeface="Wingdings 3" pitchFamily="18" charset="2"/>
              </a:rPr>
              <a:t> </a:t>
            </a:r>
            <a:r>
              <a:rPr lang="en-US" b="1" dirty="0" smtClean="0">
                <a:solidFill>
                  <a:srgbClr val="EA157A"/>
                </a:solidFill>
                <a:latin typeface="Century Gothic" pitchFamily="34" charset="0"/>
                <a:cs typeface="Times New Roman" pitchFamily="18" charset="0"/>
                <a:sym typeface="Wingdings 3" pitchFamily="18" charset="2"/>
              </a:rPr>
              <a:t>F</a:t>
            </a:r>
            <a:r>
              <a:rPr lang="sr-Latn-CS" b="1" dirty="0" smtClean="0">
                <a:solidFill>
                  <a:srgbClr val="EA157A"/>
                </a:solidFill>
                <a:latin typeface="Century Gothic" pitchFamily="34" charset="0"/>
                <a:cs typeface="Times New Roman" pitchFamily="18" charset="0"/>
                <a:sym typeface="Wingdings 3" pitchFamily="18" charset="2"/>
              </a:rPr>
              <a:t> </a:t>
            </a:r>
            <a:r>
              <a:rPr lang="en-US" b="1" dirty="0" smtClean="0">
                <a:solidFill>
                  <a:srgbClr val="EA157A"/>
                </a:solidFill>
                <a:latin typeface="Century Gothic" pitchFamily="34" charset="0"/>
                <a:cs typeface="Times New Roman" pitchFamily="18" charset="0"/>
                <a:sym typeface="Wingdings 3" pitchFamily="18" charset="2"/>
              </a:rPr>
              <a:t>I</a:t>
            </a:r>
            <a:r>
              <a:rPr lang="sr-Latn-CS" b="1" dirty="0" smtClean="0">
                <a:solidFill>
                  <a:srgbClr val="EA157A"/>
                </a:solidFill>
                <a:latin typeface="Century Gothic" pitchFamily="34" charset="0"/>
                <a:cs typeface="Times New Roman" pitchFamily="18" charset="0"/>
                <a:sym typeface="Wingdings 3" pitchFamily="18" charset="2"/>
              </a:rPr>
              <a:t> </a:t>
            </a:r>
            <a:r>
              <a:rPr lang="en-US" b="1" dirty="0" smtClean="0">
                <a:solidFill>
                  <a:srgbClr val="EA157A"/>
                </a:solidFill>
                <a:latin typeface="Century Gothic" pitchFamily="34" charset="0"/>
                <a:cs typeface="Times New Roman" pitchFamily="18" charset="0"/>
                <a:sym typeface="Wingdings 3" pitchFamily="18" charset="2"/>
              </a:rPr>
              <a:t>K</a:t>
            </a:r>
            <a:r>
              <a:rPr lang="sr-Latn-CS" b="1" dirty="0" smtClean="0">
                <a:solidFill>
                  <a:srgbClr val="EA157A"/>
                </a:solidFill>
                <a:latin typeface="Century Gothic" pitchFamily="34" charset="0"/>
                <a:cs typeface="Times New Roman" pitchFamily="18" charset="0"/>
                <a:sym typeface="Wingdings 3" pitchFamily="18" charset="2"/>
              </a:rPr>
              <a:t> </a:t>
            </a:r>
            <a:r>
              <a:rPr lang="en-US" b="1" dirty="0" smtClean="0">
                <a:solidFill>
                  <a:srgbClr val="EA157A"/>
                </a:solidFill>
                <a:latin typeface="Century Gothic" pitchFamily="34" charset="0"/>
                <a:cs typeface="Times New Roman" pitchFamily="18" charset="0"/>
                <a:sym typeface="Wingdings 3" pitchFamily="18" charset="2"/>
              </a:rPr>
              <a:t>A</a:t>
            </a:r>
            <a:r>
              <a:rPr lang="sr-Latn-CS" b="1" dirty="0" smtClean="0">
                <a:solidFill>
                  <a:srgbClr val="EA157A"/>
                </a:solidFill>
                <a:latin typeface="Century Gothic" pitchFamily="34" charset="0"/>
                <a:cs typeface="Times New Roman" pitchFamily="18" charset="0"/>
                <a:sym typeface="Wingdings 3" pitchFamily="18" charset="2"/>
              </a:rPr>
              <a:t> </a:t>
            </a:r>
            <a:r>
              <a:rPr lang="en-US" b="1" dirty="0" smtClean="0">
                <a:solidFill>
                  <a:srgbClr val="EA157A"/>
                </a:solidFill>
                <a:latin typeface="Century Gothic" pitchFamily="34" charset="0"/>
                <a:cs typeface="Times New Roman" pitchFamily="18" charset="0"/>
                <a:sym typeface="Wingdings 3" pitchFamily="18" charset="2"/>
              </a:rPr>
              <a:t>T</a:t>
            </a:r>
            <a:endParaRPr lang="sr-Latn-CS" b="1" dirty="0" smtClean="0">
              <a:solidFill>
                <a:srgbClr val="EA157A"/>
              </a:solidFill>
              <a:latin typeface="Century Gothic" pitchFamily="34" charset="0"/>
              <a:cs typeface="Times New Roman" pitchFamily="18" charset="0"/>
              <a:sym typeface="Wingdings 3" pitchFamily="18" charset="2"/>
            </a:endParaRPr>
          </a:p>
          <a:p>
            <a:pPr>
              <a:buFontTx/>
              <a:buNone/>
            </a:pPr>
            <a:r>
              <a:rPr lang="sr-Latn-CS" dirty="0" smtClean="0">
                <a:solidFill>
                  <a:schemeClr val="bg1"/>
                </a:solidFill>
                <a:latin typeface="Century Gothic" pitchFamily="34" charset="0"/>
                <a:sym typeface="Wingdings 3" pitchFamily="18" charset="2"/>
              </a:rPr>
              <a:t>                                       </a:t>
            </a:r>
            <a:endParaRPr lang="en-US" b="1" dirty="0" smtClean="0">
              <a:solidFill>
                <a:schemeClr val="bg1"/>
              </a:solidFill>
              <a:latin typeface="Century Gothic" pitchFamily="34" charset="0"/>
              <a:cs typeface="Times New Roman" pitchFamily="18" charset="0"/>
              <a:sym typeface="Wingdings 3" pitchFamily="18" charset="2"/>
            </a:endParaRPr>
          </a:p>
          <a:p>
            <a:pPr algn="just">
              <a:buFontTx/>
              <a:buNone/>
            </a:pPr>
            <a:r>
              <a:rPr lang="en-US" b="1" dirty="0" err="1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  <a:sym typeface="Wingdings 3" pitchFamily="18" charset="2"/>
              </a:rPr>
              <a:t>Kontrolne</a:t>
            </a:r>
            <a:r>
              <a:rPr lang="sr-Latn-CS" b="1" dirty="0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  <a:sym typeface="Wingdings 3" pitchFamily="18" charset="2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  <a:sym typeface="Wingdings 3" pitchFamily="18" charset="2"/>
              </a:rPr>
              <a:t>organizacije</a:t>
            </a:r>
            <a:r>
              <a:rPr lang="sr-Latn-CS" dirty="0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  <a:sym typeface="Wingdings 3" pitchFamily="18" charset="2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(</a:t>
            </a:r>
            <a:r>
              <a:rPr lang="sr-Latn-CS" dirty="0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  <a:sym typeface="Wingdings 3" pitchFamily="18" charset="2"/>
              </a:rPr>
              <a:t>pravna lica</a:t>
            </a:r>
            <a:r>
              <a:rPr lang="en-US" dirty="0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) </a:t>
            </a:r>
            <a:r>
              <a:rPr lang="en-US" dirty="0" err="1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obavljaju</a:t>
            </a:r>
            <a:r>
              <a:rPr lang="en-US" dirty="0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kontrolu</a:t>
            </a:r>
            <a:r>
              <a:rPr lang="en-US" dirty="0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i</a:t>
            </a:r>
            <a:r>
              <a:rPr lang="en-US" dirty="0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sertifikaciju</a:t>
            </a:r>
            <a:endParaRPr lang="en-US" dirty="0" smtClean="0">
              <a:solidFill>
                <a:schemeClr val="bg1"/>
              </a:solidFill>
              <a:latin typeface="Century Gothic" pitchFamily="34" charset="0"/>
              <a:cs typeface="Times New Roman" pitchFamily="18" charset="0"/>
            </a:endParaRPr>
          </a:p>
          <a:p>
            <a:pPr algn="just">
              <a:buFontTx/>
              <a:buNone/>
            </a:pPr>
            <a:endParaRPr lang="en-US" b="1" dirty="0" smtClean="0">
              <a:solidFill>
                <a:schemeClr val="bg1"/>
              </a:solidFill>
              <a:latin typeface="Century Gothic" pitchFamily="34" charset="0"/>
              <a:cs typeface="Times New Roman" pitchFamily="18" charset="0"/>
            </a:endParaRPr>
          </a:p>
          <a:p>
            <a:pPr algn="just">
              <a:buFontTx/>
              <a:buNone/>
            </a:pPr>
            <a:endParaRPr lang="en-US" b="1" dirty="0" smtClean="0">
              <a:solidFill>
                <a:schemeClr val="bg1"/>
              </a:solidFill>
              <a:latin typeface="Century Gothic" pitchFamily="34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en-US" sz="1600" dirty="0" err="1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Svake</a:t>
            </a:r>
            <a:r>
              <a:rPr lang="en-US" sz="1600" dirty="0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godine</a:t>
            </a:r>
            <a:r>
              <a:rPr lang="en-US" sz="1600" dirty="0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 MP</a:t>
            </a:r>
            <a:r>
              <a:rPr lang="sr-Latn-CS" sz="1600" dirty="0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TŠV ovlašćuje kontrolne organizacije </a:t>
            </a:r>
            <a:r>
              <a:rPr lang="en-US" sz="1600" dirty="0" err="1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koje</a:t>
            </a:r>
            <a:r>
              <a:rPr lang="en-US" sz="1600" dirty="0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ispune</a:t>
            </a:r>
            <a:r>
              <a:rPr lang="en-US" sz="1600" dirty="0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propisane</a:t>
            </a:r>
            <a:r>
              <a:rPr lang="en-US" sz="1600" dirty="0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uslove</a:t>
            </a:r>
            <a:r>
              <a:rPr lang="en-US" sz="1600" dirty="0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,</a:t>
            </a:r>
            <a:r>
              <a:rPr lang="sr-Latn-CS" sz="1600" dirty="0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</a:rPr>
              <a:t>za obavljanje poslova kontrole i sertifikacije</a:t>
            </a:r>
            <a:endParaRPr lang="en-US" sz="1600" dirty="0" smtClean="0">
              <a:solidFill>
                <a:schemeClr val="bg1"/>
              </a:solidFill>
              <a:latin typeface="Century Gothic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 bwMode="auto">
          <a:xfrm>
            <a:off x="381000" y="76200"/>
            <a:ext cx="853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8872" tIns="0" rIns="45720" bIns="0" anchor="b"/>
          <a:lstStyle/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sr-Latn-CS" sz="2000" b="1" dirty="0" smtClean="0">
                <a:solidFill>
                  <a:srgbClr val="FFA347"/>
                </a:solidFill>
                <a:effectLst/>
                <a:latin typeface="Century Gothic" pitchFamily="34" charset="0"/>
              </a:rPr>
              <a:t>Zakon o organskoj proizvodnji</a:t>
            </a:r>
            <a:endParaRPr lang="sr-Latn-CS" sz="2400" b="1" dirty="0">
              <a:solidFill>
                <a:srgbClr val="EA157A"/>
              </a:solidFill>
              <a:effectLst/>
              <a:latin typeface="Century Gothic" pitchFamily="34" charset="0"/>
            </a:endParaRPr>
          </a:p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sr-Latn-CS" sz="2400" dirty="0" smtClean="0">
                <a:solidFill>
                  <a:srgbClr val="EA157A"/>
                </a:solidFill>
                <a:effectLst/>
                <a:latin typeface="Century Gothic" pitchFamily="34" charset="0"/>
              </a:rPr>
              <a:t>Ovlašćene kontrolne organizacije u 201</a:t>
            </a:r>
            <a:r>
              <a:rPr lang="en-US" sz="2400" dirty="0" smtClean="0">
                <a:solidFill>
                  <a:srgbClr val="EA157A"/>
                </a:solidFill>
                <a:effectLst/>
                <a:latin typeface="Century Gothic" pitchFamily="34" charset="0"/>
              </a:rPr>
              <a:t>2</a:t>
            </a:r>
            <a:r>
              <a:rPr lang="sr-Latn-CS" sz="2400" dirty="0" smtClean="0">
                <a:solidFill>
                  <a:srgbClr val="EA157A"/>
                </a:solidFill>
                <a:effectLst/>
                <a:latin typeface="Century Gothic" pitchFamily="34" charset="0"/>
              </a:rPr>
              <a:t>. godini</a:t>
            </a:r>
            <a:endParaRPr lang="sr-Latn-CS" sz="2000" dirty="0" smtClean="0">
              <a:solidFill>
                <a:srgbClr val="FFA347"/>
              </a:solidFill>
              <a:effectLst/>
              <a:latin typeface="Century Gothic" pitchFamily="34" charset="0"/>
            </a:endParaRPr>
          </a:p>
        </p:txBody>
      </p:sp>
      <p:pic>
        <p:nvPicPr>
          <p:cNvPr id="5" name="Picture 6" descr="thumbnai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" y="1371600"/>
            <a:ext cx="2324100" cy="1675892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6" name="Picture 13" descr="thumbnail"/>
          <p:cNvPicPr>
            <a:picLocks noChangeAspect="1" noChangeArrowheads="1"/>
          </p:cNvPicPr>
          <p:nvPr/>
        </p:nvPicPr>
        <p:blipFill>
          <a:blip r:embed="rId4" cstate="print"/>
          <a:srcRect t="5333" b="20000"/>
          <a:stretch>
            <a:fillRect/>
          </a:stretch>
        </p:blipFill>
        <p:spPr bwMode="auto">
          <a:xfrm>
            <a:off x="495300" y="3217672"/>
            <a:ext cx="2324100" cy="1735328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3048000" y="1143000"/>
            <a:ext cx="5410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600" b="1" dirty="0">
              <a:latin typeface="Century Gothic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" y="5181600"/>
            <a:ext cx="9144000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1200000" rev="0"/>
              </a:camera>
              <a:lightRig rig="threePt" dir="t"/>
            </a:scene3d>
            <a:sp3d prstMaterial="dkEdge">
              <a:bevelT w="0"/>
              <a:bevelB w="6350"/>
            </a:sp3d>
          </a:bodyPr>
          <a:lstStyle/>
          <a:p>
            <a:endParaRPr lang="en-US" b="1" dirty="0">
              <a:solidFill>
                <a:srgbClr val="EA157A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124200" y="2209800"/>
            <a:ext cx="5562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600" dirty="0"/>
          </a:p>
        </p:txBody>
      </p:sp>
      <p:sp>
        <p:nvSpPr>
          <p:cNvPr id="8" name="Rectangle 7"/>
          <p:cNvSpPr/>
          <p:nvPr/>
        </p:nvSpPr>
        <p:spPr>
          <a:xfrm>
            <a:off x="2895600" y="1371600"/>
            <a:ext cx="58674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en-US" sz="1600" b="1" dirty="0" smtClean="0">
                <a:solidFill>
                  <a:srgbClr val="4E5B6F"/>
                </a:solidFill>
                <a:latin typeface="Century Gothic" pitchFamily="34" charset="0"/>
              </a:rPr>
              <a:t>       1."</a:t>
            </a:r>
            <a:r>
              <a:rPr lang="sr-Cyrl-CS" sz="1600" b="1" dirty="0" smtClean="0">
                <a:solidFill>
                  <a:srgbClr val="4E5B6F"/>
                </a:solidFill>
                <a:latin typeface="Century Gothic" pitchFamily="34" charset="0"/>
              </a:rPr>
              <a:t>О</a:t>
            </a:r>
            <a:r>
              <a:rPr lang="sr-Latn-CS" sz="1600" b="1" dirty="0" smtClean="0">
                <a:solidFill>
                  <a:srgbClr val="4E5B6F"/>
                </a:solidFill>
                <a:latin typeface="Century Gothic" pitchFamily="34" charset="0"/>
              </a:rPr>
              <a:t>rganic control system </a:t>
            </a:r>
            <a:r>
              <a:rPr lang="en-US" sz="1600" b="1" dirty="0" smtClean="0">
                <a:solidFill>
                  <a:srgbClr val="4E5B6F"/>
                </a:solidFill>
                <a:latin typeface="Century Gothic" pitchFamily="34" charset="0"/>
              </a:rPr>
              <a:t>"</a:t>
            </a:r>
            <a:r>
              <a:rPr lang="sr-Latn-CS" sz="1600" b="1" dirty="0" smtClean="0">
                <a:solidFill>
                  <a:srgbClr val="4E5B6F"/>
                </a:solidFill>
                <a:latin typeface="Century Gothic" pitchFamily="34" charset="0"/>
              </a:rPr>
              <a:t/>
            </a:r>
            <a:br>
              <a:rPr lang="sr-Latn-CS" sz="1600" b="1" dirty="0" smtClean="0">
                <a:solidFill>
                  <a:srgbClr val="4E5B6F"/>
                </a:solidFill>
                <a:latin typeface="Century Gothic" pitchFamily="34" charset="0"/>
              </a:rPr>
            </a:br>
            <a:r>
              <a:rPr lang="en-US" sz="1600" dirty="0" smtClean="0">
                <a:solidFill>
                  <a:srgbClr val="4E5B6F"/>
                </a:solidFill>
                <a:latin typeface="Century Gothic" pitchFamily="34" charset="0"/>
              </a:rPr>
              <a:t/>
            </a:r>
            <a:br>
              <a:rPr lang="en-US" sz="1600" dirty="0" smtClean="0">
                <a:solidFill>
                  <a:srgbClr val="4E5B6F"/>
                </a:solidFill>
                <a:latin typeface="Century Gothic" pitchFamily="34" charset="0"/>
              </a:rPr>
            </a:br>
            <a:r>
              <a:rPr lang="en-US" sz="1600" b="1" dirty="0" smtClean="0">
                <a:solidFill>
                  <a:srgbClr val="4E5B6F"/>
                </a:solidFill>
                <a:latin typeface="Century Gothic" pitchFamily="34" charset="0"/>
              </a:rPr>
              <a:t> 2. "ECOCERT BALKAN DOO BEOGRAD" </a:t>
            </a:r>
            <a:r>
              <a:rPr lang="sr-Latn-CS" sz="1600" b="1" dirty="0" smtClean="0">
                <a:solidFill>
                  <a:srgbClr val="4E5B6F"/>
                </a:solidFill>
                <a:latin typeface="Century Gothic" pitchFamily="34" charset="0"/>
              </a:rPr>
              <a:t/>
            </a:r>
            <a:br>
              <a:rPr lang="sr-Latn-CS" sz="1600" b="1" dirty="0" smtClean="0">
                <a:solidFill>
                  <a:srgbClr val="4E5B6F"/>
                </a:solidFill>
                <a:latin typeface="Century Gothic" pitchFamily="34" charset="0"/>
              </a:rPr>
            </a:br>
            <a:r>
              <a:rPr lang="sr-Latn-CS" sz="1600" b="1" dirty="0" smtClean="0">
                <a:solidFill>
                  <a:srgbClr val="4E5B6F"/>
                </a:solidFill>
                <a:latin typeface="Century Gothic" pitchFamily="34" charset="0"/>
              </a:rPr>
              <a:t/>
            </a:r>
            <a:br>
              <a:rPr lang="sr-Latn-CS" sz="1600" b="1" dirty="0" smtClean="0">
                <a:solidFill>
                  <a:srgbClr val="4E5B6F"/>
                </a:solidFill>
                <a:latin typeface="Century Gothic" pitchFamily="34" charset="0"/>
              </a:rPr>
            </a:br>
            <a:r>
              <a:rPr lang="en-US" sz="1600" b="1" dirty="0" smtClean="0">
                <a:solidFill>
                  <a:srgbClr val="4E5B6F"/>
                </a:solidFill>
                <a:latin typeface="Century Gothic" pitchFamily="34" charset="0"/>
              </a:rPr>
              <a:t>3. “Control Union" </a:t>
            </a:r>
            <a:r>
              <a:rPr lang="sr-Latn-CS" sz="1600" b="1" dirty="0" smtClean="0">
                <a:solidFill>
                  <a:srgbClr val="4E5B6F"/>
                </a:solidFill>
                <a:latin typeface="Century Gothic" pitchFamily="34" charset="0"/>
              </a:rPr>
              <a:t/>
            </a:r>
            <a:br>
              <a:rPr lang="sr-Latn-CS" sz="1600" b="1" dirty="0" smtClean="0">
                <a:solidFill>
                  <a:srgbClr val="4E5B6F"/>
                </a:solidFill>
                <a:latin typeface="Century Gothic" pitchFamily="34" charset="0"/>
              </a:rPr>
            </a:br>
            <a:r>
              <a:rPr lang="sr-Latn-CS" sz="1600" b="1" dirty="0" smtClean="0">
                <a:solidFill>
                  <a:srgbClr val="4E5B6F"/>
                </a:solidFill>
                <a:latin typeface="Century Gothic" pitchFamily="34" charset="0"/>
              </a:rPr>
              <a:t/>
            </a:r>
            <a:br>
              <a:rPr lang="sr-Latn-CS" sz="1600" b="1" dirty="0" smtClean="0">
                <a:solidFill>
                  <a:srgbClr val="4E5B6F"/>
                </a:solidFill>
                <a:latin typeface="Century Gothic" pitchFamily="34" charset="0"/>
              </a:rPr>
            </a:br>
            <a:r>
              <a:rPr lang="sr-Cyrl-CS" sz="1600" b="1" dirty="0" smtClean="0">
                <a:solidFill>
                  <a:srgbClr val="4E5B6F"/>
                </a:solidFill>
                <a:latin typeface="Century Gothic" pitchFamily="34" charset="0"/>
              </a:rPr>
              <a:t>4. "</a:t>
            </a:r>
            <a:r>
              <a:rPr lang="en-US" sz="1600" b="1" dirty="0" err="1" smtClean="0">
                <a:solidFill>
                  <a:srgbClr val="4E5B6F"/>
                </a:solidFill>
                <a:latin typeface="Century Gothic" pitchFamily="34" charset="0"/>
              </a:rPr>
              <a:t>Suolo</a:t>
            </a:r>
            <a:r>
              <a:rPr lang="en-US" sz="1600" b="1" dirty="0" smtClean="0">
                <a:solidFill>
                  <a:srgbClr val="4E5B6F"/>
                </a:solidFill>
                <a:latin typeface="Century Gothic" pitchFamily="34" charset="0"/>
              </a:rPr>
              <a:t> e salute Balkan" </a:t>
            </a:r>
            <a:r>
              <a:rPr lang="sr-Latn-CS" sz="1600" b="1" dirty="0" smtClean="0">
                <a:solidFill>
                  <a:srgbClr val="4E5B6F"/>
                </a:solidFill>
                <a:latin typeface="Century Gothic" pitchFamily="34" charset="0"/>
              </a:rPr>
              <a:t/>
            </a:r>
            <a:br>
              <a:rPr lang="sr-Latn-CS" sz="1600" b="1" dirty="0" smtClean="0">
                <a:solidFill>
                  <a:srgbClr val="4E5B6F"/>
                </a:solidFill>
                <a:latin typeface="Century Gothic" pitchFamily="34" charset="0"/>
              </a:rPr>
            </a:br>
            <a:r>
              <a:rPr lang="sr-Cyrl-CS" sz="1600" b="1" dirty="0" smtClean="0">
                <a:solidFill>
                  <a:srgbClr val="4E5B6F"/>
                </a:solidFill>
                <a:latin typeface="Century Gothic" pitchFamily="34" charset="0"/>
              </a:rPr>
              <a:t>                </a:t>
            </a:r>
            <a:r>
              <a:rPr lang="en-US" sz="1600" dirty="0" smtClean="0">
                <a:solidFill>
                  <a:srgbClr val="4E5B6F"/>
                </a:solidFill>
                <a:latin typeface="Century Gothic" pitchFamily="34" charset="0"/>
              </a:rPr>
              <a:t/>
            </a:r>
            <a:br>
              <a:rPr lang="en-US" sz="1600" dirty="0" smtClean="0">
                <a:solidFill>
                  <a:srgbClr val="4E5B6F"/>
                </a:solidFill>
                <a:latin typeface="Century Gothic" pitchFamily="34" charset="0"/>
              </a:rPr>
            </a:br>
            <a:r>
              <a:rPr lang="en-US" sz="1600" dirty="0" smtClean="0">
                <a:solidFill>
                  <a:srgbClr val="4E5B6F"/>
                </a:solidFill>
                <a:latin typeface="Century Gothic" pitchFamily="34" charset="0"/>
              </a:rPr>
              <a:t> </a:t>
            </a:r>
            <a:r>
              <a:rPr lang="en-US" sz="1600" b="1" dirty="0" smtClean="0">
                <a:solidFill>
                  <a:srgbClr val="4E5B6F"/>
                </a:solidFill>
                <a:latin typeface="Century Gothic" pitchFamily="34" charset="0"/>
              </a:rPr>
              <a:t>5. “ETKO" </a:t>
            </a:r>
            <a:endParaRPr lang="sr-Latn-CS" sz="1600" b="1" dirty="0" smtClean="0">
              <a:solidFill>
                <a:srgbClr val="4E5B6F"/>
              </a:solidFill>
              <a:latin typeface="Century Gothic" pitchFamily="34" charset="0"/>
            </a:endParaRPr>
          </a:p>
          <a:p>
            <a:pPr marL="342900" indent="-342900"/>
            <a:r>
              <a:rPr lang="sr-Latn-CS" sz="1600" b="1" dirty="0" smtClean="0">
                <a:solidFill>
                  <a:srgbClr val="4E5B6F"/>
                </a:solidFill>
                <a:latin typeface="Century Gothic" pitchFamily="34" charset="0"/>
              </a:rPr>
              <a:t>	</a:t>
            </a:r>
          </a:p>
          <a:p>
            <a:pPr marL="342900" indent="-342900"/>
            <a:r>
              <a:rPr lang="sr-Latn-CS" sz="1600" b="1" dirty="0" smtClean="0">
                <a:solidFill>
                  <a:srgbClr val="4E5B6F"/>
                </a:solidFill>
                <a:latin typeface="Century Gothic" pitchFamily="34" charset="0"/>
              </a:rPr>
              <a:t>	6.</a:t>
            </a:r>
            <a:r>
              <a:rPr lang="en-US" sz="1600" b="1" dirty="0" smtClean="0">
                <a:solidFill>
                  <a:srgbClr val="4E5B6F"/>
                </a:solidFill>
                <a:latin typeface="Century Gothic" pitchFamily="34" charset="0"/>
              </a:rPr>
              <a:t> SGS-Beograd</a:t>
            </a:r>
            <a:endParaRPr lang="sr-Latn-CS" sz="1600" b="1" dirty="0" smtClean="0">
              <a:solidFill>
                <a:srgbClr val="4E5B6F"/>
              </a:solidFill>
              <a:latin typeface="Century Gothic" pitchFamily="34" charset="0"/>
            </a:endParaRPr>
          </a:p>
          <a:p>
            <a:pPr marL="342900" indent="-342900"/>
            <a:endParaRPr lang="sr-Latn-CS" sz="1600" b="1" dirty="0" smtClean="0">
              <a:solidFill>
                <a:srgbClr val="4E5B6F"/>
              </a:solidFill>
              <a:latin typeface="Century Gothic" pitchFamily="34" charset="0"/>
            </a:endParaRPr>
          </a:p>
          <a:p>
            <a:pPr marL="342900" indent="-342900"/>
            <a:r>
              <a:rPr lang="sr-Latn-CS" sz="1600" b="1" dirty="0" smtClean="0">
                <a:solidFill>
                  <a:srgbClr val="4E5B6F"/>
                </a:solidFill>
                <a:latin typeface="Century Gothic" pitchFamily="34" charset="0"/>
              </a:rPr>
              <a:t>	7. TUV                                       </a:t>
            </a:r>
            <a:r>
              <a:rPr lang="sr-Latn-CS" sz="1600" b="1" dirty="0" smtClean="0">
                <a:solidFill>
                  <a:srgbClr val="FF9933"/>
                </a:solidFill>
                <a:latin typeface="Century Gothic" pitchFamily="34" charset="0"/>
              </a:rPr>
              <a:t>U proceduri rešavanja: </a:t>
            </a:r>
          </a:p>
          <a:p>
            <a:pPr marL="342900" indent="-342900" algn="ctr"/>
            <a:r>
              <a:rPr lang="sr-Latn-CS" sz="1600" b="1" dirty="0" smtClean="0">
                <a:solidFill>
                  <a:srgbClr val="4E5B6F"/>
                </a:solidFill>
                <a:latin typeface="Century Gothic" pitchFamily="34" charset="0"/>
              </a:rPr>
              <a:t>                                              </a:t>
            </a:r>
            <a:r>
              <a:rPr lang="en-US" sz="1600" b="1" dirty="0" smtClean="0">
                <a:solidFill>
                  <a:srgbClr val="4E5B6F"/>
                </a:solidFill>
                <a:latin typeface="Century Gothic" pitchFamily="34" charset="0"/>
              </a:rPr>
              <a:t>EVROCERT </a:t>
            </a:r>
            <a:endParaRPr lang="sr-Latn-CS" sz="1600" b="1" dirty="0" smtClean="0">
              <a:solidFill>
                <a:srgbClr val="4E5B6F"/>
              </a:solidFill>
              <a:latin typeface="Century Gothic" pitchFamily="34" charset="0"/>
            </a:endParaRPr>
          </a:p>
          <a:p>
            <a:pPr marL="342900" indent="-342900" algn="ctr"/>
            <a:r>
              <a:rPr lang="sr-Latn-CS" sz="1600" b="1" dirty="0" smtClean="0">
                <a:solidFill>
                  <a:srgbClr val="4E5B6F"/>
                </a:solidFill>
                <a:latin typeface="Century Gothic" pitchFamily="34" charset="0"/>
              </a:rPr>
              <a:t>                                               </a:t>
            </a:r>
            <a:r>
              <a:rPr lang="en-US" sz="1600" b="1" dirty="0" smtClean="0">
                <a:solidFill>
                  <a:srgbClr val="4E5B6F"/>
                </a:solidFill>
                <a:latin typeface="Century Gothic" pitchFamily="34" charset="0"/>
              </a:rPr>
              <a:t>PANCERT</a:t>
            </a:r>
            <a:r>
              <a:rPr lang="sr-Latn-CS" sz="1600" b="1" dirty="0" smtClean="0">
                <a:solidFill>
                  <a:srgbClr val="4E5B6F"/>
                </a:solidFill>
                <a:latin typeface="Century Gothic" pitchFamily="34" charset="0"/>
              </a:rPr>
              <a:t>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" y="5334000"/>
            <a:ext cx="8305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sr-Latn-CS" dirty="0" smtClean="0">
                <a:solidFill>
                  <a:srgbClr val="EA157A"/>
                </a:solidFill>
              </a:rPr>
              <a:t>Za 2012. godinu zahtev podnelo 10 </a:t>
            </a:r>
            <a:r>
              <a:rPr lang="sr-Latn-CS" smtClean="0">
                <a:solidFill>
                  <a:srgbClr val="EA157A"/>
                </a:solidFill>
              </a:rPr>
              <a:t>kontrolnih organizacija</a:t>
            </a:r>
            <a:endParaRPr lang="sr-Latn-CS" dirty="0" smtClean="0">
              <a:solidFill>
                <a:srgbClr val="EA157A"/>
              </a:solidFill>
            </a:endParaRPr>
          </a:p>
          <a:p>
            <a:pPr>
              <a:buNone/>
            </a:pPr>
            <a:r>
              <a:rPr lang="sr-Latn-CS" dirty="0" smtClean="0">
                <a:solidFill>
                  <a:srgbClr val="EA157A"/>
                </a:solidFill>
              </a:rPr>
              <a:t>2 ovlašćene kontrolne  organizacije nisu podnele zahtev za narednu godinu</a:t>
            </a:r>
          </a:p>
          <a:p>
            <a:pPr>
              <a:buNone/>
            </a:pPr>
            <a:r>
              <a:rPr lang="sr-Latn-CS" dirty="0" smtClean="0">
                <a:solidFill>
                  <a:srgbClr val="EA157A"/>
                </a:solidFill>
              </a:rPr>
              <a:t>4 nove kontrolne organizacije</a:t>
            </a:r>
            <a:endParaRPr lang="en-US" dirty="0" smtClean="0">
              <a:solidFill>
                <a:srgbClr val="EA157A"/>
              </a:solidFill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 bwMode="auto">
          <a:xfrm>
            <a:off x="381000" y="76200"/>
            <a:ext cx="853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8872" tIns="0" rIns="45720" bIns="0" anchor="b"/>
          <a:lstStyle/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endParaRPr lang="sr-Latn-CS" sz="1600" b="1" dirty="0" smtClean="0">
              <a:solidFill>
                <a:srgbClr val="FFA347"/>
              </a:solidFill>
              <a:effectLst/>
              <a:latin typeface="Century Gothic" pitchFamily="34" charset="0"/>
            </a:endParaRPr>
          </a:p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endParaRPr lang="sr-Latn-CS" sz="1600" b="1" dirty="0" smtClean="0">
              <a:solidFill>
                <a:srgbClr val="FFA347"/>
              </a:solidFill>
              <a:effectLst/>
              <a:latin typeface="Century Gothic" pitchFamily="34" charset="0"/>
            </a:endParaRPr>
          </a:p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endParaRPr lang="sr-Cyrl-CS" sz="2400" b="1" dirty="0">
              <a:solidFill>
                <a:srgbClr val="FFA347"/>
              </a:solidFill>
              <a:effectLst/>
              <a:latin typeface="Century Gothic" pitchFamily="34" charset="0"/>
            </a:endParaRPr>
          </a:p>
        </p:txBody>
      </p:sp>
      <p:pic>
        <p:nvPicPr>
          <p:cNvPr id="5" name="Picture 17" descr="thumbnai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" y="4800600"/>
            <a:ext cx="2857500" cy="19050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6" name="Picture 19" descr="thumbnai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" y="2743200"/>
            <a:ext cx="2857500" cy="189547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457200" y="990600"/>
            <a:ext cx="7848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sr-Latn-CS" b="1" dirty="0" smtClean="0">
                <a:solidFill>
                  <a:srgbClr val="EA157A"/>
                </a:solidFill>
                <a:latin typeface="Century Gothic" pitchFamily="34" charset="0"/>
              </a:rPr>
              <a:t>Neovlašćene kontrolne organizacije </a:t>
            </a:r>
            <a:r>
              <a:rPr lang="en-US" b="1" dirty="0" smtClean="0">
                <a:solidFill>
                  <a:srgbClr val="EA157A"/>
                </a:solidFill>
                <a:latin typeface="Century Gothic" pitchFamily="34" charset="0"/>
              </a:rPr>
              <a:t/>
            </a:r>
            <a:br>
              <a:rPr lang="en-US" b="1" dirty="0" smtClean="0">
                <a:solidFill>
                  <a:srgbClr val="EA157A"/>
                </a:solidFill>
                <a:latin typeface="Century Gothic" pitchFamily="34" charset="0"/>
              </a:rPr>
            </a:br>
            <a:r>
              <a:rPr lang="en-US" b="1" dirty="0" smtClean="0">
                <a:solidFill>
                  <a:srgbClr val="EA157A"/>
                </a:solidFill>
                <a:latin typeface="Century Gothic" pitchFamily="34" charset="0"/>
              </a:rPr>
              <a:t/>
            </a:r>
            <a:br>
              <a:rPr lang="en-US" b="1" dirty="0" smtClean="0">
                <a:solidFill>
                  <a:srgbClr val="EA157A"/>
                </a:solidFill>
                <a:latin typeface="Century Gothic" pitchFamily="34" charset="0"/>
              </a:rPr>
            </a:br>
            <a:r>
              <a:rPr lang="sr-Latn-CS" b="1" dirty="0" smtClean="0">
                <a:solidFill>
                  <a:srgbClr val="EA157A"/>
                </a:solidFill>
                <a:latin typeface="Century Gothic" pitchFamily="34" charset="0"/>
              </a:rPr>
              <a:t>Nepotpuni podaci o površina pod</a:t>
            </a:r>
            <a:endParaRPr lang="en-US" b="1" dirty="0" smtClean="0">
              <a:solidFill>
                <a:srgbClr val="EA157A"/>
              </a:solidFill>
              <a:latin typeface="Century Gothic" pitchFamily="34" charset="0"/>
            </a:endParaRPr>
          </a:p>
          <a:p>
            <a:pPr>
              <a:buFontTx/>
              <a:buNone/>
            </a:pPr>
            <a:r>
              <a:rPr lang="sr-Latn-CS" b="1" dirty="0" smtClean="0">
                <a:solidFill>
                  <a:srgbClr val="EA157A"/>
                </a:solidFill>
                <a:latin typeface="Century Gothic" pitchFamily="34" charset="0"/>
              </a:rPr>
              <a:t>organskom proizvodnjom</a:t>
            </a:r>
            <a:endParaRPr lang="en-US" b="1" dirty="0" smtClean="0">
              <a:solidFill>
                <a:srgbClr val="EA157A"/>
              </a:solidFill>
              <a:latin typeface="Century Gothic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581400" y="3124200"/>
            <a:ext cx="51054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en-US" sz="1600" b="1" dirty="0" smtClean="0">
                <a:solidFill>
                  <a:schemeClr val="bg1"/>
                </a:solidFill>
                <a:effectLst/>
                <a:latin typeface="Century Gothic" pitchFamily="34" charset="0"/>
              </a:rPr>
              <a:t> </a:t>
            </a:r>
            <a:r>
              <a:rPr lang="en-US" sz="1600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sr-Latn-CS" sz="1600" b="1" dirty="0" smtClean="0">
                <a:solidFill>
                  <a:schemeClr val="bg1"/>
                </a:solidFill>
                <a:latin typeface="Century Gothic" pitchFamily="34" charset="0"/>
              </a:rPr>
              <a:t>Pored kontrolnih organizacija </a:t>
            </a:r>
            <a:r>
              <a:rPr lang="en-US" sz="1600" b="1" dirty="0" err="1" smtClean="0">
                <a:solidFill>
                  <a:schemeClr val="bg1"/>
                </a:solidFill>
                <a:latin typeface="Century Gothic" pitchFamily="34" charset="0"/>
              </a:rPr>
              <a:t>ovla</a:t>
            </a:r>
            <a:r>
              <a:rPr lang="sr-Latn-CS" sz="1600" b="1" dirty="0" smtClean="0">
                <a:solidFill>
                  <a:schemeClr val="bg1"/>
                </a:solidFill>
                <a:latin typeface="Century Gothic" pitchFamily="34" charset="0"/>
              </a:rPr>
              <a:t>šćenih za obavljanje poslova kontrole i sertifikacije u Srbiji rade i organizacije koje nemaju ovlašćenje</a:t>
            </a:r>
          </a:p>
          <a:p>
            <a:endParaRPr lang="en-US" sz="1600" b="1" dirty="0">
              <a:solidFill>
                <a:schemeClr val="bg1"/>
              </a:solidFill>
              <a:effectLst/>
              <a:latin typeface="Century Gothic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US" sz="1600" b="1" dirty="0" smtClean="0">
              <a:solidFill>
                <a:schemeClr val="bg1"/>
              </a:solidFill>
              <a:effectLst/>
              <a:latin typeface="Century Gothic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n-US" sz="1600" b="1" dirty="0" smtClean="0">
                <a:solidFill>
                  <a:schemeClr val="bg1"/>
                </a:solidFill>
                <a:effectLst/>
                <a:latin typeface="Century Gothic" pitchFamily="34" charset="0"/>
              </a:rPr>
              <a:t> </a:t>
            </a:r>
            <a:r>
              <a:rPr lang="sr-Latn-CS" sz="1600" b="1" dirty="0" smtClean="0">
                <a:solidFill>
                  <a:schemeClr val="bg1"/>
                </a:solidFill>
                <a:latin typeface="Century Gothic" pitchFamily="34" charset="0"/>
              </a:rPr>
              <a:t>Ministarstvo nije u mogućnosti da kontroliše rad neovlašćenih kontrolnih organizacija</a:t>
            </a:r>
            <a:endParaRPr lang="en-US" sz="1600" b="1" dirty="0" smtClean="0">
              <a:solidFill>
                <a:schemeClr val="bg1"/>
              </a:solidFill>
              <a:effectLst/>
              <a:latin typeface="Century Gothic" pitchFamily="34" charset="0"/>
            </a:endParaRPr>
          </a:p>
          <a:p>
            <a:endParaRPr lang="en-US" sz="1600" b="1" dirty="0" smtClean="0">
              <a:solidFill>
                <a:schemeClr val="bg1"/>
              </a:solidFill>
              <a:effectLst/>
              <a:latin typeface="Century Gothic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514600" y="5562600"/>
            <a:ext cx="6324600" cy="830997"/>
          </a:xfrm>
          <a:prstGeom prst="rect">
            <a:avLst/>
          </a:prstGeom>
          <a:solidFill>
            <a:srgbClr val="FFA347">
              <a:alpha val="69000"/>
            </a:srgbClr>
          </a:solidFill>
        </p:spPr>
        <p:txBody>
          <a:bodyPr wrap="square">
            <a:spAutoFit/>
          </a:bodyPr>
          <a:lstStyle/>
          <a:p>
            <a:pPr algn="r"/>
            <a:r>
              <a:rPr lang="sr-Latn-CS" sz="1600" b="1" dirty="0" smtClean="0">
                <a:solidFill>
                  <a:schemeClr val="bg1"/>
                </a:solidFill>
                <a:latin typeface="Century Gothic" pitchFamily="34" charset="0"/>
              </a:rPr>
              <a:t>Proizvođači koji su u sistemu kontrole kod neovlašćenih kontrolnih organizacija nisu u mogućnosti da ostvare pravo na podsticaje za organsku proizvodnju</a:t>
            </a:r>
            <a:endParaRPr lang="en-US" sz="1600" b="1" dirty="0">
              <a:solidFill>
                <a:schemeClr val="bg1"/>
              </a:solidFill>
              <a:effectLst/>
              <a:latin typeface="Century Gothic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28600" y="228600"/>
            <a:ext cx="6629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Tx/>
              <a:buNone/>
            </a:pPr>
            <a:r>
              <a:rPr lang="sr-Latn-CS" sz="2400" b="1" dirty="0" smtClean="0">
                <a:solidFill>
                  <a:srgbClr val="FFA347"/>
                </a:solidFill>
                <a:effectLst/>
                <a:latin typeface="Century Gothic" pitchFamily="34" charset="0"/>
              </a:rPr>
              <a:t>   </a:t>
            </a:r>
            <a:r>
              <a:rPr lang="sr-Latn-CS" sz="2400" dirty="0" smtClean="0">
                <a:solidFill>
                  <a:srgbClr val="FFA347"/>
                </a:solidFill>
                <a:effectLst/>
                <a:latin typeface="Century Gothic" pitchFamily="34" charset="0"/>
              </a:rPr>
              <a:t>Stari zakon</a:t>
            </a:r>
            <a:r>
              <a:rPr lang="en-US" sz="2400" dirty="0" smtClean="0">
                <a:solidFill>
                  <a:schemeClr val="bg1"/>
                </a:solidFill>
                <a:latin typeface="Century Gothic" pitchFamily="34" charset="0"/>
              </a:rPr>
              <a:t>-</a:t>
            </a:r>
            <a:endParaRPr lang="sr-Latn-CS" sz="24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just">
              <a:buFontTx/>
              <a:buNone/>
            </a:pPr>
            <a:r>
              <a:rPr lang="sr-Latn-CS" sz="2400" dirty="0" smtClean="0">
                <a:solidFill>
                  <a:schemeClr val="bg1"/>
                </a:solidFill>
                <a:latin typeface="Century Gothic" pitchFamily="34" charset="0"/>
              </a:rPr>
              <a:t>-</a:t>
            </a:r>
            <a:endParaRPr lang="en-US" sz="2400" dirty="0" smtClean="0">
              <a:solidFill>
                <a:srgbClr val="FF9933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 bwMode="auto">
          <a:xfrm>
            <a:off x="381000" y="76200"/>
            <a:ext cx="853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8872" tIns="0" rIns="45720" bIns="0" anchor="b"/>
          <a:lstStyle/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sr-Latn-CS" sz="2400" dirty="0" smtClean="0">
                <a:solidFill>
                  <a:srgbClr val="FFA347"/>
                </a:solidFill>
                <a:effectLst/>
                <a:latin typeface="Century Gothic" pitchFamily="34" charset="0"/>
              </a:rPr>
              <a:t>Stari zakon</a:t>
            </a:r>
          </a:p>
        </p:txBody>
      </p:sp>
      <p:pic>
        <p:nvPicPr>
          <p:cNvPr id="5" name="Picture 17" descr="thumbnai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" y="4800600"/>
            <a:ext cx="2857500" cy="19050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6" name="Picture 19" descr="thumbnai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" y="2743200"/>
            <a:ext cx="2857500" cy="189547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381000" y="1371600"/>
            <a:ext cx="792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CS" sz="2400" dirty="0" smtClean="0">
                <a:solidFill>
                  <a:srgbClr val="EA157A"/>
                </a:solidFill>
                <a:latin typeface="Century Gothic" pitchFamily="34" charset="0"/>
              </a:rPr>
              <a:t>Neovlašćene kontrolne organizacije</a:t>
            </a:r>
            <a:endParaRPr lang="en-US" sz="2400" dirty="0">
              <a:solidFill>
                <a:srgbClr val="EA157A"/>
              </a:solidFill>
              <a:latin typeface="Century Gothic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581400" y="2743200"/>
            <a:ext cx="5105400" cy="2308324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1600" b="1" dirty="0" smtClean="0">
                <a:solidFill>
                  <a:schemeClr val="bg1"/>
                </a:solidFill>
                <a:effectLst/>
                <a:latin typeface="Century Gothic" pitchFamily="34" charset="0"/>
              </a:rPr>
              <a:t> </a:t>
            </a:r>
            <a:r>
              <a:rPr lang="sr-Latn-CS" sz="1600" b="1" dirty="0" smtClean="0">
                <a:solidFill>
                  <a:schemeClr val="bg1"/>
                </a:solidFill>
                <a:effectLst/>
                <a:latin typeface="Century Gothic" pitchFamily="34" charset="0"/>
              </a:rPr>
              <a:t>kontrolu i sertifikaciju obavljaju u skladu sa </a:t>
            </a:r>
            <a:r>
              <a:rPr lang="en-US" sz="1600" b="1" dirty="0" smtClean="0">
                <a:solidFill>
                  <a:schemeClr val="bg1"/>
                </a:solidFill>
                <a:effectLst/>
                <a:latin typeface="Century Gothic" pitchFamily="34" charset="0"/>
              </a:rPr>
              <a:t>EU Re</a:t>
            </a:r>
            <a:r>
              <a:rPr lang="sr-Latn-CS" sz="1600" b="1" dirty="0" smtClean="0">
                <a:solidFill>
                  <a:schemeClr val="bg1"/>
                </a:solidFill>
                <a:effectLst/>
                <a:latin typeface="Century Gothic" pitchFamily="34" charset="0"/>
              </a:rPr>
              <a:t>gulativama</a:t>
            </a:r>
            <a:endParaRPr lang="en-US" sz="1600" b="1" dirty="0">
              <a:solidFill>
                <a:schemeClr val="bg1"/>
              </a:solidFill>
              <a:effectLst/>
              <a:latin typeface="Century Gothic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US" sz="1600" b="1" dirty="0" smtClean="0">
              <a:solidFill>
                <a:schemeClr val="bg1"/>
              </a:solidFill>
              <a:effectLst/>
              <a:latin typeface="Century Gothic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1600" b="1" dirty="0" smtClean="0">
                <a:solidFill>
                  <a:schemeClr val="bg1"/>
                </a:solidFill>
                <a:effectLst/>
                <a:latin typeface="Century Gothic" pitchFamily="34" charset="0"/>
              </a:rPr>
              <a:t> </a:t>
            </a:r>
            <a:r>
              <a:rPr lang="sr-Latn-CS" sz="1600" b="1" dirty="0" smtClean="0">
                <a:solidFill>
                  <a:schemeClr val="bg1"/>
                </a:solidFill>
                <a:effectLst/>
                <a:latin typeface="Century Gothic" pitchFamily="34" charset="0"/>
              </a:rPr>
              <a:t>sertifikuju organske proizvode koji su namenjeni izvozu</a:t>
            </a:r>
            <a:endParaRPr lang="en-US" sz="1600" b="1" dirty="0" smtClean="0">
              <a:solidFill>
                <a:schemeClr val="bg1"/>
              </a:solidFill>
              <a:effectLst/>
              <a:latin typeface="Century Gothic" pitchFamily="34" charset="0"/>
            </a:endParaRPr>
          </a:p>
          <a:p>
            <a:endParaRPr lang="en-US" sz="1600" b="1" dirty="0" smtClean="0">
              <a:solidFill>
                <a:schemeClr val="bg1"/>
              </a:solidFill>
              <a:effectLst/>
              <a:latin typeface="Century Gothic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sr-Latn-CS" sz="1600" b="1" dirty="0" smtClean="0">
                <a:solidFill>
                  <a:schemeClr val="bg1"/>
                </a:solidFill>
                <a:effectLst/>
                <a:latin typeface="Century Gothic" pitchFamily="34" charset="0"/>
              </a:rPr>
              <a:t>većina neovlašćenih kontrolnih organizacija se odlučivale da uđu u postupak ovlašćivanja zato što bi to povećalo trošak njihovog poslovanja</a:t>
            </a:r>
            <a:endParaRPr lang="en-US" sz="1600" b="1" dirty="0">
              <a:solidFill>
                <a:schemeClr val="bg1"/>
              </a:solidFill>
              <a:effectLst/>
              <a:latin typeface="Century Gothic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514600" y="5181600"/>
            <a:ext cx="6324600" cy="1077218"/>
          </a:xfrm>
          <a:prstGeom prst="rect">
            <a:avLst/>
          </a:prstGeom>
          <a:solidFill>
            <a:srgbClr val="FFA347">
              <a:alpha val="69000"/>
            </a:srgbClr>
          </a:solidFill>
        </p:spPr>
        <p:txBody>
          <a:bodyPr wrap="square">
            <a:spAutoFit/>
          </a:bodyPr>
          <a:lstStyle/>
          <a:p>
            <a:pPr algn="r"/>
            <a:endParaRPr lang="en-US" sz="1600" b="1" dirty="0" smtClean="0">
              <a:solidFill>
                <a:schemeClr val="bg1"/>
              </a:solidFill>
              <a:effectLst/>
              <a:latin typeface="Century Gothic" pitchFamily="34" charset="0"/>
            </a:endParaRPr>
          </a:p>
          <a:p>
            <a:pPr algn="r"/>
            <a:r>
              <a:rPr lang="sr-Latn-CS" sz="1600" b="1" dirty="0" smtClean="0">
                <a:solidFill>
                  <a:schemeClr val="bg1"/>
                </a:solidFill>
                <a:effectLst/>
                <a:latin typeface="Century Gothic" pitchFamily="34" charset="0"/>
              </a:rPr>
              <a:t>OVE GODINE neke od neovlašćenih kontrolnih organizacija odlučile su se da uđu u postupak dobijanja ovlašćenja</a:t>
            </a:r>
            <a:endParaRPr lang="en-US" sz="1600" b="1" dirty="0" smtClean="0">
              <a:solidFill>
                <a:schemeClr val="bg1"/>
              </a:solidFill>
              <a:effectLst/>
              <a:latin typeface="Century Gothic" pitchFamily="34" charset="0"/>
            </a:endParaRPr>
          </a:p>
          <a:p>
            <a:pPr algn="r"/>
            <a:endParaRPr lang="en-US" sz="1600" b="1" dirty="0">
              <a:solidFill>
                <a:schemeClr val="bg1"/>
              </a:solidFill>
              <a:effectLst/>
              <a:latin typeface="Century Gothic" pitchFamily="34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819400" y="2286000"/>
            <a:ext cx="6096000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latin typeface="Century Gothic" pitchFamily="34" charset="0"/>
              </a:rPr>
              <a:t/>
            </a:r>
            <a:br>
              <a:rPr lang="en-US" sz="1600" dirty="0" smtClean="0">
                <a:latin typeface="Century Gothic" pitchFamily="34" charset="0"/>
              </a:rPr>
            </a:br>
            <a:r>
              <a:rPr lang="sr-Cyrl-CS" sz="1600" b="0" dirty="0" smtClean="0">
                <a:latin typeface="Century Gothic" pitchFamily="34" charset="0"/>
              </a:rPr>
              <a:t/>
            </a:r>
            <a:br>
              <a:rPr lang="sr-Cyrl-CS" sz="1600" b="0" dirty="0" smtClean="0">
                <a:latin typeface="Century Gothic" pitchFamily="34" charset="0"/>
              </a:rPr>
            </a:br>
            <a:r>
              <a:rPr lang="sr-Latn-CS" sz="1600" dirty="0" smtClean="0">
                <a:solidFill>
                  <a:srgbClr val="333333"/>
                </a:solidFill>
                <a:latin typeface="Century Gothic" pitchFamily="34" charset="0"/>
              </a:rPr>
              <a:t>Ovlašćene kontrolne organizacije nisu po zakonu bile u obavezi da dostavlju podatke o proizvođačima čije su proizvode  sertifikovali u skadu sa regulativama EU </a:t>
            </a:r>
          </a:p>
          <a:p>
            <a:endParaRPr lang="sr-Latn-CS" sz="1600" dirty="0" smtClean="0">
              <a:solidFill>
                <a:srgbClr val="333333"/>
              </a:solidFill>
              <a:latin typeface="Century Gothic" pitchFamily="34" charset="0"/>
            </a:endParaRPr>
          </a:p>
          <a:p>
            <a:endParaRPr lang="en-US" sz="1600" dirty="0" smtClean="0">
              <a:solidFill>
                <a:srgbClr val="333333"/>
              </a:solidFill>
              <a:latin typeface="Century Gothic" pitchFamily="34" charset="0"/>
            </a:endParaRPr>
          </a:p>
          <a:p>
            <a:r>
              <a:rPr lang="sr-Latn-CS" sz="1600" dirty="0" smtClean="0">
                <a:solidFill>
                  <a:srgbClr val="333333"/>
                </a:solidFill>
                <a:latin typeface="Century Gothic" pitchFamily="34" charset="0"/>
              </a:rPr>
              <a:t>MPTŠV raspo</a:t>
            </a:r>
            <a:r>
              <a:rPr lang="en-US" sz="1600" dirty="0" smtClean="0">
                <a:solidFill>
                  <a:srgbClr val="333333"/>
                </a:solidFill>
                <a:latin typeface="Century Gothic" pitchFamily="34" charset="0"/>
              </a:rPr>
              <a:t>la</a:t>
            </a:r>
            <a:r>
              <a:rPr lang="sr-Latn-CS" sz="1600" dirty="0" smtClean="0">
                <a:solidFill>
                  <a:srgbClr val="333333"/>
                </a:solidFill>
                <a:latin typeface="Century Gothic" pitchFamily="34" charset="0"/>
              </a:rPr>
              <a:t>že podacima koje dostavljaju ovlašćene kontrolne organizacije i to samo podacima o  proizvodima koji se sertifikuju u skladu sa domaćim zakonom</a:t>
            </a:r>
          </a:p>
          <a:p>
            <a:endParaRPr lang="sr-Latn-CS" sz="1600" dirty="0" smtClean="0">
              <a:solidFill>
                <a:srgbClr val="333333"/>
              </a:solidFill>
              <a:latin typeface="Century Gothic" pitchFamily="34" charset="0"/>
            </a:endParaRPr>
          </a:p>
          <a:p>
            <a:endParaRPr lang="sr-Latn-CS" sz="1600" dirty="0" smtClean="0">
              <a:solidFill>
                <a:srgbClr val="333333"/>
              </a:solidFill>
              <a:latin typeface="Century Gothic" pitchFamily="34" charset="0"/>
            </a:endParaRPr>
          </a:p>
          <a:p>
            <a:r>
              <a:rPr lang="en-US" dirty="0" smtClean="0">
                <a:latin typeface="Century Gothic" pitchFamily="34" charset="0"/>
              </a:rPr>
              <a:t/>
            </a:r>
            <a:br>
              <a:rPr lang="en-US" dirty="0" smtClean="0">
                <a:latin typeface="Century Gothic" pitchFamily="34" charset="0"/>
              </a:rPr>
            </a:br>
            <a:endParaRPr lang="en-US" dirty="0">
              <a:latin typeface="Century Gothic" pitchFamily="34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 bwMode="auto">
          <a:xfrm>
            <a:off x="228600" y="-609600"/>
            <a:ext cx="78486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8872" tIns="0" rIns="45720" bIns="0" anchor="b"/>
          <a:lstStyle/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endParaRPr lang="sr-Cyrl-CS" sz="2400" b="1" dirty="0">
              <a:solidFill>
                <a:srgbClr val="FFA347"/>
              </a:solidFill>
              <a:effectLst/>
              <a:latin typeface="Century Gothic" pitchFamily="34" charset="0"/>
            </a:endParaRPr>
          </a:p>
        </p:txBody>
      </p:sp>
      <p:pic>
        <p:nvPicPr>
          <p:cNvPr id="5" name="Picture 33" descr="thumbnail"/>
          <p:cNvPicPr>
            <a:picLocks noChangeAspect="1" noChangeArrowheads="1"/>
          </p:cNvPicPr>
          <p:nvPr/>
        </p:nvPicPr>
        <p:blipFill>
          <a:blip r:embed="rId2" cstate="print"/>
          <a:srcRect t="11267"/>
          <a:stretch>
            <a:fillRect/>
          </a:stretch>
        </p:blipFill>
        <p:spPr bwMode="auto">
          <a:xfrm>
            <a:off x="447675" y="4038600"/>
            <a:ext cx="2209800" cy="24003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6" name="Picture 31" descr="thumbnail"/>
          <p:cNvPicPr>
            <a:picLocks noChangeAspect="1" noChangeArrowheads="1"/>
          </p:cNvPicPr>
          <p:nvPr/>
        </p:nvPicPr>
        <p:blipFill>
          <a:blip r:embed="rId3" cstate="print"/>
          <a:srcRect t="21333"/>
          <a:stretch>
            <a:fillRect/>
          </a:stretch>
        </p:blipFill>
        <p:spPr bwMode="auto">
          <a:xfrm>
            <a:off x="447675" y="1676400"/>
            <a:ext cx="2219325" cy="22479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381000" y="0"/>
            <a:ext cx="80772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r-Latn-CS" sz="1600" dirty="0" smtClean="0">
              <a:solidFill>
                <a:srgbClr val="FF9933"/>
              </a:solidFill>
            </a:endParaRPr>
          </a:p>
          <a:p>
            <a:r>
              <a:rPr lang="sr-Latn-CS" sz="2400" dirty="0" smtClean="0">
                <a:solidFill>
                  <a:srgbClr val="FF9933"/>
                </a:solidFill>
                <a:latin typeface="Century Gothic" pitchFamily="34" charset="0"/>
              </a:rPr>
              <a:t>Stari zakon</a:t>
            </a:r>
          </a:p>
          <a:p>
            <a:endParaRPr lang="sr-Latn-CS" sz="1600" b="1" dirty="0" smtClean="0">
              <a:solidFill>
                <a:srgbClr val="FF9933"/>
              </a:solidFill>
            </a:endParaRPr>
          </a:p>
          <a:p>
            <a:r>
              <a:rPr lang="sr-Latn-CS" sz="2400" dirty="0" smtClean="0">
                <a:solidFill>
                  <a:srgbClr val="EA157A"/>
                </a:solidFill>
                <a:effectLst/>
                <a:latin typeface="Century Gothic" pitchFamily="34" charset="0"/>
              </a:rPr>
              <a:t>Ovlašćene kontrolne organizacije</a:t>
            </a:r>
            <a:endParaRPr lang="sr-Cyrl-CS" sz="2400" dirty="0" smtClean="0">
              <a:solidFill>
                <a:srgbClr val="EA157A"/>
              </a:solidFill>
              <a:effectLst/>
              <a:latin typeface="Century Gothic" pitchFamily="34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ubtitle 2"/>
          <p:cNvSpPr txBox="1">
            <a:spLocks/>
          </p:cNvSpPr>
          <p:nvPr/>
        </p:nvSpPr>
        <p:spPr bwMode="auto">
          <a:xfrm>
            <a:off x="381000" y="228600"/>
            <a:ext cx="8534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8872" tIns="0" rIns="45720" bIns="0" anchor="b"/>
          <a:lstStyle/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endParaRPr lang="en-US" sz="2400" dirty="0" smtClean="0">
              <a:solidFill>
                <a:srgbClr val="FFA347"/>
              </a:solidFill>
              <a:effectLst/>
              <a:latin typeface="Century Gothic" pitchFamily="34" charset="0"/>
            </a:endParaRPr>
          </a:p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sr-Latn-CS" sz="2400" dirty="0" smtClean="0">
                <a:solidFill>
                  <a:srgbClr val="FFA347"/>
                </a:solidFill>
                <a:effectLst/>
                <a:latin typeface="Century Gothic" pitchFamily="34" charset="0"/>
              </a:rPr>
              <a:t>Stari zakon</a:t>
            </a:r>
          </a:p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endParaRPr lang="sr-Latn-CS" sz="1600" b="1" dirty="0" smtClean="0">
              <a:solidFill>
                <a:srgbClr val="FFA347"/>
              </a:solidFill>
              <a:effectLst/>
              <a:latin typeface="Century Gothic" pitchFamily="34" charset="0"/>
            </a:endParaRPr>
          </a:p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sr-Latn-CS" sz="2400" dirty="0" smtClean="0">
                <a:solidFill>
                  <a:srgbClr val="EA157A"/>
                </a:solidFill>
                <a:effectLst/>
                <a:latin typeface="Century Gothic" pitchFamily="34" charset="0"/>
              </a:rPr>
              <a:t>Evidencija u organskoj proizvodnji</a:t>
            </a:r>
            <a:endParaRPr lang="sr-Cyrl-CS" sz="2400" dirty="0">
              <a:solidFill>
                <a:srgbClr val="EA157A"/>
              </a:solidFill>
              <a:effectLst/>
              <a:latin typeface="Century Gothic" pitchFamily="34" charset="0"/>
            </a:endParaRPr>
          </a:p>
        </p:txBody>
      </p:sp>
      <p:pic>
        <p:nvPicPr>
          <p:cNvPr id="12291" name="Picture 17" descr="thumbnai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24500" y="3810000"/>
            <a:ext cx="2857500" cy="19050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12292" name="Picture 19" descr="thumbnai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24500" y="1752600"/>
            <a:ext cx="2857500" cy="189547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457200" y="1981200"/>
            <a:ext cx="495300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CS" sz="1600" b="1" dirty="0" smtClean="0">
                <a:latin typeface="Century Gothic" pitchFamily="34" charset="0"/>
              </a:rPr>
              <a:t>Površine pod organskom proizvodnjom su mnogo veće kada se postojećim podacima dodaju podaci o površinama sa kojih se sertifikuju organski proizvodi namenjeni izvozu</a:t>
            </a:r>
          </a:p>
          <a:p>
            <a:r>
              <a:rPr lang="en-US" b="1" dirty="0" smtClean="0">
                <a:effectLst/>
                <a:latin typeface="Century Gothic" pitchFamily="34" charset="0"/>
                <a:cs typeface="Arial" charset="0"/>
              </a:rPr>
              <a:t> </a:t>
            </a:r>
          </a:p>
          <a:p>
            <a:r>
              <a:rPr lang="en-US" sz="1600" b="0" dirty="0" smtClean="0">
                <a:latin typeface="Century Gothic" pitchFamily="34" charset="0"/>
              </a:rPr>
              <a:t/>
            </a:r>
            <a:br>
              <a:rPr lang="en-US" sz="1600" b="0" dirty="0" smtClean="0">
                <a:latin typeface="Century Gothic" pitchFamily="34" charset="0"/>
              </a:rPr>
            </a:br>
            <a:endParaRPr lang="en-US" sz="1600" i="1" dirty="0" smtClean="0">
              <a:latin typeface="Century Gothic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3323034"/>
            <a:ext cx="48768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CS" sz="1600" dirty="0" smtClean="0">
                <a:latin typeface="Century Gothic" pitchFamily="34" charset="0"/>
              </a:rPr>
              <a:t>Iznos sredstava koja se u budzetu opredeljuju </a:t>
            </a:r>
            <a:r>
              <a:rPr lang="en-US" sz="1600" dirty="0" smtClean="0">
                <a:latin typeface="Century Gothic" pitchFamily="34" charset="0"/>
              </a:rPr>
              <a:t>   </a:t>
            </a:r>
            <a:r>
              <a:rPr lang="sr-Latn-CS" sz="1600" dirty="0" smtClean="0">
                <a:latin typeface="Century Gothic" pitchFamily="34" charset="0"/>
              </a:rPr>
              <a:t> za organsku proizvodnju </a:t>
            </a:r>
          </a:p>
          <a:p>
            <a:endParaRPr lang="sr-Latn-CS" dirty="0" smtClean="0">
              <a:solidFill>
                <a:srgbClr val="4E5B6F"/>
              </a:solidFill>
              <a:latin typeface="Century Gothic" pitchFamily="34" charset="0"/>
            </a:endParaRPr>
          </a:p>
          <a:p>
            <a:endParaRPr lang="sr-Latn-CS" dirty="0" smtClean="0">
              <a:solidFill>
                <a:srgbClr val="4E5B6F"/>
              </a:solidFill>
              <a:latin typeface="Century Gothic" pitchFamily="34" charset="0"/>
            </a:endParaRPr>
          </a:p>
          <a:p>
            <a:r>
              <a:rPr lang="sr-Latn-CS" b="1" i="1" dirty="0" smtClean="0">
                <a:solidFill>
                  <a:srgbClr val="EA157A"/>
                </a:solidFill>
                <a:latin typeface="Century Gothic" pitchFamily="34" charset="0"/>
              </a:rPr>
              <a:t>Bez kvantitativnih pokazatalja nije moguće tažiti i opravdati veće i ozbiljnije podsticaje za organsku proizvodnju</a:t>
            </a:r>
            <a:r>
              <a:rPr lang="sr-Latn-CS" b="1" dirty="0" smtClean="0">
                <a:solidFill>
                  <a:srgbClr val="EA157A"/>
                </a:solidFill>
                <a:latin typeface="Century Gothic" pitchFamily="34" charset="0"/>
              </a:rPr>
              <a:t>!!!!</a:t>
            </a:r>
          </a:p>
          <a:p>
            <a:endParaRPr lang="en-US" b="1" dirty="0" smtClean="0">
              <a:solidFill>
                <a:schemeClr val="tx2"/>
              </a:solidFill>
              <a:effectLst/>
              <a:latin typeface="Century Gothic" pitchFamily="34" charset="0"/>
              <a:cs typeface="Arial" charset="0"/>
            </a:endParaRPr>
          </a:p>
          <a:p>
            <a:r>
              <a:rPr lang="en-US" sz="1600" dirty="0" smtClean="0">
                <a:latin typeface="Century Gothic" pitchFamily="34" charset="0"/>
              </a:rPr>
              <a:t/>
            </a:r>
            <a:br>
              <a:rPr lang="en-US" sz="1600" dirty="0" smtClean="0">
                <a:latin typeface="Century Gothic" pitchFamily="34" charset="0"/>
              </a:rPr>
            </a:br>
            <a:endParaRPr lang="en-US" sz="1600" dirty="0">
              <a:latin typeface="Century Gothic" pitchFamily="34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895600" y="1447800"/>
            <a:ext cx="6248400" cy="5410200"/>
          </a:xfrm>
          <a:prstGeom prst="rect">
            <a:avLst/>
          </a:prstGeom>
          <a:solidFill>
            <a:srgbClr val="7E93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 rot="5400000">
            <a:off x="-534591" y="3428603"/>
            <a:ext cx="6858794" cy="1589"/>
          </a:xfrm>
          <a:prstGeom prst="line">
            <a:avLst/>
          </a:prstGeom>
          <a:ln w="69850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0" y="152400"/>
            <a:ext cx="9144000" cy="1447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76200" y="1447800"/>
            <a:ext cx="9144000" cy="1588"/>
          </a:xfrm>
          <a:prstGeom prst="line">
            <a:avLst/>
          </a:prstGeom>
          <a:ln w="8255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ubtitle 2"/>
          <p:cNvSpPr txBox="1">
            <a:spLocks/>
          </p:cNvSpPr>
          <p:nvPr/>
        </p:nvSpPr>
        <p:spPr bwMode="auto">
          <a:xfrm>
            <a:off x="381000" y="76200"/>
            <a:ext cx="853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8872" tIns="0" rIns="45720" bIns="0" anchor="b"/>
          <a:lstStyle/>
          <a:p>
            <a:pPr>
              <a:buClr>
                <a:schemeClr val="accent1"/>
              </a:buClr>
              <a:buSzPct val="80000"/>
            </a:pPr>
            <a:endParaRPr lang="sr-Latn-CS" sz="2400" b="1" dirty="0" smtClean="0">
              <a:solidFill>
                <a:srgbClr val="FFA347"/>
              </a:solidFill>
              <a:effectLst/>
              <a:latin typeface="Century Gothic" pitchFamily="34" charset="0"/>
            </a:endParaRPr>
          </a:p>
          <a:p>
            <a:pPr>
              <a:buClr>
                <a:schemeClr val="accent1"/>
              </a:buClr>
              <a:buSzPct val="80000"/>
            </a:pPr>
            <a:r>
              <a:rPr lang="sr-Latn-CS" sz="2400" b="1" dirty="0" smtClean="0">
                <a:solidFill>
                  <a:srgbClr val="FFA347"/>
                </a:solidFill>
                <a:effectLst/>
                <a:latin typeface="Century Gothic" pitchFamily="34" charset="0"/>
              </a:rPr>
              <a:t>Zakon o organskoj proizvodnji</a:t>
            </a:r>
            <a:endParaRPr lang="sr-Cyrl-CS" sz="2400" b="1" dirty="0" smtClean="0">
              <a:solidFill>
                <a:srgbClr val="FFA347"/>
              </a:solidFill>
              <a:effectLst/>
              <a:latin typeface="Century Gothic" pitchFamily="34" charset="0"/>
            </a:endParaRPr>
          </a:p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endParaRPr lang="sr-Cyrl-CS" sz="2400" b="1" dirty="0">
              <a:solidFill>
                <a:srgbClr val="FFA347"/>
              </a:solidFill>
              <a:effectLst/>
              <a:latin typeface="Century Gothic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28600" y="1752600"/>
            <a:ext cx="2362200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sr-Latn-CS" b="1" dirty="0" smtClean="0">
                <a:latin typeface="Century Gothic" pitchFamily="34" charset="0"/>
              </a:rPr>
              <a:t>Nadležni organ za organsku proizvodnju</a:t>
            </a:r>
            <a:endParaRPr lang="en-US" b="1" dirty="0" smtClean="0">
              <a:solidFill>
                <a:schemeClr val="tx1"/>
              </a:solidFill>
              <a:latin typeface="Century Gothic" pitchFamily="34" charset="0"/>
            </a:endParaRPr>
          </a:p>
          <a:p>
            <a:pPr algn="r"/>
            <a:endParaRPr lang="sr-Latn-CS" sz="1600" b="1" dirty="0" smtClean="0">
              <a:latin typeface="Century Gothic" pitchFamily="34" charset="0"/>
            </a:endParaRPr>
          </a:p>
          <a:p>
            <a:pPr algn="r"/>
            <a:endParaRPr lang="sr-Latn-CS" sz="1600" b="1" dirty="0" smtClean="0">
              <a:latin typeface="Century Gothic" pitchFamily="34" charset="0"/>
            </a:endParaRPr>
          </a:p>
          <a:p>
            <a:pPr algn="r"/>
            <a:endParaRPr lang="sr-Latn-CS" sz="1600" b="1" dirty="0" smtClean="0">
              <a:latin typeface="Century Gothic" pitchFamily="34" charset="0"/>
            </a:endParaRPr>
          </a:p>
          <a:p>
            <a:pPr algn="r"/>
            <a:endParaRPr lang="sr-Latn-CS" sz="1600" b="1" dirty="0" smtClean="0">
              <a:latin typeface="Century Gothic" pitchFamily="34" charset="0"/>
            </a:endParaRPr>
          </a:p>
          <a:p>
            <a:pPr algn="r"/>
            <a:r>
              <a:rPr lang="sr-Latn-CS" b="1" dirty="0" smtClean="0">
                <a:latin typeface="Century Gothic" pitchFamily="34" charset="0"/>
              </a:rPr>
              <a:t>Stručni savet za organsku proizvodnju</a:t>
            </a:r>
            <a:r>
              <a:rPr lang="sr-Cyrl-CS" b="1" dirty="0" smtClean="0">
                <a:latin typeface="Century Gothic" pitchFamily="34" charset="0"/>
              </a:rPr>
              <a:t/>
            </a:r>
            <a:br>
              <a:rPr lang="sr-Cyrl-CS" b="1" dirty="0" smtClean="0">
                <a:latin typeface="Century Gothic" pitchFamily="34" charset="0"/>
              </a:rPr>
            </a:br>
            <a:endParaRPr lang="en-US" b="1" dirty="0" smtClean="0">
              <a:latin typeface="Century Gothic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971800" y="1676400"/>
            <a:ext cx="5791200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1800000" rev="0"/>
              </a:camera>
              <a:lightRig rig="threePt" dir="t"/>
            </a:scene3d>
            <a:sp3d prstMaterial="dkEdge">
              <a:bevelT w="0"/>
              <a:bevelB w="6350"/>
            </a:sp3d>
          </a:bodyPr>
          <a:lstStyle/>
          <a:p>
            <a:r>
              <a:rPr lang="sr-Cyrl-CS" sz="1600" dirty="0" smtClean="0">
                <a:solidFill>
                  <a:srgbClr val="EA157A"/>
                </a:solidFill>
                <a:effectLst/>
                <a:latin typeface="Century Gothic" pitchFamily="34" charset="0"/>
              </a:rPr>
              <a:t> </a:t>
            </a:r>
            <a:endParaRPr lang="en-US" sz="1600" cap="none" spc="0" dirty="0">
              <a:ln w="3175">
                <a:solidFill>
                  <a:schemeClr val="tx1"/>
                </a:solidFill>
              </a:ln>
              <a:solidFill>
                <a:srgbClr val="EA157A"/>
              </a:solidFill>
              <a:effectLst/>
              <a:latin typeface="Century Gothic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429000" y="3429000"/>
            <a:ext cx="5486400" cy="1323439"/>
          </a:xfrm>
          <a:prstGeom prst="rect">
            <a:avLst/>
          </a:prstGeom>
          <a:solidFill>
            <a:srgbClr val="FFA347"/>
          </a:solidFill>
        </p:spPr>
        <p:txBody>
          <a:bodyPr wrap="square">
            <a:spAutoFit/>
          </a:bodyPr>
          <a:lstStyle/>
          <a:p>
            <a:endParaRPr lang="en-US" sz="1600" b="1" dirty="0" smtClean="0">
              <a:latin typeface="Century Gothic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1600" b="1" dirty="0" smtClean="0">
                <a:solidFill>
                  <a:schemeClr val="tx1"/>
                </a:solidFill>
                <a:latin typeface="Century Gothic" pitchFamily="34" charset="0"/>
              </a:rPr>
              <a:t> </a:t>
            </a:r>
            <a:r>
              <a:rPr lang="sr-Latn-CS" sz="1600" b="1" i="1" dirty="0" smtClean="0">
                <a:latin typeface="Century Gothic" pitchFamily="34" charset="0"/>
              </a:rPr>
              <a:t>razmatranje stručnih pitanja</a:t>
            </a:r>
            <a:endParaRPr lang="en-US" sz="1600" b="1" dirty="0" smtClean="0">
              <a:latin typeface="Century Gothic" pitchFamily="34" charset="0"/>
            </a:endParaRPr>
          </a:p>
          <a:p>
            <a:endParaRPr lang="en-US" sz="1600" b="1" dirty="0">
              <a:latin typeface="Century Gothic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1600" b="1" dirty="0" smtClean="0">
                <a:latin typeface="Century Gothic" pitchFamily="34" charset="0"/>
              </a:rPr>
              <a:t> </a:t>
            </a:r>
            <a:r>
              <a:rPr lang="sr-Latn-CS" sz="1600" b="1" i="1" dirty="0" smtClean="0">
                <a:latin typeface="Century Gothic" pitchFamily="34" charset="0"/>
              </a:rPr>
              <a:t>davanje stručnih mišljenja </a:t>
            </a:r>
            <a:endParaRPr lang="en-US" sz="1600" b="1" dirty="0" smtClean="0">
              <a:latin typeface="Century Gothic" pitchFamily="34" charset="0"/>
            </a:endParaRPr>
          </a:p>
          <a:p>
            <a:endParaRPr lang="en-US" sz="1600" b="1" dirty="0">
              <a:latin typeface="Century Gothic" pitchFamily="34" charset="0"/>
            </a:endParaRPr>
          </a:p>
        </p:txBody>
      </p:sp>
      <p:grpSp>
        <p:nvGrpSpPr>
          <p:cNvPr id="2" name="Group 33"/>
          <p:cNvGrpSpPr/>
          <p:nvPr/>
        </p:nvGrpSpPr>
        <p:grpSpPr>
          <a:xfrm>
            <a:off x="3467100" y="4800600"/>
            <a:ext cx="4762500" cy="1828800"/>
            <a:chOff x="3467100" y="4800600"/>
            <a:chExt cx="4762500" cy="1828800"/>
          </a:xfrm>
        </p:grpSpPr>
        <p:pic>
          <p:nvPicPr>
            <p:cNvPr id="25" name="Picture 18" descr="thumbnai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467100" y="4800600"/>
              <a:ext cx="2362200" cy="1828800"/>
            </a:xfrm>
            <a:prstGeom prst="rect">
              <a:avLst/>
            </a:prstGeom>
            <a:noFill/>
            <a:ln w="9525">
              <a:solidFill>
                <a:srgbClr val="7E93AA"/>
              </a:solidFill>
              <a:miter lim="800000"/>
              <a:headEnd/>
              <a:tailEnd/>
            </a:ln>
          </p:spPr>
        </p:pic>
        <p:pic>
          <p:nvPicPr>
            <p:cNvPr id="32" name="Picture 6" descr="thumbnail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905500" y="4801108"/>
              <a:ext cx="2324100" cy="1828292"/>
            </a:xfrm>
            <a:prstGeom prst="rect">
              <a:avLst/>
            </a:prstGeom>
            <a:noFill/>
            <a:ln w="9525">
              <a:solidFill>
                <a:schemeClr val="tx2"/>
              </a:solidFill>
              <a:miter lim="800000"/>
              <a:headEnd/>
              <a:tailEnd/>
            </a:ln>
          </p:spPr>
        </p:pic>
      </p:grpSp>
      <p:sp>
        <p:nvSpPr>
          <p:cNvPr id="13" name="Rectangle 12"/>
          <p:cNvSpPr/>
          <p:nvPr/>
        </p:nvSpPr>
        <p:spPr>
          <a:xfrm>
            <a:off x="3352800" y="1752600"/>
            <a:ext cx="5562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CS" b="1" dirty="0" smtClean="0">
                <a:solidFill>
                  <a:srgbClr val="EA157A"/>
                </a:solidFill>
                <a:effectLst/>
                <a:latin typeface="Century Gothic" pitchFamily="34" charset="0"/>
              </a:rPr>
              <a:t>ovlašćivanje kontrolnih organizacija</a:t>
            </a:r>
          </a:p>
          <a:p>
            <a:r>
              <a:rPr lang="sr-Latn-CS" b="1" dirty="0" smtClean="0">
                <a:solidFill>
                  <a:srgbClr val="EA157A"/>
                </a:solidFill>
                <a:effectLst/>
                <a:latin typeface="Century Gothic" pitchFamily="34" charset="0"/>
              </a:rPr>
              <a:t>vrši nadzor nad njihovim radom</a:t>
            </a:r>
          </a:p>
          <a:p>
            <a:r>
              <a:rPr lang="sr-Latn-CS" b="1" dirty="0" smtClean="0">
                <a:solidFill>
                  <a:srgbClr val="EA157A"/>
                </a:solidFill>
                <a:effectLst/>
                <a:latin typeface="Century Gothic" pitchFamily="34" charset="0"/>
              </a:rPr>
              <a:t> evidencij</a:t>
            </a:r>
            <a:r>
              <a:rPr lang="en-US" b="1" dirty="0" smtClean="0">
                <a:solidFill>
                  <a:srgbClr val="EA157A"/>
                </a:solidFill>
                <a:effectLst/>
                <a:latin typeface="Century Gothic" pitchFamily="34" charset="0"/>
              </a:rPr>
              <a:t>a</a:t>
            </a:r>
            <a:r>
              <a:rPr lang="sr-Latn-CS" b="1" dirty="0" smtClean="0">
                <a:solidFill>
                  <a:srgbClr val="EA157A"/>
                </a:solidFill>
                <a:effectLst/>
                <a:latin typeface="Century Gothic" pitchFamily="34" charset="0"/>
              </a:rPr>
              <a:t> o organskoj proizvodnji</a:t>
            </a:r>
          </a:p>
          <a:p>
            <a:r>
              <a:rPr lang="en-US" b="1" dirty="0" smtClean="0">
                <a:solidFill>
                  <a:srgbClr val="EA157A"/>
                </a:solidFill>
                <a:effectLst/>
                <a:latin typeface="Century Gothic" pitchFamily="34" charset="0"/>
              </a:rPr>
              <a:t>o</a:t>
            </a:r>
            <a:r>
              <a:rPr lang="sr-Latn-CS" b="1" dirty="0" smtClean="0">
                <a:solidFill>
                  <a:srgbClr val="EA157A"/>
                </a:solidFill>
                <a:effectLst/>
                <a:latin typeface="Century Gothic" pitchFamily="34" charset="0"/>
              </a:rPr>
              <a:t>dobrava upotrebu reproduktivnog materijala</a:t>
            </a:r>
          </a:p>
          <a:p>
            <a:r>
              <a:rPr lang="sr-Latn-CS" b="1" dirty="0" smtClean="0">
                <a:solidFill>
                  <a:srgbClr val="EA157A"/>
                </a:solidFill>
                <a:effectLst/>
                <a:latin typeface="Century Gothic" pitchFamily="34" charset="0"/>
              </a:rPr>
              <a:t>skraćenje perioda konverzije</a:t>
            </a:r>
          </a:p>
          <a:p>
            <a:r>
              <a:rPr lang="sr-Cyrl-CS" dirty="0" smtClean="0">
                <a:solidFill>
                  <a:srgbClr val="EA157A"/>
                </a:solidFill>
                <a:effectLst/>
                <a:latin typeface="Century Gothic" pitchFamily="34" charset="0"/>
              </a:rPr>
              <a:t> </a:t>
            </a:r>
            <a:endParaRPr lang="en-US" dirty="0">
              <a:ln w="3175">
                <a:solidFill>
                  <a:schemeClr val="tx1"/>
                </a:solidFill>
              </a:ln>
              <a:solidFill>
                <a:srgbClr val="EA157A"/>
              </a:solidFill>
              <a:effectLst/>
              <a:latin typeface="Century Gothic" pitchFamily="34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 bwMode="auto">
          <a:xfrm>
            <a:off x="381000" y="76200"/>
            <a:ext cx="853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8872" tIns="0" rIns="45720" bIns="0" anchor="b"/>
          <a:lstStyle/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sr-Latn-CS" sz="2000" b="1" dirty="0" smtClean="0">
                <a:solidFill>
                  <a:srgbClr val="FFA347"/>
                </a:solidFill>
                <a:effectLst/>
                <a:latin typeface="Century Gothic" pitchFamily="34" charset="0"/>
              </a:rPr>
              <a:t>Zakon o organskoj proizvodnji</a:t>
            </a:r>
            <a:endParaRPr lang="sr-Cyrl-CS" sz="2000" b="1" dirty="0">
              <a:solidFill>
                <a:srgbClr val="FFA347"/>
              </a:solidFill>
              <a:effectLst/>
              <a:latin typeface="Century Gothic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113581" y="1226403"/>
            <a:ext cx="872418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1800000" rev="0"/>
              </a:camera>
              <a:lightRig rig="threePt" dir="t"/>
            </a:scene3d>
            <a:sp3d prstMaterial="dkEdge">
              <a:bevelT w="0"/>
              <a:bevelB w="6350"/>
            </a:sp3d>
          </a:bodyPr>
          <a:lstStyle/>
          <a:p>
            <a:r>
              <a:rPr lang="sr-Latn-CS" sz="2400" dirty="0" smtClean="0">
                <a:solidFill>
                  <a:srgbClr val="EA157A"/>
                </a:solidFill>
                <a:latin typeface="Century Gothic" pitchFamily="34" charset="0"/>
              </a:rPr>
              <a:t>   Saradnja sa Sektorom za carinski sistem i</a:t>
            </a:r>
          </a:p>
          <a:p>
            <a:r>
              <a:rPr lang="sr-Latn-CS" sz="2400" dirty="0" smtClean="0">
                <a:solidFill>
                  <a:srgbClr val="EA157A"/>
                </a:solidFill>
                <a:latin typeface="Century Gothic" pitchFamily="34" charset="0"/>
              </a:rPr>
              <a:t>   politiku-Ministarstva finansija</a:t>
            </a:r>
            <a:endParaRPr lang="en-US" sz="2400" u="sng" dirty="0">
              <a:solidFill>
                <a:srgbClr val="EA157A"/>
              </a:solidFill>
              <a:latin typeface="Century Gothic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2819400"/>
            <a:ext cx="5867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CS" b="1" dirty="0" smtClean="0">
                <a:solidFill>
                  <a:schemeClr val="bg1"/>
                </a:solidFill>
                <a:latin typeface="Century Gothic" pitchFamily="34" charset="0"/>
              </a:rPr>
              <a:t>Izvoz organskih proizvoda sa sertifikatom ovlašćene kontrolne organizacije</a:t>
            </a:r>
            <a:endParaRPr lang="en-US" b="1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endParaRPr lang="en-US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pic>
        <p:nvPicPr>
          <p:cNvPr id="7" name="Picture 33" descr="thumbnail"/>
          <p:cNvPicPr>
            <a:picLocks noChangeAspect="1" noChangeArrowheads="1"/>
          </p:cNvPicPr>
          <p:nvPr/>
        </p:nvPicPr>
        <p:blipFill>
          <a:blip r:embed="rId2" cstate="print"/>
          <a:srcRect t="11267"/>
          <a:stretch>
            <a:fillRect/>
          </a:stretch>
        </p:blipFill>
        <p:spPr bwMode="auto">
          <a:xfrm>
            <a:off x="6691229" y="4712130"/>
            <a:ext cx="1835259" cy="199347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8" name="Picture 31" descr="thumbnail"/>
          <p:cNvPicPr>
            <a:picLocks noChangeAspect="1" noChangeArrowheads="1"/>
          </p:cNvPicPr>
          <p:nvPr/>
        </p:nvPicPr>
        <p:blipFill>
          <a:blip r:embed="rId3" cstate="print"/>
          <a:srcRect t="21333"/>
          <a:stretch>
            <a:fillRect/>
          </a:stretch>
        </p:blipFill>
        <p:spPr bwMode="auto">
          <a:xfrm>
            <a:off x="6691231" y="2743200"/>
            <a:ext cx="1843169" cy="18669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533400" y="3581400"/>
            <a:ext cx="6705600" cy="2646878"/>
          </a:xfrm>
          <a:prstGeom prst="rect">
            <a:avLst/>
          </a:prstGeom>
          <a:solidFill>
            <a:srgbClr val="FFA347">
              <a:alpha val="69000"/>
            </a:srgbClr>
          </a:solidFill>
        </p:spPr>
        <p:txBody>
          <a:bodyPr wrap="square">
            <a:spAutoFit/>
          </a:bodyPr>
          <a:lstStyle/>
          <a:p>
            <a:endParaRPr lang="en-US" b="1" dirty="0" smtClean="0">
              <a:solidFill>
                <a:schemeClr val="bg1"/>
              </a:solidFill>
              <a:effectLst/>
              <a:latin typeface="Century Gothic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b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sr-Latn-CS" sz="1600" dirty="0" smtClean="0">
                <a:solidFill>
                  <a:schemeClr val="bg1"/>
                </a:solidFill>
                <a:latin typeface="Century Gothic" pitchFamily="34" charset="0"/>
              </a:rPr>
              <a:t>Promena Pravilnika o obliku, sadržini, načinu podnošenja i popunjavanja deklaracije i drugih obrazaca u carinskom postupku</a:t>
            </a:r>
            <a:r>
              <a:rPr lang="sr-Cyrl-CS" sz="1600" dirty="0" smtClean="0">
                <a:solidFill>
                  <a:schemeClr val="bg1"/>
                </a:solidFill>
                <a:latin typeface="Century Gothic" pitchFamily="34" charset="0"/>
              </a:rPr>
              <a:t>;</a:t>
            </a:r>
            <a:endParaRPr lang="en-US" sz="16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endParaRPr lang="en-US" sz="1600" b="1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1600" b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sr-Latn-CS" sz="1600" b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sr-Latn-CS" sz="1600" dirty="0" smtClean="0">
                <a:solidFill>
                  <a:schemeClr val="bg1"/>
                </a:solidFill>
                <a:latin typeface="Century Gothic" pitchFamily="34" charset="0"/>
              </a:rPr>
              <a:t>U delu </a:t>
            </a:r>
            <a:r>
              <a:rPr lang="en-US" sz="1600" dirty="0" smtClean="0">
                <a:solidFill>
                  <a:schemeClr val="bg1"/>
                </a:solidFill>
                <a:latin typeface="Century Gothic" pitchFamily="34" charset="0"/>
              </a:rPr>
              <a:t>XXIV </a:t>
            </a:r>
            <a:r>
              <a:rPr lang="sr-Latn-CS" sz="1600" dirty="0" smtClean="0">
                <a:solidFill>
                  <a:schemeClr val="bg1"/>
                </a:solidFill>
                <a:latin typeface="Century Gothic" pitchFamily="34" charset="0"/>
              </a:rPr>
              <a:t>,,Priložene isprave i dodatne informacije,, pod rednim brojem 6. ,,Uverenja o poreklu i druga uverenja,, dodat je </a:t>
            </a:r>
          </a:p>
          <a:p>
            <a:pPr algn="just">
              <a:buFontTx/>
              <a:buNone/>
            </a:pPr>
            <a:r>
              <a:rPr lang="sr-Latn-CS" sz="1600" dirty="0" smtClean="0">
                <a:solidFill>
                  <a:schemeClr val="bg1"/>
                </a:solidFill>
                <a:latin typeface="Century Gothic" pitchFamily="34" charset="0"/>
              </a:rPr>
              <a:t>,,Sertifikat o organskom proizvodu izdat od strane ovlašćene kontrolne organizac</a:t>
            </a:r>
            <a:endParaRPr lang="en-US" sz="16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US" b="1" dirty="0">
              <a:solidFill>
                <a:schemeClr val="bg1"/>
              </a:solidFill>
              <a:effectLst/>
              <a:latin typeface="Century Gothic" pitchFamily="34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 bwMode="auto">
          <a:xfrm>
            <a:off x="381000" y="76200"/>
            <a:ext cx="853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8872" tIns="0" rIns="45720" bIns="0" anchor="b"/>
          <a:lstStyle/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sr-Latn-CS" sz="2000" b="1" dirty="0" smtClean="0">
                <a:solidFill>
                  <a:srgbClr val="FFA347"/>
                </a:solidFill>
                <a:effectLst/>
                <a:latin typeface="Century Gothic" pitchFamily="34" charset="0"/>
              </a:rPr>
              <a:t>Zakon o organ</a:t>
            </a:r>
            <a:r>
              <a:rPr lang="en-US" sz="2000" b="1" dirty="0" smtClean="0">
                <a:solidFill>
                  <a:srgbClr val="FFA347"/>
                </a:solidFill>
                <a:effectLst/>
                <a:latin typeface="Century Gothic" pitchFamily="34" charset="0"/>
              </a:rPr>
              <a:t>s</a:t>
            </a:r>
            <a:r>
              <a:rPr lang="sr-Latn-CS" sz="2000" b="1" dirty="0" smtClean="0">
                <a:solidFill>
                  <a:srgbClr val="FFA347"/>
                </a:solidFill>
                <a:effectLst/>
                <a:latin typeface="Century Gothic" pitchFamily="34" charset="0"/>
              </a:rPr>
              <a:t>koj proizvodnji</a:t>
            </a:r>
            <a:endParaRPr lang="sr-Cyrl-CS" sz="2000" b="1" dirty="0">
              <a:solidFill>
                <a:srgbClr val="FFA347"/>
              </a:solidFill>
              <a:effectLst/>
              <a:latin typeface="Century Gothic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" y="1226403"/>
            <a:ext cx="79248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1800000" rev="0"/>
              </a:camera>
              <a:lightRig rig="threePt" dir="t"/>
            </a:scene3d>
            <a:sp3d prstMaterial="dkEdge">
              <a:bevelT w="0"/>
              <a:bevelB w="6350"/>
            </a:sp3d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Latn-CS" sz="2400" dirty="0" smtClean="0">
                <a:solidFill>
                  <a:schemeClr val="accent2"/>
                </a:solidFill>
                <a:latin typeface="Century Gothic" pitchFamily="34" charset="0"/>
              </a:rPr>
              <a:t>Grupna sertifikacija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0" cap="none" spc="0" normalizeH="0" baseline="0" noProof="0" dirty="0" smtClean="0">
              <a:ln w="3175">
                <a:solidFill>
                  <a:sysClr val="windowText" lastClr="000000"/>
                </a:solidFill>
              </a:ln>
              <a:solidFill>
                <a:schemeClr val="accent2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uLnTx/>
              <a:uFillTx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2819400"/>
            <a:ext cx="58674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CS" sz="1600" dirty="0" smtClean="0">
                <a:solidFill>
                  <a:schemeClr val="bg1"/>
                </a:solidFill>
                <a:latin typeface="Century Gothic" pitchFamily="34" charset="0"/>
              </a:rPr>
              <a:t>Organizator proizvodnje sklapa ugovor sa kontrolnom organizacijom</a:t>
            </a:r>
          </a:p>
          <a:p>
            <a:endParaRPr lang="en-US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pic>
        <p:nvPicPr>
          <p:cNvPr id="7" name="Picture 33" descr="thumbnail"/>
          <p:cNvPicPr>
            <a:picLocks noChangeAspect="1" noChangeArrowheads="1"/>
          </p:cNvPicPr>
          <p:nvPr/>
        </p:nvPicPr>
        <p:blipFill>
          <a:blip r:embed="rId2" cstate="print"/>
          <a:srcRect t="11267"/>
          <a:stretch>
            <a:fillRect/>
          </a:stretch>
        </p:blipFill>
        <p:spPr bwMode="auto">
          <a:xfrm>
            <a:off x="6691229" y="4712130"/>
            <a:ext cx="1835259" cy="199347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8" name="Picture 31" descr="thumbnail"/>
          <p:cNvPicPr>
            <a:picLocks noChangeAspect="1" noChangeArrowheads="1"/>
          </p:cNvPicPr>
          <p:nvPr/>
        </p:nvPicPr>
        <p:blipFill>
          <a:blip r:embed="rId3" cstate="print"/>
          <a:srcRect t="21333"/>
          <a:stretch>
            <a:fillRect/>
          </a:stretch>
        </p:blipFill>
        <p:spPr bwMode="auto">
          <a:xfrm>
            <a:off x="6691231" y="2743200"/>
            <a:ext cx="1843169" cy="18669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533400" y="4114801"/>
            <a:ext cx="6705600" cy="1908215"/>
          </a:xfrm>
          <a:prstGeom prst="rect">
            <a:avLst/>
          </a:prstGeom>
          <a:solidFill>
            <a:srgbClr val="FFA347">
              <a:alpha val="69000"/>
            </a:srgbClr>
          </a:solidFill>
        </p:spPr>
        <p:txBody>
          <a:bodyPr wrap="square">
            <a:spAutoFit/>
          </a:bodyPr>
          <a:lstStyle/>
          <a:p>
            <a:endParaRPr lang="en-US" b="1" dirty="0" smtClean="0">
              <a:solidFill>
                <a:schemeClr val="bg1"/>
              </a:solidFill>
              <a:effectLst/>
              <a:latin typeface="Century Gothic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b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sr-Latn-CS" sz="1600" b="1" dirty="0" smtClean="0">
                <a:solidFill>
                  <a:schemeClr val="bg1"/>
                </a:solidFill>
                <a:latin typeface="Century Gothic" pitchFamily="34" charset="0"/>
              </a:rPr>
              <a:t>Treba da uspostavi </a:t>
            </a:r>
            <a:r>
              <a:rPr lang="sr-Latn-CS" b="1" dirty="0" smtClean="0">
                <a:solidFill>
                  <a:schemeClr val="bg1"/>
                </a:solidFill>
                <a:latin typeface="Century Gothic" pitchFamily="34" charset="0"/>
              </a:rPr>
              <a:t>interni sistem kontrole</a:t>
            </a:r>
          </a:p>
          <a:p>
            <a:r>
              <a:rPr lang="en-US" sz="1600" b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sr-Latn-CS" sz="1600" dirty="0" smtClean="0">
                <a:solidFill>
                  <a:schemeClr val="bg1"/>
                </a:solidFill>
                <a:latin typeface="Century Gothic" pitchFamily="34" charset="0"/>
              </a:rPr>
              <a:t>kontrolu organske proizvodnje kod organizatora proizvodnje i proizvođača kooperanata obavlja interni kontrolor  a proveru efikasnosti internog sistema kontrole obavlja kontrolor ovlašćene kontrolne organizacije </a:t>
            </a:r>
            <a:endParaRPr lang="en-US" sz="1600" b="1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US" b="1" dirty="0">
              <a:solidFill>
                <a:schemeClr val="bg1"/>
              </a:solidFill>
              <a:effectLst/>
              <a:latin typeface="Century Gothic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04800" y="1676400"/>
            <a:ext cx="8534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Tx/>
              <a:buNone/>
            </a:pPr>
            <a:r>
              <a:rPr lang="sr-Latn-CS" dirty="0" smtClean="0">
                <a:latin typeface="Century Gothic" pitchFamily="34" charset="0"/>
              </a:rPr>
              <a:t>   </a:t>
            </a:r>
            <a:r>
              <a:rPr lang="sr-Latn-CS" sz="1600" dirty="0" smtClean="0">
                <a:latin typeface="Century Gothic" pitchFamily="34" charset="0"/>
              </a:rPr>
              <a:t>kada organizator proizvodnje zaključi ugovor o saradnji</a:t>
            </a:r>
          </a:p>
          <a:p>
            <a:pPr algn="just">
              <a:buFontTx/>
              <a:buNone/>
            </a:pPr>
            <a:r>
              <a:rPr lang="sr-Latn-CS" sz="1600" dirty="0" smtClean="0">
                <a:latin typeface="Century Gothic" pitchFamily="34" charset="0"/>
              </a:rPr>
              <a:t> </a:t>
            </a:r>
            <a:r>
              <a:rPr lang="en-US" sz="1600" dirty="0" smtClean="0">
                <a:latin typeface="Century Gothic" pitchFamily="34" charset="0"/>
              </a:rPr>
              <a:t> </a:t>
            </a:r>
            <a:r>
              <a:rPr lang="sr-Latn-CS" sz="1600" dirty="0" smtClean="0">
                <a:latin typeface="Century Gothic" pitchFamily="34" charset="0"/>
              </a:rPr>
              <a:t>  sa drugim proizvođačima (proizvođači kooperanti</a:t>
            </a:r>
            <a:r>
              <a:rPr lang="sr-Latn-CS" dirty="0" smtClean="0">
                <a:latin typeface="Century Gothic" pitchFamily="34" charset="0"/>
              </a:rPr>
              <a:t>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33400" y="3428999"/>
            <a:ext cx="6324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CS" sz="1600" dirty="0" smtClean="0">
                <a:solidFill>
                  <a:schemeClr val="bg1"/>
                </a:solidFill>
                <a:latin typeface="Century Gothic" pitchFamily="34" charset="0"/>
              </a:rPr>
              <a:t>U ugovoru se navode svi prozvođači kooperanti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 bwMode="auto">
          <a:xfrm>
            <a:off x="381000" y="76200"/>
            <a:ext cx="853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8872" tIns="0" rIns="45720" bIns="0" anchor="b"/>
          <a:lstStyle/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sr-Latn-CS" sz="2000" b="1" dirty="0" smtClean="0">
                <a:solidFill>
                  <a:srgbClr val="FFA347"/>
                </a:solidFill>
                <a:effectLst/>
                <a:latin typeface="Century Gothic" pitchFamily="34" charset="0"/>
              </a:rPr>
              <a:t>Zakon o organkoj proizvodnji</a:t>
            </a:r>
            <a:endParaRPr lang="sr-Cyrl-CS" sz="2000" b="1" dirty="0">
              <a:solidFill>
                <a:srgbClr val="FFA347"/>
              </a:solidFill>
              <a:effectLst/>
              <a:latin typeface="Century Gothic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228600" y="1226403"/>
            <a:ext cx="98298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1800000" rev="0"/>
              </a:camera>
              <a:lightRig rig="threePt" dir="t"/>
            </a:scene3d>
            <a:sp3d prstMaterial="dkEdge">
              <a:bevelT w="0"/>
              <a:bevelB w="6350"/>
            </a:sp3d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Latn-CS" sz="2400" dirty="0" smtClean="0">
                <a:solidFill>
                  <a:schemeClr val="accent2"/>
                </a:solidFill>
                <a:latin typeface="Century Gothic" pitchFamily="34" charset="0"/>
              </a:rPr>
              <a:t>Procedura uključivanja proizvođača u organsku proizvodnju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0" cap="none" spc="0" normalizeH="0" baseline="0" noProof="0" dirty="0" smtClean="0">
              <a:ln w="3175">
                <a:solidFill>
                  <a:sysClr val="windowText" lastClr="000000"/>
                </a:solidFill>
              </a:ln>
              <a:solidFill>
                <a:schemeClr val="accent2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uLnTx/>
              <a:uFillTx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2819400"/>
            <a:ext cx="58674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CS" sz="1600" b="1" dirty="0" smtClean="0">
                <a:solidFill>
                  <a:srgbClr val="FF6600"/>
                </a:solidFill>
                <a:latin typeface="Century Gothic" pitchFamily="34" charset="0"/>
              </a:rPr>
              <a:t>1</a:t>
            </a:r>
            <a:r>
              <a:rPr lang="sr-Latn-CS" sz="1600" dirty="0" smtClean="0">
                <a:solidFill>
                  <a:srgbClr val="FF6600"/>
                </a:solidFill>
                <a:latin typeface="Century Gothic" pitchFamily="34" charset="0"/>
              </a:rPr>
              <a:t>.</a:t>
            </a:r>
            <a:r>
              <a:rPr lang="sr-Latn-CS" sz="1600" dirty="0" smtClean="0">
                <a:latin typeface="Century Gothic" pitchFamily="34" charset="0"/>
              </a:rPr>
              <a:t>Proizvođač se informiše o ovlašćenim kontrolnim organizacijama za tekuću godinu</a:t>
            </a:r>
            <a:endParaRPr lang="sr-Latn-CS" sz="16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endParaRPr lang="en-US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pic>
        <p:nvPicPr>
          <p:cNvPr id="7" name="Picture 33" descr="thumbnail"/>
          <p:cNvPicPr>
            <a:picLocks noChangeAspect="1" noChangeArrowheads="1"/>
          </p:cNvPicPr>
          <p:nvPr/>
        </p:nvPicPr>
        <p:blipFill>
          <a:blip r:embed="rId2" cstate="print"/>
          <a:srcRect t="11267"/>
          <a:stretch>
            <a:fillRect/>
          </a:stretch>
        </p:blipFill>
        <p:spPr bwMode="auto">
          <a:xfrm>
            <a:off x="6691229" y="4712130"/>
            <a:ext cx="1835259" cy="199347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8" name="Picture 31" descr="thumbnail"/>
          <p:cNvPicPr>
            <a:picLocks noChangeAspect="1" noChangeArrowheads="1"/>
          </p:cNvPicPr>
          <p:nvPr/>
        </p:nvPicPr>
        <p:blipFill>
          <a:blip r:embed="rId3" cstate="print"/>
          <a:srcRect t="21333"/>
          <a:stretch>
            <a:fillRect/>
          </a:stretch>
        </p:blipFill>
        <p:spPr bwMode="auto">
          <a:xfrm>
            <a:off x="6691231" y="2743200"/>
            <a:ext cx="1843169" cy="18669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0" y="4800600"/>
            <a:ext cx="7086600" cy="1477328"/>
          </a:xfrm>
          <a:prstGeom prst="rect">
            <a:avLst/>
          </a:prstGeom>
          <a:solidFill>
            <a:srgbClr val="FFA347">
              <a:alpha val="69000"/>
            </a:srgbClr>
          </a:solidFill>
        </p:spPr>
        <p:txBody>
          <a:bodyPr wrap="square">
            <a:spAutoFit/>
          </a:bodyPr>
          <a:lstStyle/>
          <a:p>
            <a:pPr marL="609600" indent="-609600" algn="ctr">
              <a:lnSpc>
                <a:spcPct val="90000"/>
              </a:lnSpc>
              <a:buFontTx/>
              <a:buNone/>
            </a:pPr>
            <a:r>
              <a:rPr lang="sr-Latn-CS" sz="1600" b="1" dirty="0" smtClean="0">
                <a:solidFill>
                  <a:schemeClr val="bg1"/>
                </a:solidFill>
                <a:latin typeface="Century Gothic" pitchFamily="34" charset="0"/>
              </a:rPr>
              <a:t>Proizvođač  i kontrolna organizacija zaključuju: </a:t>
            </a:r>
          </a:p>
          <a:p>
            <a:pPr marL="609600" indent="-609600" algn="ctr">
              <a:lnSpc>
                <a:spcPct val="90000"/>
              </a:lnSpc>
              <a:buFontTx/>
              <a:buNone/>
            </a:pPr>
            <a:r>
              <a:rPr lang="sr-Latn-CS" sz="1600" b="1" dirty="0" smtClean="0">
                <a:solidFill>
                  <a:schemeClr val="bg1"/>
                </a:solidFill>
                <a:latin typeface="Century Gothic" pitchFamily="34" charset="0"/>
              </a:rPr>
              <a:t>      Ugovor o vršenju kontrole i sertifikacije u organskoj proizvodnji</a:t>
            </a:r>
          </a:p>
          <a:p>
            <a:pPr marL="609600" indent="-609600" algn="ctr">
              <a:lnSpc>
                <a:spcPct val="90000"/>
              </a:lnSpc>
              <a:buFontTx/>
              <a:buNone/>
            </a:pPr>
            <a:r>
              <a:rPr lang="en-US" sz="1600" b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1600" b="1" dirty="0" err="1" smtClean="0">
                <a:solidFill>
                  <a:schemeClr val="bg1"/>
                </a:solidFill>
                <a:latin typeface="Century Gothic" pitchFamily="34" charset="0"/>
              </a:rPr>
              <a:t>i</a:t>
            </a:r>
            <a:r>
              <a:rPr lang="en-US" sz="1600" b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en-US" sz="1600" b="1" dirty="0" err="1" smtClean="0">
                <a:solidFill>
                  <a:schemeClr val="bg1"/>
                </a:solidFill>
                <a:latin typeface="Century Gothic" pitchFamily="34" charset="0"/>
              </a:rPr>
              <a:t>proizvo</a:t>
            </a:r>
            <a:r>
              <a:rPr lang="sr-Latn-CS" sz="1600" b="1" dirty="0" smtClean="0">
                <a:solidFill>
                  <a:schemeClr val="bg1"/>
                </a:solidFill>
                <a:latin typeface="Century Gothic" pitchFamily="34" charset="0"/>
              </a:rPr>
              <a:t>đač dobija evidencioni broj </a:t>
            </a:r>
          </a:p>
          <a:p>
            <a:pPr marL="609600" indent="-609600" algn="ctr">
              <a:lnSpc>
                <a:spcPct val="90000"/>
              </a:lnSpc>
              <a:buFontTx/>
              <a:buNone/>
            </a:pPr>
            <a:r>
              <a:rPr lang="en-US" sz="1600" b="1" dirty="0" smtClean="0">
                <a:solidFill>
                  <a:schemeClr val="bg1"/>
                </a:solidFill>
                <a:latin typeface="Century Gothic" pitchFamily="34" charset="0"/>
              </a:rPr>
              <a:t>(</a:t>
            </a:r>
            <a:r>
              <a:rPr lang="sr-Latn-CS" sz="1600" b="1" dirty="0" smtClean="0">
                <a:solidFill>
                  <a:schemeClr val="bg1"/>
                </a:solidFill>
                <a:latin typeface="Century Gothic" pitchFamily="34" charset="0"/>
              </a:rPr>
              <a:t>sadrži podatke o ugovornim stranama, obavezama</a:t>
            </a:r>
            <a:r>
              <a:rPr lang="en-US" b="1" dirty="0" smtClean="0">
                <a:solidFill>
                  <a:schemeClr val="bg1"/>
                </a:solidFill>
                <a:latin typeface="Century Gothic" pitchFamily="34" charset="0"/>
              </a:rPr>
              <a:t>)</a:t>
            </a:r>
            <a:r>
              <a:rPr lang="sr-Latn-CS" b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</a:p>
          <a:p>
            <a:pPr marL="609600" indent="-609600" algn="ctr">
              <a:lnSpc>
                <a:spcPct val="90000"/>
              </a:lnSpc>
              <a:buFontTx/>
              <a:buNone/>
            </a:pPr>
            <a:endParaRPr lang="sr-Latn-CS" b="1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marL="609600" indent="-609600" algn="ctr">
              <a:lnSpc>
                <a:spcPct val="90000"/>
              </a:lnSpc>
              <a:buFontTx/>
              <a:buNone/>
            </a:pPr>
            <a:r>
              <a:rPr lang="sr-Latn-CS" sz="1600" b="1" dirty="0" smtClean="0">
                <a:solidFill>
                  <a:schemeClr val="bg1"/>
                </a:solidFill>
                <a:latin typeface="Century Gothic" pitchFamily="34" charset="0"/>
              </a:rPr>
              <a:t>Od dana zaključenja ugovora počinje period konverzije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" y="3352800"/>
            <a:ext cx="6477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CS" sz="1600" b="1" dirty="0" smtClean="0">
                <a:solidFill>
                  <a:srgbClr val="FF6600"/>
                </a:solidFill>
                <a:latin typeface="Century Gothic" pitchFamily="34" charset="0"/>
              </a:rPr>
              <a:t>2.</a:t>
            </a:r>
            <a:r>
              <a:rPr lang="sr-Latn-CS" sz="1600" dirty="0" smtClean="0">
                <a:latin typeface="Century Gothic" pitchFamily="34" charset="0"/>
              </a:rPr>
              <a:t>Za uključivanje u organsku proizvodnju proizvođač podnosi    prijavu ovlašćenoj kontrolnoj organizaciji </a:t>
            </a:r>
          </a:p>
          <a:p>
            <a:r>
              <a:rPr lang="sr-Latn-CS" sz="1600" b="1" dirty="0" smtClean="0">
                <a:solidFill>
                  <a:srgbClr val="FF6600"/>
                </a:solidFill>
                <a:latin typeface="Century Gothic" pitchFamily="34" charset="0"/>
              </a:rPr>
              <a:t>3</a:t>
            </a:r>
            <a:r>
              <a:rPr lang="sr-Latn-CS" sz="1600" dirty="0" smtClean="0">
                <a:latin typeface="Century Gothic" pitchFamily="34" charset="0"/>
              </a:rPr>
              <a:t>.Ovlašćena kontrolna organizacija: proverava podatke iz prijave</a:t>
            </a:r>
            <a:endParaRPr lang="en-US" sz="1600" b="1" i="1" u="sng" dirty="0" smtClean="0">
              <a:solidFill>
                <a:srgbClr val="9900CC"/>
              </a:solidFill>
              <a:latin typeface="Century Gothic" pitchFamily="34" charset="0"/>
              <a:cs typeface="Times New Roman" pitchFamily="18" charset="0"/>
            </a:endParaRPr>
          </a:p>
          <a:p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 bwMode="auto">
          <a:xfrm>
            <a:off x="381000" y="76200"/>
            <a:ext cx="8534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8872" tIns="0" rIns="45720" bIns="0" anchor="b"/>
          <a:lstStyle/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sr-Latn-CS" sz="2400" b="1" dirty="0" smtClean="0">
                <a:solidFill>
                  <a:srgbClr val="FFA347"/>
                </a:solidFill>
                <a:effectLst/>
                <a:latin typeface="Century Gothic" pitchFamily="34" charset="0"/>
              </a:rPr>
              <a:t>Zakon o organskoj proizvodnji</a:t>
            </a:r>
            <a:endParaRPr lang="sr-Cyrl-CS" sz="2400" b="1" dirty="0">
              <a:solidFill>
                <a:srgbClr val="FFA347"/>
              </a:solidFill>
              <a:effectLst/>
              <a:latin typeface="Century Gothic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28600" y="1057870"/>
            <a:ext cx="358463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1800000" rev="0"/>
              </a:camera>
              <a:lightRig rig="threePt" dir="t"/>
            </a:scene3d>
            <a:sp3d prstMaterial="dkEdge">
              <a:bevelT w="0"/>
              <a:bevelB w="635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CS" sz="3200" b="1" i="0" u="none" strike="noStrike" kern="0" cap="none" spc="0" normalizeH="0" baseline="0" noProof="0" dirty="0" smtClean="0">
                <a:ln w="3175">
                  <a:solidFill>
                    <a:sysClr val="windowText" lastClr="000000"/>
                  </a:solidFill>
                </a:ln>
                <a:solidFill>
                  <a:srgbClr val="EA157A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entury Gothic" pitchFamily="34" charset="0"/>
              </a:rPr>
              <a:t>Period</a:t>
            </a:r>
            <a:r>
              <a:rPr kumimoji="0" lang="sr-Latn-CS" sz="3200" b="1" i="0" u="none" strike="noStrike" kern="0" cap="none" spc="0" normalizeH="0" noProof="0" dirty="0" smtClean="0">
                <a:ln w="3175">
                  <a:solidFill>
                    <a:sysClr val="windowText" lastClr="000000"/>
                  </a:solidFill>
                </a:ln>
                <a:solidFill>
                  <a:srgbClr val="EA157A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entury Gothic" pitchFamily="34" charset="0"/>
              </a:rPr>
              <a:t> konverzije</a:t>
            </a:r>
            <a:endParaRPr kumimoji="0" lang="en-US" sz="3200" b="1" i="0" u="none" strike="noStrike" kern="0" cap="none" spc="0" normalizeH="0" baseline="0" noProof="0" dirty="0" smtClean="0">
              <a:ln w="3175">
                <a:solidFill>
                  <a:sysClr val="windowText" lastClr="000000"/>
                </a:solidFill>
              </a:ln>
              <a:solidFill>
                <a:srgbClr val="EA157A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entury Gothic" pitchFamily="34" charset="0"/>
            </a:endParaRPr>
          </a:p>
        </p:txBody>
      </p:sp>
      <p:pic>
        <p:nvPicPr>
          <p:cNvPr id="12" name="Picture 6" descr="thumbnai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" y="2743200"/>
            <a:ext cx="2324100" cy="1828292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13" name="Picture 13" descr="thumbnail"/>
          <p:cNvPicPr>
            <a:picLocks noChangeAspect="1" noChangeArrowheads="1"/>
          </p:cNvPicPr>
          <p:nvPr/>
        </p:nvPicPr>
        <p:blipFill>
          <a:blip r:embed="rId4" cstate="print"/>
          <a:srcRect t="5333" b="20000"/>
          <a:stretch>
            <a:fillRect/>
          </a:stretch>
        </p:blipFill>
        <p:spPr bwMode="auto">
          <a:xfrm>
            <a:off x="495300" y="4741672"/>
            <a:ext cx="2324100" cy="1735328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1752600" y="2924616"/>
            <a:ext cx="7010400" cy="3440942"/>
          </a:xfrm>
          <a:prstGeom prst="rect">
            <a:avLst/>
          </a:prstGeom>
          <a:solidFill>
            <a:srgbClr val="FFA347">
              <a:alpha val="69000"/>
            </a:srgbClr>
          </a:solidFill>
        </p:spPr>
        <p:txBody>
          <a:bodyPr wrap="square">
            <a:spAutoFit/>
          </a:bodyPr>
          <a:lstStyle/>
          <a:p>
            <a:pPr algn="r"/>
            <a:endParaRPr lang="en-US" sz="1600" b="1" dirty="0" smtClean="0">
              <a:solidFill>
                <a:schemeClr val="bg1"/>
              </a:solidFill>
              <a:effectLst/>
              <a:latin typeface="Century Gothic" pitchFamily="34" charset="0"/>
            </a:endParaRPr>
          </a:p>
          <a:p>
            <a:pPr algn="r">
              <a:lnSpc>
                <a:spcPct val="90000"/>
              </a:lnSpc>
              <a:buFontTx/>
              <a:buNone/>
            </a:pPr>
            <a:r>
              <a:rPr lang="en-US" sz="1600" b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sr-Latn-CS" sz="1600" b="1" dirty="0" smtClean="0">
                <a:solidFill>
                  <a:schemeClr val="bg1"/>
                </a:solidFill>
                <a:latin typeface="Century Gothic" pitchFamily="34" charset="0"/>
              </a:rPr>
              <a:t>Period konverzije u biljnoj proizvodnji</a:t>
            </a:r>
          </a:p>
          <a:p>
            <a:pPr algn="just">
              <a:lnSpc>
                <a:spcPct val="90000"/>
              </a:lnSpc>
              <a:buFontTx/>
              <a:buNone/>
            </a:pPr>
            <a:endParaRPr lang="sr-Latn-CS" sz="1600" dirty="0" smtClean="0">
              <a:solidFill>
                <a:schemeClr val="tx2"/>
              </a:solidFill>
              <a:latin typeface="Century Gothic" pitchFamily="34" charset="0"/>
              <a:cs typeface="Times New Roman" pitchFamily="18" charset="0"/>
              <a:sym typeface="Wingdings 3" pitchFamily="18" charset="2"/>
            </a:endParaRPr>
          </a:p>
          <a:p>
            <a:pPr algn="just">
              <a:lnSpc>
                <a:spcPct val="90000"/>
              </a:lnSpc>
              <a:buFontTx/>
              <a:buNone/>
            </a:pPr>
            <a:endParaRPr lang="sr-Latn-CS" sz="1600" dirty="0" smtClean="0">
              <a:latin typeface="Century Gothic" pitchFamily="34" charset="0"/>
            </a:endParaRPr>
          </a:p>
          <a:p>
            <a:pPr algn="just">
              <a:lnSpc>
                <a:spcPct val="90000"/>
              </a:lnSpc>
              <a:buFontTx/>
              <a:buNone/>
            </a:pPr>
            <a:endParaRPr lang="sr-Latn-CS" sz="1600" dirty="0" smtClean="0">
              <a:latin typeface="Century Gothic" pitchFamily="34" charset="0"/>
            </a:endParaRPr>
          </a:p>
          <a:p>
            <a:pPr algn="r">
              <a:buFont typeface="Wingdings" pitchFamily="2" charset="2"/>
              <a:buChar char="§"/>
            </a:pPr>
            <a:r>
              <a:rPr lang="sr-Latn-CS" sz="1600" b="1" i="1" dirty="0" smtClean="0">
                <a:solidFill>
                  <a:schemeClr val="bg1"/>
                </a:solidFill>
                <a:latin typeface="Century Gothic" pitchFamily="34" charset="0"/>
              </a:rPr>
              <a:t>Jednogodišnje biljne vrste</a:t>
            </a:r>
            <a:r>
              <a:rPr lang="sr-Latn-CS" sz="1600" i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sr-Latn-CS" sz="1600" b="1" dirty="0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  <a:sym typeface="Wingdings 3" pitchFamily="18" charset="2"/>
              </a:rPr>
              <a:t></a:t>
            </a:r>
            <a:r>
              <a:rPr lang="sr-Latn-CS" sz="1600" dirty="0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  <a:sym typeface="Wingdings 3" pitchFamily="18" charset="2"/>
              </a:rPr>
              <a:t>najmanje dve godine pre setve</a:t>
            </a:r>
          </a:p>
          <a:p>
            <a:pPr algn="r">
              <a:buFont typeface="Wingdings" pitchFamily="2" charset="2"/>
              <a:buChar char="§"/>
            </a:pPr>
            <a:endParaRPr lang="en-US" sz="1600" b="1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r">
              <a:buFont typeface="Wingdings" pitchFamily="2" charset="2"/>
              <a:buChar char="§"/>
            </a:pPr>
            <a:r>
              <a:rPr lang="en-US" sz="1600" b="1" dirty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sr-Latn-CS" sz="1600" b="1" i="1" dirty="0" smtClean="0">
                <a:solidFill>
                  <a:schemeClr val="bg1"/>
                </a:solidFill>
                <a:latin typeface="Century Gothic" pitchFamily="34" charset="0"/>
              </a:rPr>
              <a:t>Pašnjaci i višegodišnje krmno bilje</a:t>
            </a:r>
            <a:r>
              <a:rPr lang="sr-Latn-CS" sz="1600" b="1" i="1" dirty="0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  <a:sym typeface="Wingdings 3" pitchFamily="18" charset="2"/>
              </a:rPr>
              <a:t> </a:t>
            </a:r>
            <a:r>
              <a:rPr lang="sr-Latn-CS" sz="1600" b="1" dirty="0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  <a:sym typeface="Wingdings 3" pitchFamily="18" charset="2"/>
              </a:rPr>
              <a:t></a:t>
            </a:r>
            <a:r>
              <a:rPr lang="sr-Latn-CS" sz="1600" dirty="0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  <a:sym typeface="Wingdings 3" pitchFamily="18" charset="2"/>
              </a:rPr>
              <a:t>najmanje dve godine pre korišćenje kao hrane za životinje</a:t>
            </a:r>
          </a:p>
          <a:p>
            <a:pPr algn="r">
              <a:buFont typeface="Wingdings" pitchFamily="2" charset="2"/>
              <a:buChar char="§"/>
            </a:pPr>
            <a:r>
              <a:rPr lang="sr-Latn-CS" sz="1600" b="1" i="1" dirty="0" smtClean="0">
                <a:solidFill>
                  <a:schemeClr val="bg1"/>
                </a:solidFill>
                <a:latin typeface="Century Gothic" pitchFamily="34" charset="0"/>
              </a:rPr>
              <a:t>Višegodišnje biljne vrste</a:t>
            </a:r>
            <a:r>
              <a:rPr lang="sr-Latn-CS" sz="1600" b="1" i="1" dirty="0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  <a:sym typeface="Wingdings 3" pitchFamily="18" charset="2"/>
              </a:rPr>
              <a:t> </a:t>
            </a:r>
            <a:r>
              <a:rPr lang="sr-Latn-CS" sz="1600" b="1" dirty="0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  <a:sym typeface="Wingdings 3" pitchFamily="18" charset="2"/>
              </a:rPr>
              <a:t></a:t>
            </a:r>
            <a:r>
              <a:rPr lang="sr-Latn-CS" sz="1600" dirty="0" smtClean="0">
                <a:solidFill>
                  <a:schemeClr val="bg1"/>
                </a:solidFill>
                <a:latin typeface="Century Gothic" pitchFamily="34" charset="0"/>
                <a:cs typeface="Times New Roman" pitchFamily="18" charset="0"/>
                <a:sym typeface="Wingdings 3" pitchFamily="18" charset="2"/>
              </a:rPr>
              <a:t>najmanje tri godine pre prve berbe organskih proizvoda</a:t>
            </a:r>
          </a:p>
          <a:p>
            <a:pPr algn="r">
              <a:buFont typeface="Wingdings" pitchFamily="2" charset="2"/>
              <a:buChar char="§"/>
            </a:pPr>
            <a:endParaRPr lang="en-US" sz="1600" b="1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algn="r"/>
            <a:r>
              <a:rPr lang="sr-Latn-CS" sz="1600" b="1" dirty="0" smtClean="0">
                <a:solidFill>
                  <a:schemeClr val="bg1"/>
                </a:solidFill>
                <a:latin typeface="Century Gothic" pitchFamily="34" charset="0"/>
              </a:rPr>
              <a:t>Dužina trajanja perioda konverzije može se skratiti tako što se uzima u obzir period koji predhodi početku perioda konverzije</a:t>
            </a:r>
            <a:endParaRPr lang="en-US" sz="1600" b="1" dirty="0">
              <a:solidFill>
                <a:schemeClr val="bg1"/>
              </a:solidFill>
              <a:effectLst/>
              <a:latin typeface="Century Gothic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7200" y="1828800"/>
            <a:ext cx="8458200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buFontTx/>
              <a:buNone/>
            </a:pPr>
            <a:r>
              <a:rPr lang="sr-Latn-CS" sz="1600" dirty="0" smtClean="0">
                <a:latin typeface="Century Gothic" pitchFamily="34" charset="0"/>
              </a:rPr>
              <a:t>Vremenski period koji je potreban da se sa konvencionalnog načina proizvodnje pređe na organsku proizvodnju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 bwMode="auto">
          <a:xfrm>
            <a:off x="381000" y="76200"/>
            <a:ext cx="853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8872" tIns="0" rIns="45720" bIns="0" anchor="b"/>
          <a:lstStyle/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sr-Latn-CS" sz="2000" b="1" dirty="0" smtClean="0">
                <a:solidFill>
                  <a:srgbClr val="FFA347"/>
                </a:solidFill>
                <a:effectLst/>
                <a:latin typeface="Century Gothic" pitchFamily="34" charset="0"/>
              </a:rPr>
              <a:t>Zakon o organskoj proizvodnji</a:t>
            </a:r>
          </a:p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sr-Latn-CS" sz="2400" dirty="0" smtClean="0">
                <a:solidFill>
                  <a:srgbClr val="EA157A"/>
                </a:solidFill>
                <a:effectLst/>
                <a:latin typeface="Century Gothic" pitchFamily="34" charset="0"/>
              </a:rPr>
              <a:t>Obeležavanje organskih proizvoda</a:t>
            </a:r>
            <a:endParaRPr lang="sr-Cyrl-CS" sz="2400" dirty="0">
              <a:solidFill>
                <a:srgbClr val="EA157A"/>
              </a:solidFill>
              <a:effectLst/>
              <a:latin typeface="Century Gothic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48000" y="1143000"/>
            <a:ext cx="5410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r-Latn-CS" sz="1600" dirty="0" smtClean="0">
              <a:latin typeface="Century Gothic" pitchFamily="34" charset="0"/>
              <a:cs typeface="Times New Roman" pitchFamily="18" charset="0"/>
              <a:sym typeface="Wingdings 3" pitchFamily="18" charset="2"/>
            </a:endParaRPr>
          </a:p>
          <a:p>
            <a:r>
              <a:rPr lang="en-GB" sz="1600" b="1" dirty="0" smtClean="0">
                <a:solidFill>
                  <a:schemeClr val="tx1"/>
                </a:solidFill>
                <a:latin typeface="Century Gothic" pitchFamily="34" charset="0"/>
              </a:rPr>
              <a:t> </a:t>
            </a:r>
            <a:endParaRPr lang="en-US" sz="1600" b="1" dirty="0">
              <a:latin typeface="Century Gothic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124200" y="2133600"/>
            <a:ext cx="5562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600" dirty="0" smtClean="0"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endParaRPr lang="en-US" sz="1600" dirty="0"/>
          </a:p>
        </p:txBody>
      </p:sp>
      <p:sp>
        <p:nvSpPr>
          <p:cNvPr id="12" name="Rectangle 11"/>
          <p:cNvSpPr/>
          <p:nvPr/>
        </p:nvSpPr>
        <p:spPr>
          <a:xfrm>
            <a:off x="457200" y="1219200"/>
            <a:ext cx="8458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Tx/>
              <a:buNone/>
            </a:pPr>
            <a:r>
              <a:rPr lang="sr-Latn-CS" sz="1600" dirty="0" smtClean="0">
                <a:latin typeface="Century Gothic" pitchFamily="34" charset="0"/>
              </a:rPr>
              <a:t>Nakon isteka perioda konverzije</a:t>
            </a:r>
            <a:r>
              <a:rPr lang="en-US" sz="1600" dirty="0" smtClean="0">
                <a:latin typeface="Century Gothic" pitchFamily="34" charset="0"/>
              </a:rPr>
              <a:t> </a:t>
            </a:r>
            <a:r>
              <a:rPr lang="en-US" sz="1600" dirty="0" err="1" smtClean="0">
                <a:latin typeface="Century Gothic" pitchFamily="34" charset="0"/>
              </a:rPr>
              <a:t>i</a:t>
            </a:r>
            <a:r>
              <a:rPr lang="en-US" sz="1600" dirty="0" smtClean="0">
                <a:latin typeface="Century Gothic" pitchFamily="34" charset="0"/>
              </a:rPr>
              <a:t> </a:t>
            </a:r>
            <a:r>
              <a:rPr lang="sr-Latn-CS" sz="1600" dirty="0" smtClean="0">
                <a:latin typeface="Century Gothic" pitchFamily="34" charset="0"/>
              </a:rPr>
              <a:t>zahteva proizvođača kontrolna organizacija donosi odluku o sertifikaciji i izdaje sertifikat da je proizvod proizveden primenom metoda organske proizvodnje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04800" y="2133601"/>
            <a:ext cx="853440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sr-Latn-CS" dirty="0" smtClean="0">
                <a:solidFill>
                  <a:srgbClr val="00B050"/>
                </a:solidFill>
                <a:latin typeface="Century Gothic" pitchFamily="34" charset="0"/>
              </a:rPr>
              <a:t> </a:t>
            </a:r>
            <a:r>
              <a:rPr lang="sr-Latn-CS" sz="1600" dirty="0" smtClean="0">
                <a:solidFill>
                  <a:srgbClr val="EA157A"/>
                </a:solidFill>
                <a:latin typeface="Century Gothic" pitchFamily="34" charset="0"/>
              </a:rPr>
              <a:t>Sertifikovani organski proizvodi mogu se obeležiti nacionalnim znakom za organske proizvode i oznakom organski proizvod</a:t>
            </a:r>
            <a:endParaRPr lang="en-US" sz="1600" dirty="0" smtClean="0">
              <a:solidFill>
                <a:srgbClr val="EA157A"/>
              </a:solidFill>
              <a:latin typeface="Century Gothic" pitchFamily="34" charset="0"/>
            </a:endParaRPr>
          </a:p>
        </p:txBody>
      </p:sp>
      <p:pic>
        <p:nvPicPr>
          <p:cNvPr id="14" name="Picture 6" descr="ORGANIK-ZNAK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0800000" flipH="1" flipV="1">
            <a:off x="762000" y="2819400"/>
            <a:ext cx="2514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le 14"/>
          <p:cNvSpPr/>
          <p:nvPr/>
        </p:nvSpPr>
        <p:spPr>
          <a:xfrm>
            <a:off x="533400" y="5257800"/>
            <a:ext cx="8229600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 algn="ctr">
              <a:lnSpc>
                <a:spcPct val="90000"/>
              </a:lnSpc>
              <a:buFontTx/>
              <a:buNone/>
            </a:pPr>
            <a:r>
              <a:rPr lang="sr-Latn-CS" dirty="0" smtClean="0">
                <a:latin typeface="Century Gothic" pitchFamily="34" charset="0"/>
              </a:rPr>
              <a:t>Prerađeni sertifikovani organski proizvodi mogu se obeležiti nacionalnim znakom samo ukoliko sadrže </a:t>
            </a:r>
            <a:r>
              <a:rPr lang="sr-Latn-CS" dirty="0" smtClean="0">
                <a:solidFill>
                  <a:srgbClr val="EA157A"/>
                </a:solidFill>
                <a:latin typeface="Century Gothic" pitchFamily="34" charset="0"/>
              </a:rPr>
              <a:t>NAJMANJE 95% SASTOJAKA</a:t>
            </a:r>
          </a:p>
          <a:p>
            <a:pPr marL="609600" indent="-609600" algn="ctr">
              <a:lnSpc>
                <a:spcPct val="90000"/>
              </a:lnSpc>
              <a:buFontTx/>
              <a:buNone/>
            </a:pPr>
            <a:r>
              <a:rPr lang="sr-Latn-CS" dirty="0" smtClean="0">
                <a:latin typeface="Century Gothic" pitchFamily="34" charset="0"/>
              </a:rPr>
              <a:t>poljoprivrednog porekla koji su proizvedeni primenom metoda organske proizvodnje</a:t>
            </a:r>
            <a:endParaRPr lang="en-US" dirty="0"/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14800" y="3581400"/>
            <a:ext cx="2209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6477000" y="3200400"/>
            <a:ext cx="2438400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 algn="ctr">
              <a:lnSpc>
                <a:spcPct val="90000"/>
              </a:lnSpc>
              <a:buFontTx/>
              <a:buNone/>
            </a:pPr>
            <a:r>
              <a:rPr lang="sr-Latn-CS" sz="1600" b="1" dirty="0" smtClean="0">
                <a:solidFill>
                  <a:srgbClr val="FFA347"/>
                </a:solidFill>
                <a:latin typeface="Century Gothic" pitchFamily="34" charset="0"/>
              </a:rPr>
              <a:t>P</a:t>
            </a:r>
            <a:r>
              <a:rPr lang="en-US" sz="1600" b="1" dirty="0" err="1" smtClean="0">
                <a:solidFill>
                  <a:srgbClr val="FFA347"/>
                </a:solidFill>
                <a:latin typeface="Century Gothic" pitchFamily="34" charset="0"/>
              </a:rPr>
              <a:t>roizvodi</a:t>
            </a:r>
            <a:r>
              <a:rPr lang="en-US" sz="1600" b="1" dirty="0" smtClean="0">
                <a:solidFill>
                  <a:srgbClr val="FFA347"/>
                </a:solidFill>
                <a:latin typeface="Century Gothic" pitchFamily="34" charset="0"/>
              </a:rPr>
              <a:t> </a:t>
            </a:r>
            <a:r>
              <a:rPr lang="en-US" sz="1600" b="1" dirty="0" err="1" smtClean="0">
                <a:solidFill>
                  <a:srgbClr val="FFA347"/>
                </a:solidFill>
                <a:latin typeface="Century Gothic" pitchFamily="34" charset="0"/>
              </a:rPr>
              <a:t>biljnog</a:t>
            </a:r>
            <a:endParaRPr lang="en-US" sz="1600" b="1" dirty="0" smtClean="0">
              <a:solidFill>
                <a:srgbClr val="FFA347"/>
              </a:solidFill>
              <a:latin typeface="Century Gothic" pitchFamily="34" charset="0"/>
            </a:endParaRPr>
          </a:p>
          <a:p>
            <a:pPr marL="609600" indent="-609600" algn="ctr">
              <a:lnSpc>
                <a:spcPct val="90000"/>
              </a:lnSpc>
              <a:buFontTx/>
              <a:buNone/>
            </a:pPr>
            <a:r>
              <a:rPr lang="en-US" sz="1600" b="1" dirty="0" err="1" smtClean="0">
                <a:solidFill>
                  <a:srgbClr val="FFA347"/>
                </a:solidFill>
                <a:latin typeface="Century Gothic" pitchFamily="34" charset="0"/>
              </a:rPr>
              <a:t>poreka</a:t>
            </a:r>
            <a:endParaRPr lang="en-US" sz="1600" b="1" dirty="0" smtClean="0">
              <a:solidFill>
                <a:srgbClr val="FFA347"/>
              </a:solidFill>
              <a:latin typeface="Century Gothic" pitchFamily="34" charset="0"/>
            </a:endParaRPr>
          </a:p>
          <a:p>
            <a:pPr marL="609600" indent="-609600" algn="ctr">
              <a:lnSpc>
                <a:spcPct val="90000"/>
              </a:lnSpc>
              <a:buFontTx/>
              <a:buNone/>
            </a:pPr>
            <a:r>
              <a:rPr lang="sr-Latn-CS" sz="1600" dirty="0" smtClean="0">
                <a:solidFill>
                  <a:srgbClr val="FFA347"/>
                </a:solidFill>
                <a:latin typeface="Century Gothic" pitchFamily="34" charset="0"/>
              </a:rPr>
              <a:t> </a:t>
            </a:r>
            <a:r>
              <a:rPr lang="sr-Latn-CS" sz="1600" dirty="0" smtClean="0">
                <a:latin typeface="Century Gothic" pitchFamily="34" charset="0"/>
              </a:rPr>
              <a:t>NAKON ISTEKA</a:t>
            </a:r>
            <a:endParaRPr lang="en-US" sz="1600" dirty="0" smtClean="0">
              <a:latin typeface="Century Gothic" pitchFamily="34" charset="0"/>
            </a:endParaRPr>
          </a:p>
          <a:p>
            <a:pPr marL="609600" indent="-609600" algn="ctr">
              <a:lnSpc>
                <a:spcPct val="90000"/>
              </a:lnSpc>
              <a:buFontTx/>
              <a:buNone/>
            </a:pPr>
            <a:r>
              <a:rPr lang="sr-Latn-CS" sz="1600" dirty="0" smtClean="0">
                <a:latin typeface="Century Gothic" pitchFamily="34" charset="0"/>
              </a:rPr>
              <a:t>GODINU DANA OD</a:t>
            </a:r>
          </a:p>
          <a:p>
            <a:pPr marL="609600" indent="-609600" algn="ctr">
              <a:lnSpc>
                <a:spcPct val="90000"/>
              </a:lnSpc>
              <a:buFontTx/>
              <a:buNone/>
            </a:pPr>
            <a:r>
              <a:rPr lang="sr-Latn-CS" sz="1600" dirty="0" smtClean="0">
                <a:latin typeface="Century Gothic" pitchFamily="34" charset="0"/>
              </a:rPr>
              <a:t>POČETKA PERIODA</a:t>
            </a:r>
            <a:endParaRPr lang="en-US" sz="1600" dirty="0" smtClean="0">
              <a:latin typeface="Century Gothic" pitchFamily="34" charset="0"/>
            </a:endParaRPr>
          </a:p>
          <a:p>
            <a:pPr marL="609600" indent="-609600" algn="ctr">
              <a:lnSpc>
                <a:spcPct val="90000"/>
              </a:lnSpc>
              <a:buFontTx/>
              <a:buNone/>
            </a:pPr>
            <a:r>
              <a:rPr lang="sr-Latn-CS" sz="1600" dirty="0" smtClean="0">
                <a:latin typeface="Century Gothic" pitchFamily="34" charset="0"/>
              </a:rPr>
              <a:t>KONVERZIJE </a:t>
            </a:r>
            <a:endParaRPr lang="en-US" sz="1600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 bwMode="auto">
          <a:xfrm>
            <a:off x="381000" y="228600"/>
            <a:ext cx="8534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8872" tIns="0" rIns="45720" bIns="0" anchor="b"/>
          <a:lstStyle/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endParaRPr lang="sr-Cyrl-CS" sz="2400" dirty="0">
              <a:solidFill>
                <a:srgbClr val="EA157A"/>
              </a:solidFill>
              <a:effectLst/>
              <a:latin typeface="Century Gothic" pitchFamily="34" charset="0"/>
            </a:endParaRPr>
          </a:p>
        </p:txBody>
      </p:sp>
      <p:pic>
        <p:nvPicPr>
          <p:cNvPr id="5" name="Picture 6" descr="thumbnai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" y="1447800"/>
            <a:ext cx="2324100" cy="1599692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6" name="Picture 13" descr="thumbnail"/>
          <p:cNvPicPr>
            <a:picLocks noChangeAspect="1" noChangeArrowheads="1"/>
          </p:cNvPicPr>
          <p:nvPr/>
        </p:nvPicPr>
        <p:blipFill>
          <a:blip r:embed="rId4" cstate="print"/>
          <a:srcRect t="5333" b="20000"/>
          <a:stretch>
            <a:fillRect/>
          </a:stretch>
        </p:blipFill>
        <p:spPr bwMode="auto">
          <a:xfrm>
            <a:off x="495300" y="3217672"/>
            <a:ext cx="2324100" cy="1735328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3048000" y="1143000"/>
            <a:ext cx="60960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r-Latn-CS" sz="1600" b="1" dirty="0" smtClean="0">
              <a:solidFill>
                <a:srgbClr val="FFA347"/>
              </a:solidFill>
              <a:latin typeface="Century Gothic" pitchFamily="34" charset="0"/>
            </a:endParaRPr>
          </a:p>
          <a:p>
            <a:endParaRPr lang="sr-Latn-CS" sz="1600" b="1" dirty="0" smtClean="0">
              <a:solidFill>
                <a:srgbClr val="FFA347"/>
              </a:solidFill>
              <a:latin typeface="Century Gothic" pitchFamily="34" charset="0"/>
            </a:endParaRPr>
          </a:p>
          <a:p>
            <a:pPr algn="r"/>
            <a:r>
              <a:rPr lang="sr-Latn-CS" sz="1600" b="1" dirty="0" smtClean="0">
                <a:solidFill>
                  <a:srgbClr val="4E5B6F"/>
                </a:solidFill>
                <a:latin typeface="Century Gothic" pitchFamily="34" charset="0"/>
              </a:rPr>
              <a:t>Budžet za organsku proizvodnju </a:t>
            </a:r>
            <a:r>
              <a:rPr lang="en-US" sz="1600" b="1" dirty="0" smtClean="0">
                <a:solidFill>
                  <a:srgbClr val="4E5B6F"/>
                </a:solidFill>
                <a:latin typeface="Century Gothic" pitchFamily="34" charset="0"/>
              </a:rPr>
              <a:t>35</a:t>
            </a:r>
            <a:r>
              <a:rPr lang="sr-Latn-CS" b="1" dirty="0" smtClean="0">
                <a:solidFill>
                  <a:srgbClr val="4E5B6F"/>
                </a:solidFill>
                <a:latin typeface="Century Gothic" pitchFamily="34" charset="0"/>
              </a:rPr>
              <a:t> </a:t>
            </a:r>
            <a:r>
              <a:rPr lang="sr-Latn-CS" b="1" dirty="0" smtClean="0">
                <a:solidFill>
                  <a:srgbClr val="4E5B6F"/>
                </a:solidFill>
                <a:latin typeface="Century Gothic" pitchFamily="34" charset="0"/>
              </a:rPr>
              <a:t>miliona dinara</a:t>
            </a:r>
            <a:endParaRPr lang="en-US" b="1" dirty="0">
              <a:solidFill>
                <a:srgbClr val="4E5B6F"/>
              </a:solidFill>
              <a:latin typeface="Century Gothic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81000" y="0"/>
            <a:ext cx="876300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r-Latn-CS" b="1" dirty="0" smtClean="0">
              <a:solidFill>
                <a:srgbClr val="EA157A"/>
              </a:solidFill>
              <a:latin typeface="Century Gothic" pitchFamily="34" charset="0"/>
            </a:endParaRPr>
          </a:p>
          <a:p>
            <a:r>
              <a:rPr lang="sr-Latn-CS" sz="2000" dirty="0" smtClean="0">
                <a:solidFill>
                  <a:srgbClr val="EA157A"/>
                </a:solidFill>
                <a:latin typeface="Century Gothic" pitchFamily="34" charset="0"/>
              </a:rPr>
              <a:t>PODRŠKA RAZVOJU ORGANSKE PROIZVODNJE U 2011. GODINI</a:t>
            </a:r>
          </a:p>
          <a:p>
            <a:endParaRPr lang="sr-Latn-CS" sz="2000" b="1" dirty="0" smtClean="0">
              <a:solidFill>
                <a:srgbClr val="EA157A"/>
              </a:solidFill>
              <a:latin typeface="Century Gothic" pitchFamily="34" charset="0"/>
            </a:endParaRPr>
          </a:p>
          <a:p>
            <a:endParaRPr lang="en-US" dirty="0">
              <a:solidFill>
                <a:srgbClr val="EA157A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895600" y="2025539"/>
            <a:ext cx="6248400" cy="23175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r">
              <a:lnSpc>
                <a:spcPct val="90000"/>
              </a:lnSpc>
              <a:buFontTx/>
              <a:buNone/>
              <a:defRPr/>
            </a:pPr>
            <a:endParaRPr lang="sr-Latn-CS" b="1" i="1" dirty="0" smtClean="0">
              <a:latin typeface="Century Gothic" pitchFamily="34" charset="0"/>
            </a:endParaRPr>
          </a:p>
          <a:p>
            <a:pPr marL="457200" indent="-457200" algn="r">
              <a:lnSpc>
                <a:spcPct val="90000"/>
              </a:lnSpc>
              <a:buFontTx/>
              <a:buNone/>
              <a:defRPr/>
            </a:pPr>
            <a:r>
              <a:rPr lang="sr-Latn-CS" sz="1600" b="1" i="1" dirty="0" smtClean="0">
                <a:latin typeface="Century Gothic" pitchFamily="34" charset="0"/>
              </a:rPr>
              <a:t>Pravo na korišćenje podsticjnih sredstava:</a:t>
            </a:r>
          </a:p>
          <a:p>
            <a:pPr marL="457200" indent="-457200" algn="r">
              <a:lnSpc>
                <a:spcPct val="90000"/>
              </a:lnSpc>
              <a:buFontTx/>
              <a:buNone/>
              <a:defRPr/>
            </a:pPr>
            <a:endParaRPr lang="sr-Latn-CS" b="1" i="1" dirty="0" smtClean="0">
              <a:latin typeface="Century Gothic" pitchFamily="34" charset="0"/>
            </a:endParaRPr>
          </a:p>
          <a:p>
            <a:pPr algn="r">
              <a:buFontTx/>
              <a:buNone/>
              <a:defRPr/>
            </a:pPr>
            <a:r>
              <a:rPr lang="sr-Cyrl-CS" sz="1600" dirty="0" smtClean="0">
                <a:latin typeface="Century Gothic" pitchFamily="34" charset="0"/>
              </a:rPr>
              <a:t>1) </a:t>
            </a:r>
            <a:r>
              <a:rPr lang="sr-Latn-CS" sz="1600" dirty="0" smtClean="0">
                <a:latin typeface="Century Gothic" pitchFamily="34" charset="0"/>
              </a:rPr>
              <a:t>fizičko lice</a:t>
            </a:r>
            <a:r>
              <a:rPr lang="sr-Cyrl-CS" sz="1600" dirty="0" smtClean="0">
                <a:latin typeface="Century Gothic" pitchFamily="34" charset="0"/>
              </a:rPr>
              <a:t> –</a:t>
            </a:r>
            <a:r>
              <a:rPr lang="sr-Latn-CS" sz="1600" dirty="0" smtClean="0">
                <a:latin typeface="Century Gothic" pitchFamily="34" charset="0"/>
              </a:rPr>
              <a:t>nosilac porodičnog komercijalnog poljoprivrednog gazdinstva</a:t>
            </a:r>
            <a:r>
              <a:rPr lang="sr-Cyrl-CS" sz="1600" dirty="0" smtClean="0">
                <a:latin typeface="Century Gothic" pitchFamily="34" charset="0"/>
              </a:rPr>
              <a:t>;</a:t>
            </a:r>
            <a:endParaRPr lang="en-US" sz="1600" dirty="0" smtClean="0">
              <a:latin typeface="Century Gothic" pitchFamily="34" charset="0"/>
            </a:endParaRPr>
          </a:p>
          <a:p>
            <a:pPr algn="r">
              <a:buFontTx/>
              <a:buNone/>
              <a:defRPr/>
            </a:pPr>
            <a:r>
              <a:rPr lang="sr-Cyrl-CS" sz="1600" dirty="0" smtClean="0">
                <a:latin typeface="Century Gothic" pitchFamily="34" charset="0"/>
              </a:rPr>
              <a:t>2) </a:t>
            </a:r>
            <a:r>
              <a:rPr lang="sr-Latn-CS" sz="1600" dirty="0" smtClean="0">
                <a:latin typeface="Century Gothic" pitchFamily="34" charset="0"/>
              </a:rPr>
              <a:t>privredno društvo</a:t>
            </a:r>
            <a:r>
              <a:rPr lang="sr-Cyrl-CS" sz="1600" dirty="0" smtClean="0">
                <a:latin typeface="Century Gothic" pitchFamily="34" charset="0"/>
              </a:rPr>
              <a:t>;</a:t>
            </a:r>
            <a:endParaRPr lang="en-US" sz="1600" dirty="0" smtClean="0">
              <a:latin typeface="Century Gothic" pitchFamily="34" charset="0"/>
            </a:endParaRPr>
          </a:p>
          <a:p>
            <a:pPr algn="r">
              <a:buFontTx/>
              <a:buNone/>
              <a:defRPr/>
            </a:pPr>
            <a:r>
              <a:rPr lang="sr-Cyrl-CS" sz="1600" dirty="0" smtClean="0">
                <a:latin typeface="Century Gothic" pitchFamily="34" charset="0"/>
              </a:rPr>
              <a:t>3) </a:t>
            </a:r>
            <a:r>
              <a:rPr lang="sr-Latn-CS" sz="1600" dirty="0" smtClean="0">
                <a:latin typeface="Century Gothic" pitchFamily="34" charset="0"/>
              </a:rPr>
              <a:t>zemljoradnička zadruga</a:t>
            </a:r>
            <a:r>
              <a:rPr lang="sr-Cyrl-CS" sz="1600" dirty="0" smtClean="0">
                <a:latin typeface="Century Gothic" pitchFamily="34" charset="0"/>
              </a:rPr>
              <a:t>;</a:t>
            </a:r>
            <a:endParaRPr lang="en-US" sz="1600" dirty="0" smtClean="0">
              <a:latin typeface="Century Gothic" pitchFamily="34" charset="0"/>
            </a:endParaRPr>
          </a:p>
          <a:p>
            <a:pPr algn="r">
              <a:buFontTx/>
              <a:buNone/>
              <a:defRPr/>
            </a:pPr>
            <a:r>
              <a:rPr lang="sr-Cyrl-CS" sz="1600" dirty="0" smtClean="0">
                <a:latin typeface="Century Gothic" pitchFamily="34" charset="0"/>
              </a:rPr>
              <a:t>4) </a:t>
            </a:r>
            <a:r>
              <a:rPr lang="sr-Latn-CS" sz="1600" dirty="0" smtClean="0">
                <a:latin typeface="Century Gothic" pitchFamily="34" charset="0"/>
              </a:rPr>
              <a:t>proizvođač kooperant</a:t>
            </a:r>
            <a:r>
              <a:rPr lang="sr-Cyrl-CS" sz="1600" dirty="0" smtClean="0">
                <a:latin typeface="Century Gothic" pitchFamily="34" charset="0"/>
              </a:rPr>
              <a:t>;</a:t>
            </a:r>
            <a:endParaRPr lang="en-US" sz="1600" dirty="0" smtClean="0">
              <a:latin typeface="Century Gothic" pitchFamily="34" charset="0"/>
            </a:endParaRPr>
          </a:p>
          <a:p>
            <a:pPr algn="r">
              <a:buFontTx/>
              <a:buNone/>
              <a:defRPr/>
            </a:pPr>
            <a:r>
              <a:rPr lang="sr-Cyrl-CS" sz="1600" dirty="0" smtClean="0">
                <a:latin typeface="Century Gothic" pitchFamily="34" charset="0"/>
              </a:rPr>
              <a:t>5</a:t>
            </a:r>
            <a:r>
              <a:rPr lang="sr-Latn-CS" sz="1600" dirty="0" smtClean="0">
                <a:latin typeface="Century Gothic" pitchFamily="34" charset="0"/>
              </a:rPr>
              <a:t>) vaspitno obrazovne ustanove</a:t>
            </a:r>
            <a:r>
              <a:rPr lang="sr-Cyrl-CS" sz="1600" dirty="0" smtClean="0">
                <a:latin typeface="Century Gothic" pitchFamily="34" charset="0"/>
              </a:rPr>
              <a:t>. </a:t>
            </a:r>
            <a:endParaRPr lang="sr-Latn-CS" sz="1600" dirty="0" smtClean="0">
              <a:latin typeface="Century Gothic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 rot="10800000" flipV="1">
            <a:off x="228600" y="5276850"/>
            <a:ext cx="8686800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90000"/>
              </a:lnSpc>
              <a:buFontTx/>
              <a:buNone/>
              <a:defRPr/>
            </a:pPr>
            <a:r>
              <a:rPr lang="sr-Latn-CS" i="1" dirty="0" smtClean="0">
                <a:solidFill>
                  <a:srgbClr val="002060"/>
                </a:solidFill>
                <a:latin typeface="Century Gothic" pitchFamily="34" charset="0"/>
              </a:rPr>
              <a:t> </a:t>
            </a:r>
            <a:r>
              <a:rPr lang="sr-Latn-CS" b="1" i="1" dirty="0" smtClean="0">
                <a:solidFill>
                  <a:srgbClr val="EA157A"/>
                </a:solidFill>
                <a:latin typeface="Century Gothic" pitchFamily="34" charset="0"/>
              </a:rPr>
              <a:t>Iznosi  podsticaja veći u odnosu na prošlu godinu.</a:t>
            </a:r>
          </a:p>
          <a:p>
            <a:pPr marL="457200" indent="-457200" algn="just">
              <a:lnSpc>
                <a:spcPct val="90000"/>
              </a:lnSpc>
              <a:buFontTx/>
              <a:buNone/>
              <a:defRPr/>
            </a:pPr>
            <a:endParaRPr lang="sr-Latn-CS" b="1" i="1" dirty="0" smtClean="0">
              <a:solidFill>
                <a:srgbClr val="EA157A"/>
              </a:solidFill>
              <a:latin typeface="Century Gothic" pitchFamily="34" charset="0"/>
            </a:endParaRPr>
          </a:p>
          <a:p>
            <a:pPr marL="457200" indent="-457200" algn="just">
              <a:lnSpc>
                <a:spcPct val="90000"/>
              </a:lnSpc>
              <a:buFontTx/>
              <a:buNone/>
              <a:defRPr/>
            </a:pPr>
            <a:r>
              <a:rPr lang="sr-Latn-CS" b="1" i="1" dirty="0" smtClean="0">
                <a:solidFill>
                  <a:srgbClr val="EA157A"/>
                </a:solidFill>
                <a:latin typeface="Century Gothic" pitchFamily="34" charset="0"/>
              </a:rPr>
              <a:t> Veći podsticaji predviđeni za proizvođače čija je proizvodnja u periodu</a:t>
            </a:r>
          </a:p>
          <a:p>
            <a:pPr marL="457200" indent="-457200" algn="just">
              <a:lnSpc>
                <a:spcPct val="90000"/>
              </a:lnSpc>
              <a:buFontTx/>
              <a:buNone/>
              <a:defRPr/>
            </a:pPr>
            <a:r>
              <a:rPr lang="sr-Latn-CS" b="1" i="1" dirty="0" smtClean="0">
                <a:solidFill>
                  <a:srgbClr val="EA157A"/>
                </a:solidFill>
                <a:latin typeface="Century Gothic" pitchFamily="34" charset="0"/>
              </a:rPr>
              <a:t>konverzije</a:t>
            </a:r>
            <a:r>
              <a:rPr lang="sr-Latn-CS" sz="1600" b="1" i="1" dirty="0" smtClean="0">
                <a:solidFill>
                  <a:srgbClr val="EA157A"/>
                </a:solidFill>
                <a:latin typeface="Century Gothic" pitchFamily="34" charset="0"/>
              </a:rPr>
              <a:t>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838200"/>
            <a:ext cx="84582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sr-Latn-CS" b="1" dirty="0" smtClean="0">
                <a:solidFill>
                  <a:srgbClr val="FFA347"/>
                </a:solidFill>
                <a:effectLst/>
                <a:latin typeface="Century Gothic" pitchFamily="34" charset="0"/>
              </a:rPr>
              <a:t>Podsticajna sredstva u organskoj proizvodnji</a:t>
            </a:r>
          </a:p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endParaRPr lang="sr-Cyrl-CS" sz="2000" dirty="0">
              <a:solidFill>
                <a:srgbClr val="EA157A"/>
              </a:solidFill>
              <a:effectLst/>
              <a:latin typeface="Century Gothic" pitchFamily="34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895600" y="1447800"/>
            <a:ext cx="6248400" cy="5410200"/>
          </a:xfrm>
          <a:prstGeom prst="rect">
            <a:avLst/>
          </a:prstGeom>
          <a:solidFill>
            <a:srgbClr val="7E93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 rot="5400000">
            <a:off x="-534591" y="3428603"/>
            <a:ext cx="6858794" cy="1589"/>
          </a:xfrm>
          <a:prstGeom prst="line">
            <a:avLst/>
          </a:prstGeom>
          <a:ln w="69850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0" y="0"/>
            <a:ext cx="9144000" cy="1447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/>
          <p:cNvCxnSpPr/>
          <p:nvPr/>
        </p:nvCxnSpPr>
        <p:spPr>
          <a:xfrm>
            <a:off x="0" y="1447800"/>
            <a:ext cx="9144000" cy="1588"/>
          </a:xfrm>
          <a:prstGeom prst="line">
            <a:avLst/>
          </a:prstGeom>
          <a:ln w="8255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ubtitle 2"/>
          <p:cNvSpPr txBox="1">
            <a:spLocks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8872" tIns="0" rIns="45720" bIns="0" anchor="b"/>
          <a:lstStyle/>
          <a:p>
            <a:pPr algn="just"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sr-Latn-CS" sz="2400" dirty="0" smtClean="0">
                <a:solidFill>
                  <a:srgbClr val="FFA347"/>
                </a:solidFill>
                <a:effectLst/>
                <a:latin typeface="Century Gothic" pitchFamily="34" charset="0"/>
              </a:rPr>
              <a:t>Podsticajna sredstva za organsku proizvodnju u 2011.god</a:t>
            </a:r>
            <a:endParaRPr lang="sr-Cyrl-CS" sz="2400" dirty="0" smtClean="0">
              <a:solidFill>
                <a:srgbClr val="FFA347"/>
              </a:solidFill>
              <a:effectLst/>
              <a:latin typeface="Century Gothic" pitchFamily="34" charset="0"/>
            </a:endParaRPr>
          </a:p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endParaRPr lang="sr-Cyrl-CS" sz="2400" b="1" dirty="0">
              <a:solidFill>
                <a:srgbClr val="FFA347"/>
              </a:solidFill>
              <a:effectLst/>
              <a:latin typeface="Century Gothic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28600" y="1752600"/>
            <a:ext cx="2362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sr-Cyrl-CS" sz="1600" b="1" u="sng" dirty="0" smtClean="0">
                <a:solidFill>
                  <a:schemeClr val="tx1"/>
                </a:solidFill>
                <a:latin typeface="Century Gothic" pitchFamily="34" charset="0"/>
              </a:rPr>
              <a:t/>
            </a:r>
            <a:br>
              <a:rPr lang="sr-Cyrl-CS" sz="1600" b="1" u="sng" dirty="0" smtClean="0">
                <a:solidFill>
                  <a:schemeClr val="tx1"/>
                </a:solidFill>
                <a:latin typeface="Century Gothic" pitchFamily="34" charset="0"/>
              </a:rPr>
            </a:br>
            <a:endParaRPr lang="en-US" sz="1600" b="1" dirty="0">
              <a:latin typeface="Century Gothic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429000" y="2209800"/>
            <a:ext cx="5486400" cy="2308324"/>
          </a:xfrm>
          <a:prstGeom prst="rect">
            <a:avLst/>
          </a:prstGeom>
          <a:solidFill>
            <a:srgbClr val="FFA347"/>
          </a:solidFill>
        </p:spPr>
        <p:txBody>
          <a:bodyPr wrap="square">
            <a:spAutoFit/>
          </a:bodyPr>
          <a:lstStyle/>
          <a:p>
            <a:endParaRPr lang="en-US" sz="1600" b="1" dirty="0" smtClean="0">
              <a:latin typeface="Century Gothic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1600" b="1" dirty="0" smtClean="0">
                <a:solidFill>
                  <a:schemeClr val="tx1"/>
                </a:solidFill>
                <a:latin typeface="Century Gothic" pitchFamily="34" charset="0"/>
              </a:rPr>
              <a:t> </a:t>
            </a:r>
            <a:r>
              <a:rPr lang="sr-Latn-CS" sz="1600" b="1" dirty="0" smtClean="0">
                <a:solidFill>
                  <a:srgbClr val="333333"/>
                </a:solidFill>
                <a:latin typeface="Century Gothic" pitchFamily="34" charset="0"/>
              </a:rPr>
              <a:t>Proizvođači su u obavezi da na parcelama za koje su ostvarili podsticaje, sledeći tri godine primenjuju metode organske proizvodnje </a:t>
            </a:r>
          </a:p>
          <a:p>
            <a:pPr>
              <a:buFont typeface="Wingdings" pitchFamily="2" charset="2"/>
              <a:buChar char="§"/>
            </a:pPr>
            <a:endParaRPr lang="en-US" sz="1600" b="1" dirty="0" smtClean="0">
              <a:solidFill>
                <a:srgbClr val="333333"/>
              </a:solidFill>
              <a:latin typeface="Century Gothic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1600" b="1" dirty="0" smtClean="0">
                <a:solidFill>
                  <a:srgbClr val="333333"/>
                </a:solidFill>
                <a:latin typeface="Century Gothic" pitchFamily="34" charset="0"/>
              </a:rPr>
              <a:t> </a:t>
            </a:r>
            <a:r>
              <a:rPr lang="sr-Latn-CS" sz="1600" b="1" dirty="0" smtClean="0">
                <a:solidFill>
                  <a:srgbClr val="333333"/>
                </a:solidFill>
                <a:latin typeface="Century Gothic" pitchFamily="34" charset="0"/>
              </a:rPr>
              <a:t>Međusobna prava i obaveze u vezi sa korišćenjem podsticajnih sredstava uređuju se ugovorom koji se zaključuje između Ministarstva i korisnika sredstava</a:t>
            </a:r>
            <a:endParaRPr lang="en-US" sz="1600" b="1" dirty="0" smtClean="0">
              <a:solidFill>
                <a:srgbClr val="333333"/>
              </a:solidFill>
              <a:latin typeface="Century Gothic" pitchFamily="34" charset="0"/>
            </a:endParaRPr>
          </a:p>
          <a:p>
            <a:endParaRPr lang="en-US" sz="1600" b="1" dirty="0">
              <a:latin typeface="Century Gothic" pitchFamily="34" charset="0"/>
            </a:endParaRPr>
          </a:p>
        </p:txBody>
      </p:sp>
      <p:grpSp>
        <p:nvGrpSpPr>
          <p:cNvPr id="2" name="Group 33"/>
          <p:cNvGrpSpPr/>
          <p:nvPr/>
        </p:nvGrpSpPr>
        <p:grpSpPr>
          <a:xfrm>
            <a:off x="3467100" y="4800600"/>
            <a:ext cx="4762500" cy="1828800"/>
            <a:chOff x="3467100" y="4800600"/>
            <a:chExt cx="4762500" cy="1828800"/>
          </a:xfrm>
        </p:grpSpPr>
        <p:pic>
          <p:nvPicPr>
            <p:cNvPr id="25" name="Picture 18" descr="thumbnai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467100" y="4800600"/>
              <a:ext cx="2362200" cy="1828800"/>
            </a:xfrm>
            <a:prstGeom prst="rect">
              <a:avLst/>
            </a:prstGeom>
            <a:noFill/>
            <a:ln w="9525">
              <a:solidFill>
                <a:srgbClr val="7E93AA"/>
              </a:solidFill>
              <a:miter lim="800000"/>
              <a:headEnd/>
              <a:tailEnd/>
            </a:ln>
          </p:spPr>
        </p:pic>
        <p:pic>
          <p:nvPicPr>
            <p:cNvPr id="32" name="Picture 6" descr="thumbnail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905500" y="4801108"/>
              <a:ext cx="2324100" cy="1828292"/>
            </a:xfrm>
            <a:prstGeom prst="rect">
              <a:avLst/>
            </a:prstGeom>
            <a:noFill/>
            <a:ln w="9525">
              <a:solidFill>
                <a:schemeClr val="tx2"/>
              </a:solidFill>
              <a:miter lim="800000"/>
              <a:headEnd/>
              <a:tailEnd/>
            </a:ln>
          </p:spPr>
        </p:pic>
      </p:grpSp>
      <p:sp>
        <p:nvSpPr>
          <p:cNvPr id="13" name="Rectangle 12"/>
          <p:cNvSpPr/>
          <p:nvPr/>
        </p:nvSpPr>
        <p:spPr>
          <a:xfrm>
            <a:off x="0" y="1752600"/>
            <a:ext cx="28956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sr-Latn-CS" dirty="0" smtClean="0">
                <a:solidFill>
                  <a:srgbClr val="002060"/>
                </a:solidFill>
                <a:latin typeface="Century Gothic" pitchFamily="34" charset="0"/>
              </a:rPr>
              <a:t> </a:t>
            </a:r>
            <a:r>
              <a:rPr lang="sr-Latn-CS" b="1" dirty="0" smtClean="0">
                <a:solidFill>
                  <a:srgbClr val="EA157A"/>
                </a:solidFill>
                <a:latin typeface="Century Gothic" pitchFamily="34" charset="0"/>
              </a:rPr>
              <a:t>Podsticaje mogu da ostvare samo proizvođači koji imaju </a:t>
            </a:r>
          </a:p>
          <a:p>
            <a:pPr algn="r"/>
            <a:r>
              <a:rPr lang="sr-Latn-CS" b="1" dirty="0" smtClean="0">
                <a:solidFill>
                  <a:srgbClr val="EA157A"/>
                </a:solidFill>
                <a:latin typeface="Century Gothic" pitchFamily="34" charset="0"/>
              </a:rPr>
              <a:t>sklopljene ugovore sa ovlašćenim kontrolnim organizacijama</a:t>
            </a:r>
            <a:endParaRPr lang="en-US" b="1" dirty="0" smtClean="0">
              <a:ln w="3175">
                <a:solidFill>
                  <a:schemeClr val="tx1"/>
                </a:solidFill>
              </a:ln>
              <a:solidFill>
                <a:srgbClr val="EA157A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3124200" y="1524000"/>
            <a:ext cx="5562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sr-Latn-CS" b="1" dirty="0" smtClean="0">
                <a:solidFill>
                  <a:srgbClr val="EA157A"/>
                </a:solidFill>
                <a:latin typeface="Century Gothic" pitchFamily="34" charset="0"/>
              </a:rPr>
              <a:t>Rok za podnošenje zahteva je bio 31.avgust</a:t>
            </a:r>
            <a:endParaRPr lang="en-US" b="1" dirty="0">
              <a:ln w="3175">
                <a:solidFill>
                  <a:schemeClr val="tx1"/>
                </a:solidFill>
              </a:ln>
              <a:solidFill>
                <a:srgbClr val="EA157A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Century Gothic" pitchFamily="34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 bwMode="auto">
          <a:xfrm>
            <a:off x="381000" y="76200"/>
            <a:ext cx="853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8872" tIns="0" rIns="45720" bIns="0" anchor="b"/>
          <a:lstStyle/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sr-Latn-CS" sz="2400" dirty="0" smtClean="0">
                <a:solidFill>
                  <a:srgbClr val="FFA347"/>
                </a:solidFill>
                <a:effectLst/>
                <a:latin typeface="Century Gothic" pitchFamily="34" charset="0"/>
              </a:rPr>
              <a:t>Podsticajna sredstva u organskoj proizvodnji u 2011.god.</a:t>
            </a:r>
            <a:endParaRPr lang="sr-Cyrl-CS" sz="2400" dirty="0">
              <a:solidFill>
                <a:srgbClr val="FFA347"/>
              </a:solidFill>
              <a:effectLst/>
              <a:latin typeface="Century Gothic" pitchFamily="34" charset="0"/>
            </a:endParaRPr>
          </a:p>
        </p:txBody>
      </p:sp>
      <p:pic>
        <p:nvPicPr>
          <p:cNvPr id="5" name="Picture 17" descr="thumbnai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" y="4800600"/>
            <a:ext cx="2857500" cy="19050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6" name="Picture 19" descr="thumbnai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" y="2743200"/>
            <a:ext cx="2857500" cy="189547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381000" y="1371600"/>
            <a:ext cx="79248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CS" sz="1600" dirty="0" smtClean="0">
                <a:latin typeface="Century Gothic" pitchFamily="34" charset="0"/>
              </a:rPr>
              <a:t> </a:t>
            </a:r>
            <a:r>
              <a:rPr lang="sr-Latn-CS" sz="1600" b="1" dirty="0" smtClean="0">
                <a:latin typeface="Century Gothic" pitchFamily="34" charset="0"/>
              </a:rPr>
              <a:t>Proizvođači čija je proizvodnja u periopdu konverzije </a:t>
            </a:r>
            <a:r>
              <a:rPr lang="en-US" sz="1600" dirty="0" smtClean="0">
                <a:latin typeface="Century Gothic" pitchFamily="34" charset="0"/>
              </a:rPr>
              <a:t/>
            </a:r>
            <a:br>
              <a:rPr lang="en-US" sz="1600" dirty="0" smtClean="0">
                <a:latin typeface="Century Gothic" pitchFamily="34" charset="0"/>
              </a:rPr>
            </a:br>
            <a:r>
              <a:rPr lang="en-US" sz="1600" dirty="0" smtClean="0">
                <a:latin typeface="Century Gothic" pitchFamily="34" charset="0"/>
              </a:rPr>
              <a:t/>
            </a:r>
            <a:br>
              <a:rPr lang="en-US" sz="1600" dirty="0" smtClean="0">
                <a:latin typeface="Century Gothic" pitchFamily="34" charset="0"/>
              </a:rPr>
            </a:br>
            <a:r>
              <a:rPr lang="sr-Latn-CS" sz="1600" dirty="0" smtClean="0">
                <a:latin typeface="Century Gothic" pitchFamily="34" charset="0"/>
              </a:rPr>
              <a:t> </a:t>
            </a:r>
            <a:r>
              <a:rPr lang="en-US" b="1" dirty="0" smtClean="0">
                <a:solidFill>
                  <a:srgbClr val="EA157A"/>
                </a:solidFill>
                <a:latin typeface="Century Gothic" pitchFamily="34" charset="0"/>
              </a:rPr>
              <a:t>!!! </a:t>
            </a:r>
            <a:r>
              <a:rPr lang="sr-Latn-CS" b="1" dirty="0" smtClean="0">
                <a:solidFill>
                  <a:srgbClr val="EA157A"/>
                </a:solidFill>
                <a:latin typeface="Century Gothic" pitchFamily="34" charset="0"/>
              </a:rPr>
              <a:t>40% veći podsticaji u odnosu na prošlu godinu !</a:t>
            </a:r>
            <a:r>
              <a:rPr lang="en-US" b="1" dirty="0" smtClean="0">
                <a:solidFill>
                  <a:srgbClr val="EA157A"/>
                </a:solidFill>
                <a:latin typeface="Century Gothic" pitchFamily="34" charset="0"/>
              </a:rPr>
              <a:t>!!</a:t>
            </a:r>
            <a:endParaRPr lang="en-US" b="1" dirty="0">
              <a:solidFill>
                <a:srgbClr val="EA157A"/>
              </a:solidFill>
              <a:latin typeface="Century Gothic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505200" y="2895600"/>
            <a:ext cx="563880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sr-Latn-CS" sz="1600" b="1" dirty="0" smtClean="0">
                <a:solidFill>
                  <a:schemeClr val="bg1"/>
                </a:solidFill>
                <a:latin typeface="Century Gothic" pitchFamily="34" charset="0"/>
              </a:rPr>
              <a:t>biljna proizvodnja</a:t>
            </a:r>
          </a:p>
          <a:p>
            <a:pPr>
              <a:buFontTx/>
              <a:buNone/>
              <a:defRPr/>
            </a:pPr>
            <a:r>
              <a:rPr lang="en-US" sz="1600" dirty="0" smtClean="0">
                <a:solidFill>
                  <a:schemeClr val="bg1"/>
                </a:solidFill>
                <a:effectLst/>
                <a:latin typeface="Century Gothic" pitchFamily="34" charset="0"/>
              </a:rPr>
              <a:t> </a:t>
            </a:r>
            <a:r>
              <a:rPr lang="ru-RU" sz="1600" dirty="0" smtClean="0">
                <a:solidFill>
                  <a:srgbClr val="FFA347"/>
                </a:solidFill>
                <a:latin typeface="Century Gothic" pitchFamily="34" charset="0"/>
              </a:rPr>
              <a:t>3</a:t>
            </a:r>
            <a:r>
              <a:rPr lang="sr-Cyrl-CS" sz="1600" dirty="0" smtClean="0">
                <a:solidFill>
                  <a:srgbClr val="FFA347"/>
                </a:solidFill>
                <a:latin typeface="Century Gothic" pitchFamily="34" charset="0"/>
              </a:rPr>
              <a:t>6.000 </a:t>
            </a:r>
            <a:r>
              <a:rPr lang="sr-Latn-CS" sz="1600" dirty="0" smtClean="0">
                <a:solidFill>
                  <a:schemeClr val="bg1"/>
                </a:solidFill>
                <a:latin typeface="Century Gothic" pitchFamily="34" charset="0"/>
              </a:rPr>
              <a:t>din. po hektaru za ratarsku proizvodnju</a:t>
            </a:r>
            <a:r>
              <a:rPr lang="sr-Cyrl-CS" sz="1600" dirty="0" smtClean="0">
                <a:solidFill>
                  <a:schemeClr val="bg1"/>
                </a:solidFill>
                <a:latin typeface="Century Gothic" pitchFamily="34" charset="0"/>
              </a:rPr>
              <a:t> (</a:t>
            </a:r>
            <a:r>
              <a:rPr lang="sr-Latn-CS" sz="1600" dirty="0" smtClean="0">
                <a:solidFill>
                  <a:schemeClr val="bg1"/>
                </a:solidFill>
                <a:latin typeface="Century Gothic" pitchFamily="34" charset="0"/>
              </a:rPr>
              <a:t>žitarice, industrijsko bilje, lekovito i aromatično bilje</a:t>
            </a:r>
            <a:r>
              <a:rPr lang="sr-Cyrl-CS" sz="1600" dirty="0" smtClean="0">
                <a:solidFill>
                  <a:schemeClr val="bg1"/>
                </a:solidFill>
                <a:latin typeface="Century Gothic" pitchFamily="34" charset="0"/>
              </a:rPr>
              <a:t>);</a:t>
            </a:r>
            <a:endParaRPr lang="en-US" sz="16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>
              <a:buFontTx/>
              <a:buNone/>
              <a:defRPr/>
            </a:pPr>
            <a:r>
              <a:rPr lang="sr-Latn-CS" sz="1600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sr-Cyrl-CS" sz="1600" dirty="0" smtClean="0">
                <a:solidFill>
                  <a:srgbClr val="FFA347"/>
                </a:solidFill>
                <a:latin typeface="Century Gothic" pitchFamily="34" charset="0"/>
              </a:rPr>
              <a:t>50</a:t>
            </a:r>
            <a:r>
              <a:rPr lang="ru-RU" sz="1600" dirty="0" smtClean="0">
                <a:solidFill>
                  <a:srgbClr val="FFA347"/>
                </a:solidFill>
                <a:latin typeface="Century Gothic" pitchFamily="34" charset="0"/>
              </a:rPr>
              <a:t>.</a:t>
            </a:r>
            <a:r>
              <a:rPr lang="sr-Cyrl-CS" sz="1600" dirty="0" smtClean="0">
                <a:solidFill>
                  <a:srgbClr val="FFA347"/>
                </a:solidFill>
                <a:latin typeface="Century Gothic" pitchFamily="34" charset="0"/>
              </a:rPr>
              <a:t>4</a:t>
            </a:r>
            <a:r>
              <a:rPr lang="ru-RU" sz="1600" dirty="0" smtClean="0">
                <a:solidFill>
                  <a:srgbClr val="FFA347"/>
                </a:solidFill>
                <a:latin typeface="Century Gothic" pitchFamily="34" charset="0"/>
              </a:rPr>
              <a:t>00 </a:t>
            </a:r>
            <a:r>
              <a:rPr lang="sr-Latn-CS" sz="1600" dirty="0" smtClean="0">
                <a:solidFill>
                  <a:schemeClr val="bg1"/>
                </a:solidFill>
                <a:latin typeface="Century Gothic" pitchFamily="34" charset="0"/>
              </a:rPr>
              <a:t>din. po hektaru za povrtarsku proizvodnju</a:t>
            </a:r>
            <a:r>
              <a:rPr lang="sr-Cyrl-CS" sz="1600" dirty="0" smtClean="0">
                <a:solidFill>
                  <a:schemeClr val="bg1"/>
                </a:solidFill>
                <a:latin typeface="Century Gothic" pitchFamily="34" charset="0"/>
              </a:rPr>
              <a:t>;</a:t>
            </a:r>
            <a:endParaRPr lang="sr-Latn-CS" sz="16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>
              <a:buFontTx/>
              <a:buNone/>
              <a:defRPr/>
            </a:pPr>
            <a:r>
              <a:rPr lang="sr-Latn-CS" sz="1600" dirty="0" smtClean="0">
                <a:solidFill>
                  <a:srgbClr val="FFA347"/>
                </a:solidFill>
                <a:latin typeface="Century Gothic" pitchFamily="34" charset="0"/>
              </a:rPr>
              <a:t> </a:t>
            </a:r>
            <a:r>
              <a:rPr lang="sr-Cyrl-CS" sz="1600" dirty="0" smtClean="0">
                <a:solidFill>
                  <a:srgbClr val="FFA347"/>
                </a:solidFill>
                <a:latin typeface="Century Gothic" pitchFamily="34" charset="0"/>
              </a:rPr>
              <a:t>64.800</a:t>
            </a:r>
            <a:r>
              <a:rPr lang="sr-Cyrl-CS" sz="1600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sr-Latn-CS" sz="1600" dirty="0" smtClean="0">
                <a:solidFill>
                  <a:schemeClr val="bg1"/>
                </a:solidFill>
                <a:latin typeface="Century Gothic" pitchFamily="34" charset="0"/>
              </a:rPr>
              <a:t>din. po hektaru za voćarsku i vinogradarsku proizvodnju</a:t>
            </a:r>
          </a:p>
          <a:p>
            <a:pPr marL="342900" indent="-342900">
              <a:buFont typeface="Wingdings" pitchFamily="2" charset="2"/>
              <a:buAutoNum type="arabicParenR" startAt="3"/>
            </a:pPr>
            <a:endParaRPr lang="en-US" sz="1600" dirty="0" smtClean="0">
              <a:solidFill>
                <a:schemeClr val="bg1"/>
              </a:solidFill>
              <a:effectLst/>
              <a:latin typeface="Century Gothic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sr-Latn-CS" sz="1600" b="1" dirty="0" smtClean="0">
                <a:solidFill>
                  <a:schemeClr val="bg1"/>
                </a:solidFill>
                <a:latin typeface="Century Gothic" pitchFamily="34" charset="0"/>
              </a:rPr>
              <a:t>stočarska proizvodnja</a:t>
            </a:r>
          </a:p>
          <a:p>
            <a:r>
              <a:rPr lang="sr-Cyrl-CS" sz="1600" dirty="0" smtClean="0">
                <a:solidFill>
                  <a:srgbClr val="FFA347"/>
                </a:solidFill>
                <a:latin typeface="Century Gothic" pitchFamily="34" charset="0"/>
              </a:rPr>
              <a:t>21.600</a:t>
            </a:r>
            <a:r>
              <a:rPr lang="sr-Cyrl-CS" sz="1600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sr-Latn-CS" sz="1600" dirty="0" smtClean="0">
                <a:solidFill>
                  <a:schemeClr val="bg1"/>
                </a:solidFill>
                <a:latin typeface="Century Gothic" pitchFamily="34" charset="0"/>
              </a:rPr>
              <a:t>din. po grlu krupne stoke</a:t>
            </a:r>
            <a:r>
              <a:rPr lang="sr-Cyrl-CS" sz="1600" dirty="0" smtClean="0">
                <a:solidFill>
                  <a:schemeClr val="bg1"/>
                </a:solidFill>
                <a:latin typeface="Century Gothic" pitchFamily="34" charset="0"/>
              </a:rPr>
              <a:t> (</a:t>
            </a:r>
            <a:r>
              <a:rPr lang="sr-Latn-CS" sz="1600" dirty="0" smtClean="0">
                <a:solidFill>
                  <a:schemeClr val="bg1"/>
                </a:solidFill>
                <a:latin typeface="Century Gothic" pitchFamily="34" charset="0"/>
              </a:rPr>
              <a:t>za najmanje </a:t>
            </a:r>
            <a:r>
              <a:rPr lang="sr-Cyrl-CS" sz="1600" dirty="0" smtClean="0">
                <a:solidFill>
                  <a:schemeClr val="bg1"/>
                </a:solidFill>
                <a:latin typeface="Century Gothic" pitchFamily="34" charset="0"/>
              </a:rPr>
              <a:t>4 </a:t>
            </a:r>
            <a:r>
              <a:rPr lang="sr-Latn-CS" sz="1600" dirty="0" smtClean="0">
                <a:solidFill>
                  <a:schemeClr val="bg1"/>
                </a:solidFill>
                <a:latin typeface="Century Gothic" pitchFamily="34" charset="0"/>
              </a:rPr>
              <a:t>grla</a:t>
            </a:r>
            <a:r>
              <a:rPr lang="sr-Cyrl-CS" sz="1600" dirty="0" smtClean="0">
                <a:solidFill>
                  <a:schemeClr val="bg1"/>
                </a:solidFill>
                <a:latin typeface="Century Gothic" pitchFamily="34" charset="0"/>
              </a:rPr>
              <a:t>) </a:t>
            </a:r>
            <a:r>
              <a:rPr lang="sr-Latn-CS" sz="1600" dirty="0" smtClean="0">
                <a:solidFill>
                  <a:schemeClr val="bg1"/>
                </a:solidFill>
                <a:latin typeface="Century Gothic" pitchFamily="34" charset="0"/>
              </a:rPr>
              <a:t>     </a:t>
            </a:r>
            <a:r>
              <a:rPr lang="sr-Latn-CS" sz="1600" dirty="0" smtClean="0">
                <a:solidFill>
                  <a:srgbClr val="FFA347"/>
                </a:solidFill>
                <a:latin typeface="Century Gothic" pitchFamily="34" charset="0"/>
              </a:rPr>
              <a:t> </a:t>
            </a:r>
          </a:p>
          <a:p>
            <a:r>
              <a:rPr lang="sr-Latn-CS" sz="1600" dirty="0" smtClean="0">
                <a:solidFill>
                  <a:srgbClr val="FFA347"/>
                </a:solidFill>
                <a:latin typeface="Century Gothic" pitchFamily="34" charset="0"/>
              </a:rPr>
              <a:t>   7.200 </a:t>
            </a:r>
            <a:r>
              <a:rPr lang="sr-Latn-CS" sz="1600" dirty="0" smtClean="0">
                <a:solidFill>
                  <a:schemeClr val="bg1"/>
                </a:solidFill>
                <a:latin typeface="Century Gothic" pitchFamily="34" charset="0"/>
              </a:rPr>
              <a:t>din.po grlu sitne stoke</a:t>
            </a:r>
            <a:r>
              <a:rPr lang="sr-Cyrl-CS" sz="1600" dirty="0" smtClean="0">
                <a:solidFill>
                  <a:schemeClr val="bg1"/>
                </a:solidFill>
                <a:latin typeface="Century Gothic" pitchFamily="34" charset="0"/>
              </a:rPr>
              <a:t> (</a:t>
            </a:r>
            <a:r>
              <a:rPr lang="sr-Latn-CS" sz="1600" dirty="0" smtClean="0">
                <a:solidFill>
                  <a:schemeClr val="bg1"/>
                </a:solidFill>
                <a:latin typeface="Century Gothic" pitchFamily="34" charset="0"/>
              </a:rPr>
              <a:t>za najmanje</a:t>
            </a:r>
            <a:r>
              <a:rPr lang="sr-Cyrl-CS" sz="1600" dirty="0" smtClean="0">
                <a:solidFill>
                  <a:schemeClr val="bg1"/>
                </a:solidFill>
                <a:latin typeface="Century Gothic" pitchFamily="34" charset="0"/>
              </a:rPr>
              <a:t> 10 </a:t>
            </a:r>
            <a:r>
              <a:rPr lang="sr-Latn-CS" sz="1600" dirty="0" smtClean="0">
                <a:solidFill>
                  <a:schemeClr val="bg1"/>
                </a:solidFill>
                <a:latin typeface="Century Gothic" pitchFamily="34" charset="0"/>
              </a:rPr>
              <a:t>grla</a:t>
            </a:r>
            <a:r>
              <a:rPr lang="sr-Cyrl-CS" sz="1600" dirty="0" smtClean="0">
                <a:solidFill>
                  <a:schemeClr val="bg1"/>
                </a:solidFill>
                <a:latin typeface="Century Gothic" pitchFamily="34" charset="0"/>
              </a:rPr>
              <a:t>)</a:t>
            </a:r>
            <a:endParaRPr lang="en-US" sz="16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>
              <a:buFontTx/>
              <a:buNone/>
              <a:defRPr/>
            </a:pPr>
            <a:r>
              <a:rPr lang="sr-Latn-CS" sz="1600" dirty="0" smtClean="0">
                <a:solidFill>
                  <a:schemeClr val="bg1"/>
                </a:solidFill>
                <a:latin typeface="Century Gothic" pitchFamily="34" charset="0"/>
              </a:rPr>
              <a:t>      </a:t>
            </a:r>
            <a:r>
              <a:rPr lang="sr-Cyrl-CS" sz="1600" dirty="0" smtClean="0">
                <a:solidFill>
                  <a:srgbClr val="FFA347"/>
                </a:solidFill>
                <a:latin typeface="Century Gothic" pitchFamily="34" charset="0"/>
              </a:rPr>
              <a:t>720</a:t>
            </a:r>
            <a:r>
              <a:rPr lang="sr-Cyrl-CS" sz="1600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sr-Latn-CS" sz="1600" dirty="0" smtClean="0">
                <a:solidFill>
                  <a:schemeClr val="bg1"/>
                </a:solidFill>
                <a:latin typeface="Century Gothic" pitchFamily="34" charset="0"/>
              </a:rPr>
              <a:t>din. po jedinki živine</a:t>
            </a:r>
            <a:r>
              <a:rPr lang="sr-Cyrl-CS" sz="1600" dirty="0" smtClean="0">
                <a:solidFill>
                  <a:schemeClr val="bg1"/>
                </a:solidFill>
                <a:latin typeface="Century Gothic" pitchFamily="34" charset="0"/>
              </a:rPr>
              <a:t> (</a:t>
            </a:r>
            <a:r>
              <a:rPr lang="sr-Latn-CS" sz="1600" dirty="0" smtClean="0">
                <a:solidFill>
                  <a:schemeClr val="bg1"/>
                </a:solidFill>
                <a:latin typeface="Century Gothic" pitchFamily="34" charset="0"/>
              </a:rPr>
              <a:t>za najmanje </a:t>
            </a:r>
            <a:r>
              <a:rPr lang="sr-Cyrl-CS" sz="1600" dirty="0" smtClean="0">
                <a:solidFill>
                  <a:schemeClr val="bg1"/>
                </a:solidFill>
                <a:latin typeface="Century Gothic" pitchFamily="34" charset="0"/>
              </a:rPr>
              <a:t>100 </a:t>
            </a:r>
            <a:r>
              <a:rPr lang="sr-Latn-CS" sz="1600" dirty="0" smtClean="0">
                <a:solidFill>
                  <a:schemeClr val="bg1"/>
                </a:solidFill>
                <a:latin typeface="Century Gothic" pitchFamily="34" charset="0"/>
              </a:rPr>
              <a:t>jedinki</a:t>
            </a:r>
            <a:r>
              <a:rPr lang="sr-Cyrl-CS" sz="1600" dirty="0" smtClean="0">
                <a:solidFill>
                  <a:schemeClr val="bg1"/>
                </a:solidFill>
                <a:latin typeface="Century Gothic" pitchFamily="34" charset="0"/>
              </a:rPr>
              <a:t>)</a:t>
            </a:r>
            <a:endParaRPr lang="sr-Latn-CS" sz="16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>
              <a:buFontTx/>
              <a:buNone/>
              <a:defRPr/>
            </a:pPr>
            <a:r>
              <a:rPr lang="sr-Latn-CS" sz="1600" dirty="0" smtClean="0">
                <a:solidFill>
                  <a:srgbClr val="FFA347"/>
                </a:solidFill>
                <a:latin typeface="Century Gothic" pitchFamily="34" charset="0"/>
              </a:rPr>
              <a:t>   </a:t>
            </a:r>
            <a:r>
              <a:rPr lang="sr-Cyrl-CS" sz="1600" dirty="0" smtClean="0">
                <a:solidFill>
                  <a:srgbClr val="FFA347"/>
                </a:solidFill>
                <a:latin typeface="Century Gothic" pitchFamily="34" charset="0"/>
              </a:rPr>
              <a:t>2.800 </a:t>
            </a:r>
            <a:r>
              <a:rPr lang="sr-Latn-CS" sz="1600" dirty="0" smtClean="0">
                <a:solidFill>
                  <a:schemeClr val="bg1"/>
                </a:solidFill>
                <a:latin typeface="Century Gothic" pitchFamily="34" charset="0"/>
              </a:rPr>
              <a:t>din. po košnici</a:t>
            </a:r>
            <a:r>
              <a:rPr lang="sr-Cyrl-CS" sz="1600" dirty="0" smtClean="0">
                <a:solidFill>
                  <a:schemeClr val="bg1"/>
                </a:solidFill>
                <a:latin typeface="Century Gothic" pitchFamily="34" charset="0"/>
              </a:rPr>
              <a:t> (</a:t>
            </a:r>
            <a:r>
              <a:rPr lang="sr-Latn-CS" sz="1600" dirty="0" smtClean="0">
                <a:solidFill>
                  <a:schemeClr val="bg1"/>
                </a:solidFill>
                <a:latin typeface="Century Gothic" pitchFamily="34" charset="0"/>
              </a:rPr>
              <a:t>za najmanje </a:t>
            </a:r>
            <a:r>
              <a:rPr lang="sr-Cyrl-CS" sz="1600" dirty="0" smtClean="0">
                <a:solidFill>
                  <a:schemeClr val="bg1"/>
                </a:solidFill>
                <a:latin typeface="Century Gothic" pitchFamily="34" charset="0"/>
              </a:rPr>
              <a:t>30 </a:t>
            </a:r>
            <a:r>
              <a:rPr lang="sr-Latn-CS" sz="1600" dirty="0" smtClean="0">
                <a:solidFill>
                  <a:schemeClr val="bg1"/>
                </a:solidFill>
                <a:latin typeface="Century Gothic" pitchFamily="34" charset="0"/>
              </a:rPr>
              <a:t>košnica</a:t>
            </a:r>
            <a:r>
              <a:rPr lang="sr-Cyrl-CS" sz="1600" dirty="0" smtClean="0">
                <a:solidFill>
                  <a:schemeClr val="bg1"/>
                </a:solidFill>
                <a:latin typeface="Century Gothic" pitchFamily="34" charset="0"/>
              </a:rPr>
              <a:t>)</a:t>
            </a:r>
            <a:endParaRPr lang="en-US" sz="16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marL="342900" indent="-342900"/>
            <a:endParaRPr lang="en-US" sz="1600" b="1" dirty="0">
              <a:solidFill>
                <a:schemeClr val="bg1"/>
              </a:solidFill>
              <a:effectLst/>
              <a:latin typeface="Century Gothic" pitchFamily="34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 bwMode="auto">
          <a:xfrm>
            <a:off x="381000" y="76200"/>
            <a:ext cx="853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8872" tIns="0" rIns="45720" bIns="0" anchor="b"/>
          <a:lstStyle/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sr-Latn-CS" sz="2400" dirty="0" smtClean="0">
                <a:solidFill>
                  <a:srgbClr val="FFA347"/>
                </a:solidFill>
                <a:effectLst/>
                <a:latin typeface="Century Gothic" pitchFamily="34" charset="0"/>
              </a:rPr>
              <a:t>Podsticajna sredstva u organskoj proizvodnji u 2011.god.</a:t>
            </a:r>
            <a:endParaRPr lang="sr-Cyrl-CS" sz="2400" dirty="0">
              <a:solidFill>
                <a:srgbClr val="FFA347"/>
              </a:solidFill>
              <a:effectLst/>
              <a:latin typeface="Century Gothic" pitchFamily="34" charset="0"/>
            </a:endParaRPr>
          </a:p>
        </p:txBody>
      </p:sp>
      <p:pic>
        <p:nvPicPr>
          <p:cNvPr id="5" name="Picture 17" descr="thumbnai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" y="4800600"/>
            <a:ext cx="2857500" cy="19050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6" name="Picture 19" descr="thumbnai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" y="2743200"/>
            <a:ext cx="2857500" cy="189547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381000" y="1371600"/>
            <a:ext cx="79248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CS" sz="1600" dirty="0" smtClean="0">
                <a:latin typeface="Century Gothic" pitchFamily="34" charset="0"/>
              </a:rPr>
              <a:t> </a:t>
            </a:r>
            <a:r>
              <a:rPr lang="sr-Latn-CS" sz="1600" b="1" dirty="0" smtClean="0">
                <a:latin typeface="Century Gothic" pitchFamily="34" charset="0"/>
              </a:rPr>
              <a:t>Proizvođači koji imaju sertifikat ili im je završen period konverzije:</a:t>
            </a:r>
          </a:p>
          <a:p>
            <a:r>
              <a:rPr lang="en-US" sz="1600" dirty="0" smtClean="0">
                <a:latin typeface="Century Gothic" pitchFamily="34" charset="0"/>
              </a:rPr>
              <a:t/>
            </a:r>
            <a:br>
              <a:rPr lang="en-US" sz="1600" dirty="0" smtClean="0">
                <a:latin typeface="Century Gothic" pitchFamily="34" charset="0"/>
              </a:rPr>
            </a:br>
            <a:r>
              <a:rPr lang="en-US" sz="1600" dirty="0" smtClean="0">
                <a:latin typeface="Century Gothic" pitchFamily="34" charset="0"/>
              </a:rPr>
              <a:t/>
            </a:r>
            <a:br>
              <a:rPr lang="en-US" sz="1600" dirty="0" smtClean="0">
                <a:latin typeface="Century Gothic" pitchFamily="34" charset="0"/>
              </a:rPr>
            </a:br>
            <a:r>
              <a:rPr lang="sr-Latn-CS" dirty="0" smtClean="0">
                <a:latin typeface="Century Gothic" pitchFamily="34" charset="0"/>
              </a:rPr>
              <a:t> </a:t>
            </a:r>
            <a:r>
              <a:rPr lang="en-US" b="1" dirty="0" smtClean="0">
                <a:solidFill>
                  <a:srgbClr val="EA157A"/>
                </a:solidFill>
                <a:latin typeface="Century Gothic" pitchFamily="34" charset="0"/>
              </a:rPr>
              <a:t>!!! </a:t>
            </a:r>
            <a:r>
              <a:rPr lang="sr-Latn-CS" b="1" dirty="0" smtClean="0">
                <a:solidFill>
                  <a:srgbClr val="EA157A"/>
                </a:solidFill>
                <a:latin typeface="Century Gothic" pitchFamily="34" charset="0"/>
              </a:rPr>
              <a:t>20% veći podsticaji u odnosu na prošlu godinu !</a:t>
            </a:r>
            <a:r>
              <a:rPr lang="en-US" b="1" dirty="0" smtClean="0">
                <a:solidFill>
                  <a:srgbClr val="EA157A"/>
                </a:solidFill>
                <a:latin typeface="Century Gothic" pitchFamily="34" charset="0"/>
              </a:rPr>
              <a:t>!!</a:t>
            </a:r>
            <a:endParaRPr lang="en-US" b="1" dirty="0">
              <a:solidFill>
                <a:srgbClr val="EA157A"/>
              </a:solidFill>
              <a:latin typeface="Century Gothic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429000" y="2895600"/>
            <a:ext cx="571500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sr-Latn-CS" sz="1600" b="1" dirty="0" smtClean="0">
                <a:solidFill>
                  <a:schemeClr val="bg1"/>
                </a:solidFill>
                <a:latin typeface="Century Gothic" pitchFamily="34" charset="0"/>
              </a:rPr>
              <a:t>biljna proizvodnja</a:t>
            </a:r>
          </a:p>
          <a:p>
            <a:pPr>
              <a:buFontTx/>
              <a:buNone/>
              <a:defRPr/>
            </a:pPr>
            <a:r>
              <a:rPr lang="en-US" sz="1600" dirty="0" smtClean="0">
                <a:solidFill>
                  <a:schemeClr val="bg1"/>
                </a:solidFill>
                <a:effectLst/>
                <a:latin typeface="Century Gothic" pitchFamily="34" charset="0"/>
              </a:rPr>
              <a:t> </a:t>
            </a:r>
            <a:r>
              <a:rPr lang="ru-RU" sz="1600" dirty="0" smtClean="0">
                <a:solidFill>
                  <a:srgbClr val="FFA347"/>
                </a:solidFill>
                <a:latin typeface="Century Gothic" pitchFamily="34" charset="0"/>
              </a:rPr>
              <a:t>3</a:t>
            </a:r>
            <a:r>
              <a:rPr lang="sr-Latn-CS" sz="1600" dirty="0" smtClean="0">
                <a:solidFill>
                  <a:srgbClr val="FFA347"/>
                </a:solidFill>
                <a:latin typeface="Century Gothic" pitchFamily="34" charset="0"/>
              </a:rPr>
              <a:t>0</a:t>
            </a:r>
            <a:r>
              <a:rPr lang="sr-Cyrl-CS" sz="1600" dirty="0" smtClean="0">
                <a:solidFill>
                  <a:srgbClr val="FFA347"/>
                </a:solidFill>
                <a:latin typeface="Century Gothic" pitchFamily="34" charset="0"/>
              </a:rPr>
              <a:t>.000 </a:t>
            </a:r>
            <a:r>
              <a:rPr lang="sr-Latn-CS" sz="1600" dirty="0" smtClean="0">
                <a:solidFill>
                  <a:schemeClr val="bg1"/>
                </a:solidFill>
                <a:latin typeface="Century Gothic" pitchFamily="34" charset="0"/>
              </a:rPr>
              <a:t>din. po hektaru za ratarsku proizvodnju</a:t>
            </a:r>
            <a:r>
              <a:rPr lang="sr-Cyrl-CS" sz="1600" dirty="0" smtClean="0">
                <a:solidFill>
                  <a:schemeClr val="bg1"/>
                </a:solidFill>
                <a:latin typeface="Century Gothic" pitchFamily="34" charset="0"/>
              </a:rPr>
              <a:t> (</a:t>
            </a:r>
            <a:r>
              <a:rPr lang="sr-Latn-CS" sz="1600" dirty="0" smtClean="0">
                <a:solidFill>
                  <a:schemeClr val="bg1"/>
                </a:solidFill>
                <a:latin typeface="Century Gothic" pitchFamily="34" charset="0"/>
              </a:rPr>
              <a:t>žitarice, industrijsko bilje, lekovito i aromatično bilje</a:t>
            </a:r>
            <a:r>
              <a:rPr lang="sr-Cyrl-CS" sz="1600" dirty="0" smtClean="0">
                <a:solidFill>
                  <a:schemeClr val="bg1"/>
                </a:solidFill>
                <a:latin typeface="Century Gothic" pitchFamily="34" charset="0"/>
              </a:rPr>
              <a:t>);</a:t>
            </a:r>
            <a:endParaRPr lang="en-US" sz="16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>
              <a:buFontTx/>
              <a:buNone/>
              <a:defRPr/>
            </a:pPr>
            <a:r>
              <a:rPr lang="sr-Latn-CS" sz="1600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sr-Latn-CS" sz="1600" dirty="0" smtClean="0">
                <a:solidFill>
                  <a:srgbClr val="FFA347"/>
                </a:solidFill>
                <a:latin typeface="Century Gothic" pitchFamily="34" charset="0"/>
              </a:rPr>
              <a:t>42</a:t>
            </a:r>
            <a:r>
              <a:rPr lang="ru-RU" sz="1600" dirty="0" smtClean="0">
                <a:solidFill>
                  <a:srgbClr val="FFA347"/>
                </a:solidFill>
                <a:latin typeface="Century Gothic" pitchFamily="34" charset="0"/>
              </a:rPr>
              <a:t>.</a:t>
            </a:r>
            <a:r>
              <a:rPr lang="sr-Latn-CS" sz="1600" dirty="0" smtClean="0">
                <a:solidFill>
                  <a:srgbClr val="FFA347"/>
                </a:solidFill>
                <a:latin typeface="Century Gothic" pitchFamily="34" charset="0"/>
              </a:rPr>
              <a:t>0</a:t>
            </a:r>
            <a:r>
              <a:rPr lang="ru-RU" sz="1600" dirty="0" smtClean="0">
                <a:solidFill>
                  <a:srgbClr val="FFA347"/>
                </a:solidFill>
                <a:latin typeface="Century Gothic" pitchFamily="34" charset="0"/>
              </a:rPr>
              <a:t>00  </a:t>
            </a:r>
            <a:r>
              <a:rPr lang="sr-Latn-CS" sz="1600" dirty="0" smtClean="0">
                <a:solidFill>
                  <a:schemeClr val="bg1"/>
                </a:solidFill>
                <a:latin typeface="Century Gothic" pitchFamily="34" charset="0"/>
              </a:rPr>
              <a:t>din. po hektaru za povrtarsku proizvodnju</a:t>
            </a:r>
            <a:r>
              <a:rPr lang="sr-Cyrl-CS" sz="1600" dirty="0" smtClean="0">
                <a:solidFill>
                  <a:schemeClr val="bg1"/>
                </a:solidFill>
                <a:latin typeface="Century Gothic" pitchFamily="34" charset="0"/>
              </a:rPr>
              <a:t>;</a:t>
            </a:r>
            <a:endParaRPr lang="sr-Latn-CS" sz="16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>
              <a:buFontTx/>
              <a:buNone/>
              <a:defRPr/>
            </a:pPr>
            <a:r>
              <a:rPr lang="sr-Latn-CS" sz="1600" dirty="0" smtClean="0">
                <a:solidFill>
                  <a:srgbClr val="FFA347"/>
                </a:solidFill>
                <a:latin typeface="Century Gothic" pitchFamily="34" charset="0"/>
              </a:rPr>
              <a:t> 5</a:t>
            </a:r>
            <a:r>
              <a:rPr lang="sr-Cyrl-CS" sz="1600" dirty="0" smtClean="0">
                <a:solidFill>
                  <a:srgbClr val="FFA347"/>
                </a:solidFill>
                <a:latin typeface="Century Gothic" pitchFamily="34" charset="0"/>
              </a:rPr>
              <a:t>4.</a:t>
            </a:r>
            <a:r>
              <a:rPr lang="sr-Latn-CS" sz="1600" dirty="0" smtClean="0">
                <a:solidFill>
                  <a:srgbClr val="FFA347"/>
                </a:solidFill>
                <a:latin typeface="Century Gothic" pitchFamily="34" charset="0"/>
              </a:rPr>
              <a:t>0</a:t>
            </a:r>
            <a:r>
              <a:rPr lang="sr-Cyrl-CS" sz="1600" dirty="0" smtClean="0">
                <a:solidFill>
                  <a:srgbClr val="FFA347"/>
                </a:solidFill>
                <a:latin typeface="Century Gothic" pitchFamily="34" charset="0"/>
              </a:rPr>
              <a:t>00</a:t>
            </a:r>
            <a:r>
              <a:rPr lang="sr-Cyrl-CS" sz="1600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sr-Latn-CS" sz="1600" dirty="0" smtClean="0">
                <a:solidFill>
                  <a:schemeClr val="bg1"/>
                </a:solidFill>
                <a:latin typeface="Century Gothic" pitchFamily="34" charset="0"/>
              </a:rPr>
              <a:t>din. po hektaru za voćarsku i vinogradarsku proizvodnju</a:t>
            </a:r>
          </a:p>
          <a:p>
            <a:pPr marL="342900" indent="-342900">
              <a:buFont typeface="Wingdings" pitchFamily="2" charset="2"/>
              <a:buAutoNum type="arabicParenR" startAt="3"/>
            </a:pPr>
            <a:endParaRPr lang="en-US" sz="1600" dirty="0" smtClean="0">
              <a:solidFill>
                <a:schemeClr val="bg1"/>
              </a:solidFill>
              <a:effectLst/>
              <a:latin typeface="Century Gothic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sr-Latn-CS" sz="1600" b="1" dirty="0" smtClean="0">
                <a:solidFill>
                  <a:schemeClr val="bg1"/>
                </a:solidFill>
                <a:latin typeface="Century Gothic" pitchFamily="34" charset="0"/>
              </a:rPr>
              <a:t>stočarska proizvodnja</a:t>
            </a:r>
          </a:p>
          <a:p>
            <a:r>
              <a:rPr lang="sr-Latn-CS" sz="1600" dirty="0" smtClean="0">
                <a:solidFill>
                  <a:srgbClr val="FFA347"/>
                </a:solidFill>
                <a:latin typeface="Century Gothic" pitchFamily="34" charset="0"/>
              </a:rPr>
              <a:t> 18</a:t>
            </a:r>
            <a:r>
              <a:rPr lang="sr-Cyrl-CS" sz="1600" dirty="0" smtClean="0">
                <a:solidFill>
                  <a:srgbClr val="FFA347"/>
                </a:solidFill>
                <a:latin typeface="Century Gothic" pitchFamily="34" charset="0"/>
              </a:rPr>
              <a:t>.</a:t>
            </a:r>
            <a:r>
              <a:rPr lang="sr-Latn-CS" sz="1600" dirty="0" smtClean="0">
                <a:solidFill>
                  <a:srgbClr val="FFA347"/>
                </a:solidFill>
                <a:latin typeface="Century Gothic" pitchFamily="34" charset="0"/>
              </a:rPr>
              <a:t>0</a:t>
            </a:r>
            <a:r>
              <a:rPr lang="sr-Cyrl-CS" sz="1600" dirty="0" smtClean="0">
                <a:solidFill>
                  <a:srgbClr val="FFA347"/>
                </a:solidFill>
                <a:latin typeface="Century Gothic" pitchFamily="34" charset="0"/>
              </a:rPr>
              <a:t>00</a:t>
            </a:r>
            <a:r>
              <a:rPr lang="sr-Cyrl-CS" sz="1600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sr-Latn-CS" sz="1600" dirty="0" smtClean="0">
                <a:solidFill>
                  <a:schemeClr val="bg1"/>
                </a:solidFill>
                <a:latin typeface="Century Gothic" pitchFamily="34" charset="0"/>
              </a:rPr>
              <a:t>din. po grlu krupne stoke</a:t>
            </a:r>
            <a:r>
              <a:rPr lang="sr-Cyrl-CS" sz="1600" dirty="0" smtClean="0">
                <a:solidFill>
                  <a:schemeClr val="bg1"/>
                </a:solidFill>
                <a:latin typeface="Century Gothic" pitchFamily="34" charset="0"/>
              </a:rPr>
              <a:t> (</a:t>
            </a:r>
            <a:r>
              <a:rPr lang="sr-Latn-CS" sz="1600" dirty="0" smtClean="0">
                <a:solidFill>
                  <a:schemeClr val="bg1"/>
                </a:solidFill>
                <a:latin typeface="Century Gothic" pitchFamily="34" charset="0"/>
              </a:rPr>
              <a:t>za najmanje </a:t>
            </a:r>
            <a:r>
              <a:rPr lang="sr-Cyrl-CS" sz="1600" dirty="0" smtClean="0">
                <a:solidFill>
                  <a:schemeClr val="bg1"/>
                </a:solidFill>
                <a:latin typeface="Century Gothic" pitchFamily="34" charset="0"/>
              </a:rPr>
              <a:t>4 </a:t>
            </a:r>
            <a:r>
              <a:rPr lang="sr-Latn-CS" sz="1600" dirty="0" smtClean="0">
                <a:solidFill>
                  <a:schemeClr val="bg1"/>
                </a:solidFill>
                <a:latin typeface="Century Gothic" pitchFamily="34" charset="0"/>
              </a:rPr>
              <a:t>grla</a:t>
            </a:r>
            <a:r>
              <a:rPr lang="sr-Cyrl-CS" sz="1600" dirty="0" smtClean="0">
                <a:solidFill>
                  <a:schemeClr val="bg1"/>
                </a:solidFill>
                <a:latin typeface="Century Gothic" pitchFamily="34" charset="0"/>
              </a:rPr>
              <a:t>) </a:t>
            </a:r>
            <a:r>
              <a:rPr lang="sr-Latn-CS" sz="1600" dirty="0" smtClean="0">
                <a:solidFill>
                  <a:schemeClr val="bg1"/>
                </a:solidFill>
                <a:latin typeface="Century Gothic" pitchFamily="34" charset="0"/>
              </a:rPr>
              <a:t>          </a:t>
            </a:r>
            <a:r>
              <a:rPr lang="sr-Latn-CS" sz="1600" dirty="0" smtClean="0">
                <a:solidFill>
                  <a:srgbClr val="FFA347"/>
                </a:solidFill>
                <a:latin typeface="Century Gothic" pitchFamily="34" charset="0"/>
              </a:rPr>
              <a:t>              </a:t>
            </a:r>
            <a:r>
              <a:rPr lang="sr-Latn-CS" sz="1600" dirty="0" smtClean="0">
                <a:solidFill>
                  <a:schemeClr val="bg1"/>
                </a:solidFill>
                <a:latin typeface="Century Gothic" pitchFamily="34" charset="0"/>
              </a:rPr>
              <a:t>                  </a:t>
            </a:r>
            <a:r>
              <a:rPr lang="sr-Latn-CS" sz="1600" dirty="0" smtClean="0">
                <a:solidFill>
                  <a:srgbClr val="FFA347"/>
                </a:solidFill>
                <a:latin typeface="Century Gothic" pitchFamily="34" charset="0"/>
              </a:rPr>
              <a:t>.  6.000 </a:t>
            </a:r>
            <a:r>
              <a:rPr lang="sr-Latn-CS" sz="1600" dirty="0" smtClean="0">
                <a:solidFill>
                  <a:schemeClr val="bg1"/>
                </a:solidFill>
                <a:latin typeface="Century Gothic" pitchFamily="34" charset="0"/>
              </a:rPr>
              <a:t>din  po grlu sitne stoke</a:t>
            </a:r>
            <a:r>
              <a:rPr lang="sr-Cyrl-CS" sz="1600" dirty="0" smtClean="0">
                <a:solidFill>
                  <a:schemeClr val="bg1"/>
                </a:solidFill>
                <a:latin typeface="Century Gothic" pitchFamily="34" charset="0"/>
              </a:rPr>
              <a:t> (</a:t>
            </a:r>
            <a:r>
              <a:rPr lang="sr-Latn-CS" sz="1600" dirty="0" smtClean="0">
                <a:solidFill>
                  <a:schemeClr val="bg1"/>
                </a:solidFill>
                <a:latin typeface="Century Gothic" pitchFamily="34" charset="0"/>
              </a:rPr>
              <a:t>za najmanje</a:t>
            </a:r>
            <a:r>
              <a:rPr lang="sr-Cyrl-CS" sz="1600" dirty="0" smtClean="0">
                <a:solidFill>
                  <a:schemeClr val="bg1"/>
                </a:solidFill>
                <a:latin typeface="Century Gothic" pitchFamily="34" charset="0"/>
              </a:rPr>
              <a:t> 10 </a:t>
            </a:r>
            <a:r>
              <a:rPr lang="sr-Latn-CS" sz="1600" dirty="0" smtClean="0">
                <a:solidFill>
                  <a:schemeClr val="bg1"/>
                </a:solidFill>
                <a:latin typeface="Century Gothic" pitchFamily="34" charset="0"/>
              </a:rPr>
              <a:t>grla</a:t>
            </a:r>
            <a:r>
              <a:rPr lang="sr-Cyrl-CS" sz="1600" dirty="0" smtClean="0">
                <a:solidFill>
                  <a:schemeClr val="bg1"/>
                </a:solidFill>
                <a:latin typeface="Century Gothic" pitchFamily="34" charset="0"/>
              </a:rPr>
              <a:t>)</a:t>
            </a:r>
            <a:endParaRPr lang="en-US" sz="16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>
              <a:buFontTx/>
              <a:buNone/>
              <a:defRPr/>
            </a:pPr>
            <a:r>
              <a:rPr lang="sr-Latn-CS" sz="1600" dirty="0" smtClean="0">
                <a:solidFill>
                  <a:schemeClr val="bg1"/>
                </a:solidFill>
                <a:latin typeface="Century Gothic" pitchFamily="34" charset="0"/>
              </a:rPr>
              <a:t>      </a:t>
            </a:r>
            <a:r>
              <a:rPr lang="sr-Latn-CS" sz="1600" dirty="0" smtClean="0">
                <a:solidFill>
                  <a:srgbClr val="FFA347"/>
                </a:solidFill>
                <a:latin typeface="Century Gothic" pitchFamily="34" charset="0"/>
              </a:rPr>
              <a:t>60</a:t>
            </a:r>
            <a:r>
              <a:rPr lang="sr-Cyrl-CS" sz="1600" dirty="0" smtClean="0">
                <a:solidFill>
                  <a:srgbClr val="FFA347"/>
                </a:solidFill>
                <a:latin typeface="Century Gothic" pitchFamily="34" charset="0"/>
              </a:rPr>
              <a:t>0</a:t>
            </a:r>
            <a:r>
              <a:rPr lang="sr-Latn-CS" sz="1600" dirty="0" smtClean="0">
                <a:solidFill>
                  <a:srgbClr val="FFA347"/>
                </a:solidFill>
                <a:latin typeface="Century Gothic" pitchFamily="34" charset="0"/>
              </a:rPr>
              <a:t> </a:t>
            </a:r>
            <a:r>
              <a:rPr lang="sr-Latn-CS" sz="1600" dirty="0" smtClean="0">
                <a:solidFill>
                  <a:schemeClr val="bg1"/>
                </a:solidFill>
                <a:latin typeface="Century Gothic" pitchFamily="34" charset="0"/>
              </a:rPr>
              <a:t>din. po jedinki živine</a:t>
            </a:r>
            <a:r>
              <a:rPr lang="sr-Cyrl-CS" sz="1600" dirty="0" smtClean="0">
                <a:solidFill>
                  <a:schemeClr val="bg1"/>
                </a:solidFill>
                <a:latin typeface="Century Gothic" pitchFamily="34" charset="0"/>
              </a:rPr>
              <a:t> (</a:t>
            </a:r>
            <a:r>
              <a:rPr lang="sr-Latn-CS" sz="1600" dirty="0" smtClean="0">
                <a:solidFill>
                  <a:schemeClr val="bg1"/>
                </a:solidFill>
                <a:latin typeface="Century Gothic" pitchFamily="34" charset="0"/>
              </a:rPr>
              <a:t>za najmanje </a:t>
            </a:r>
            <a:r>
              <a:rPr lang="sr-Cyrl-CS" sz="1600" dirty="0" smtClean="0">
                <a:solidFill>
                  <a:schemeClr val="bg1"/>
                </a:solidFill>
                <a:latin typeface="Century Gothic" pitchFamily="34" charset="0"/>
              </a:rPr>
              <a:t>100 </a:t>
            </a:r>
            <a:r>
              <a:rPr lang="sr-Latn-CS" sz="1600" dirty="0" smtClean="0">
                <a:solidFill>
                  <a:schemeClr val="bg1"/>
                </a:solidFill>
                <a:latin typeface="Century Gothic" pitchFamily="34" charset="0"/>
              </a:rPr>
              <a:t>jedinki</a:t>
            </a:r>
            <a:r>
              <a:rPr lang="sr-Cyrl-CS" sz="1600" dirty="0" smtClean="0">
                <a:solidFill>
                  <a:schemeClr val="bg1"/>
                </a:solidFill>
                <a:latin typeface="Century Gothic" pitchFamily="34" charset="0"/>
              </a:rPr>
              <a:t>)</a:t>
            </a:r>
            <a:endParaRPr lang="sr-Latn-CS" sz="16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>
              <a:buFontTx/>
              <a:buNone/>
              <a:defRPr/>
            </a:pPr>
            <a:r>
              <a:rPr lang="sr-Latn-CS" sz="1600" dirty="0" smtClean="0">
                <a:solidFill>
                  <a:srgbClr val="FFA347"/>
                </a:solidFill>
                <a:latin typeface="Century Gothic" pitchFamily="34" charset="0"/>
              </a:rPr>
              <a:t>   </a:t>
            </a:r>
            <a:r>
              <a:rPr lang="sr-Cyrl-CS" sz="1600" dirty="0" smtClean="0">
                <a:solidFill>
                  <a:srgbClr val="FFA347"/>
                </a:solidFill>
                <a:latin typeface="Century Gothic" pitchFamily="34" charset="0"/>
              </a:rPr>
              <a:t>2.</a:t>
            </a:r>
            <a:r>
              <a:rPr lang="sr-Latn-CS" sz="1600" dirty="0" smtClean="0">
                <a:solidFill>
                  <a:srgbClr val="FFA347"/>
                </a:solidFill>
                <a:latin typeface="Century Gothic" pitchFamily="34" charset="0"/>
              </a:rPr>
              <a:t>4</a:t>
            </a:r>
            <a:r>
              <a:rPr lang="sr-Cyrl-CS" sz="1600" dirty="0" smtClean="0">
                <a:solidFill>
                  <a:srgbClr val="FFA347"/>
                </a:solidFill>
                <a:latin typeface="Century Gothic" pitchFamily="34" charset="0"/>
              </a:rPr>
              <a:t>00</a:t>
            </a:r>
            <a:r>
              <a:rPr lang="sr-Latn-CS" sz="1600" dirty="0" smtClean="0">
                <a:solidFill>
                  <a:srgbClr val="FFA347"/>
                </a:solidFill>
                <a:latin typeface="Century Gothic" pitchFamily="34" charset="0"/>
              </a:rPr>
              <a:t> </a:t>
            </a:r>
            <a:r>
              <a:rPr lang="sr-Latn-CS" sz="1600" dirty="0" smtClean="0">
                <a:solidFill>
                  <a:schemeClr val="bg1"/>
                </a:solidFill>
                <a:latin typeface="Century Gothic" pitchFamily="34" charset="0"/>
              </a:rPr>
              <a:t>din. po košnici</a:t>
            </a:r>
            <a:r>
              <a:rPr lang="sr-Cyrl-CS" sz="1600" dirty="0" smtClean="0">
                <a:solidFill>
                  <a:schemeClr val="bg1"/>
                </a:solidFill>
                <a:latin typeface="Century Gothic" pitchFamily="34" charset="0"/>
              </a:rPr>
              <a:t> (</a:t>
            </a:r>
            <a:r>
              <a:rPr lang="sr-Latn-CS" sz="1600" dirty="0" smtClean="0">
                <a:solidFill>
                  <a:schemeClr val="bg1"/>
                </a:solidFill>
                <a:latin typeface="Century Gothic" pitchFamily="34" charset="0"/>
              </a:rPr>
              <a:t>za najmanje </a:t>
            </a:r>
            <a:r>
              <a:rPr lang="sr-Cyrl-CS" sz="1600" dirty="0" smtClean="0">
                <a:solidFill>
                  <a:schemeClr val="bg1"/>
                </a:solidFill>
                <a:latin typeface="Century Gothic" pitchFamily="34" charset="0"/>
              </a:rPr>
              <a:t>30 </a:t>
            </a:r>
            <a:r>
              <a:rPr lang="sr-Latn-CS" sz="1600" dirty="0" smtClean="0">
                <a:solidFill>
                  <a:schemeClr val="bg1"/>
                </a:solidFill>
                <a:latin typeface="Century Gothic" pitchFamily="34" charset="0"/>
              </a:rPr>
              <a:t>košnica</a:t>
            </a:r>
            <a:r>
              <a:rPr lang="sr-Cyrl-CS" sz="1600" dirty="0" smtClean="0">
                <a:solidFill>
                  <a:schemeClr val="bg1"/>
                </a:solidFill>
                <a:latin typeface="Century Gothic" pitchFamily="34" charset="0"/>
              </a:rPr>
              <a:t>)</a:t>
            </a:r>
            <a:endParaRPr lang="en-US" sz="16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 marL="342900" indent="-342900"/>
            <a:endParaRPr lang="en-US" sz="1600" b="1" dirty="0">
              <a:solidFill>
                <a:schemeClr val="bg1"/>
              </a:solidFill>
              <a:effectLst/>
              <a:latin typeface="Century Gothic" pitchFamily="34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3"/>
          <p:cNvGraphicFramePr>
            <a:graphicFrameLocks noGrp="1"/>
          </p:cNvGraphicFramePr>
          <p:nvPr/>
        </p:nvGraphicFramePr>
        <p:xfrm>
          <a:off x="0" y="1600200"/>
          <a:ext cx="91440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6200" y="1992868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€</a:t>
            </a:r>
            <a:endParaRPr lang="en-US" dirty="0"/>
          </a:p>
        </p:txBody>
      </p:sp>
      <p:sp>
        <p:nvSpPr>
          <p:cNvPr id="6" name="Subtitle 2"/>
          <p:cNvSpPr txBox="1">
            <a:spLocks/>
          </p:cNvSpPr>
          <p:nvPr/>
        </p:nvSpPr>
        <p:spPr bwMode="auto">
          <a:xfrm>
            <a:off x="381000" y="76200"/>
            <a:ext cx="8763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8872" tIns="0" rIns="45720" bIns="0" anchor="b"/>
          <a:lstStyle/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sr-Latn-CS" sz="2400" dirty="0" smtClean="0">
                <a:solidFill>
                  <a:schemeClr val="bg2"/>
                </a:solidFill>
                <a:effectLst/>
                <a:latin typeface="Century Gothic" pitchFamily="34" charset="0"/>
              </a:rPr>
              <a:t>Podsticajna sredstva za organsku biljnu proizvodnju</a:t>
            </a:r>
            <a:endParaRPr lang="sr-Cyrl-CS" sz="2400" dirty="0">
              <a:solidFill>
                <a:schemeClr val="bg2"/>
              </a:solidFill>
              <a:effectLst/>
              <a:latin typeface="Century Gothic" pitchFamily="34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3"/>
          <p:cNvGraphicFramePr>
            <a:graphicFrameLocks noGrp="1"/>
          </p:cNvGraphicFramePr>
          <p:nvPr/>
        </p:nvGraphicFramePr>
        <p:xfrm>
          <a:off x="152400" y="1600200"/>
          <a:ext cx="88392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6200" y="19050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€</a:t>
            </a:r>
            <a:endParaRPr lang="en-US" dirty="0"/>
          </a:p>
        </p:txBody>
      </p:sp>
      <p:sp>
        <p:nvSpPr>
          <p:cNvPr id="6" name="Subtitle 2"/>
          <p:cNvSpPr txBox="1">
            <a:spLocks/>
          </p:cNvSpPr>
          <p:nvPr/>
        </p:nvSpPr>
        <p:spPr bwMode="auto">
          <a:xfrm>
            <a:off x="381000" y="76200"/>
            <a:ext cx="8763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8872" tIns="0" rIns="45720" bIns="0" anchor="b"/>
          <a:lstStyle/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sr-Latn-CS" sz="2400" dirty="0" smtClean="0">
                <a:solidFill>
                  <a:schemeClr val="bg2"/>
                </a:solidFill>
                <a:effectLst/>
                <a:latin typeface="Century Gothic" pitchFamily="34" charset="0"/>
              </a:rPr>
              <a:t>Podsticajna sredstva za organsku stoč. proizvodnju</a:t>
            </a:r>
            <a:endParaRPr lang="sr-Cyrl-CS" sz="2400" dirty="0">
              <a:solidFill>
                <a:schemeClr val="bg2"/>
              </a:solidFill>
              <a:effectLst/>
              <a:latin typeface="Century Gothic" pitchFamily="34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 bwMode="auto">
          <a:xfrm>
            <a:off x="381000" y="76200"/>
            <a:ext cx="853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8872" tIns="0" rIns="45720" bIns="0" anchor="b"/>
          <a:lstStyle/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endParaRPr lang="sr-Cyrl-CS" sz="2400" b="1" dirty="0">
              <a:solidFill>
                <a:srgbClr val="FFA347"/>
              </a:solidFill>
              <a:effectLst/>
              <a:latin typeface="Century Gothic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226403"/>
            <a:ext cx="9144000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1800000" rev="0"/>
              </a:camera>
              <a:lightRig rig="threePt" dir="t"/>
            </a:scene3d>
            <a:sp3d prstMaterial="dkEdge">
              <a:bevelT w="0"/>
              <a:bevelB w="6350"/>
            </a:sp3d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Latn-CS" sz="1600" dirty="0" smtClean="0">
                <a:solidFill>
                  <a:srgbClr val="EA157A"/>
                </a:solidFill>
                <a:latin typeface="Century Gothic" pitchFamily="34" charset="0"/>
              </a:rPr>
              <a:t>.</a:t>
            </a:r>
            <a:r>
              <a:rPr lang="ru-RU" sz="1600" dirty="0" smtClean="0">
                <a:solidFill>
                  <a:srgbClr val="EA157A"/>
                </a:solidFill>
                <a:latin typeface="Century Gothic" pitchFamily="34" charset="0"/>
              </a:rPr>
              <a:t> </a:t>
            </a:r>
            <a:endParaRPr kumimoji="0" lang="en-US" sz="1600" b="1" i="0" u="none" strike="noStrike" kern="0" cap="none" spc="0" normalizeH="0" baseline="0" noProof="0" dirty="0" smtClean="0">
              <a:ln w="3175">
                <a:solidFill>
                  <a:sysClr val="windowText" lastClr="000000"/>
                </a:solidFill>
              </a:ln>
              <a:solidFill>
                <a:srgbClr val="EA157A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entury Gothic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2819400"/>
            <a:ext cx="5867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CS" b="1" dirty="0" smtClean="0">
                <a:solidFill>
                  <a:schemeClr val="bg1"/>
                </a:solidFill>
                <a:latin typeface="Century Gothic" pitchFamily="34" charset="0"/>
              </a:rPr>
              <a:t>Povećan broj zahteva!!!</a:t>
            </a:r>
            <a:endParaRPr lang="en-US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pic>
        <p:nvPicPr>
          <p:cNvPr id="7" name="Picture 33" descr="thumbnail"/>
          <p:cNvPicPr>
            <a:picLocks noChangeAspect="1" noChangeArrowheads="1"/>
          </p:cNvPicPr>
          <p:nvPr/>
        </p:nvPicPr>
        <p:blipFill>
          <a:blip r:embed="rId2" cstate="print"/>
          <a:srcRect t="11267"/>
          <a:stretch>
            <a:fillRect/>
          </a:stretch>
        </p:blipFill>
        <p:spPr bwMode="auto">
          <a:xfrm>
            <a:off x="6691229" y="4712130"/>
            <a:ext cx="1835259" cy="199347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8" name="Picture 31" descr="thumbnail"/>
          <p:cNvPicPr>
            <a:picLocks noChangeAspect="1" noChangeArrowheads="1"/>
          </p:cNvPicPr>
          <p:nvPr/>
        </p:nvPicPr>
        <p:blipFill>
          <a:blip r:embed="rId3" cstate="print"/>
          <a:srcRect t="21333"/>
          <a:stretch>
            <a:fillRect/>
          </a:stretch>
        </p:blipFill>
        <p:spPr bwMode="auto">
          <a:xfrm>
            <a:off x="6691231" y="2743200"/>
            <a:ext cx="1843169" cy="18669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57200" y="3733800"/>
            <a:ext cx="6781800" cy="2123658"/>
          </a:xfrm>
          <a:prstGeom prst="rect">
            <a:avLst/>
          </a:prstGeom>
          <a:solidFill>
            <a:srgbClr val="FFA347">
              <a:alpha val="69000"/>
            </a:srgbClr>
          </a:solidFill>
        </p:spPr>
        <p:txBody>
          <a:bodyPr wrap="square">
            <a:spAutoFit/>
          </a:bodyPr>
          <a:lstStyle/>
          <a:p>
            <a:endParaRPr lang="en-US" b="1" dirty="0" smtClean="0">
              <a:solidFill>
                <a:schemeClr val="bg1"/>
              </a:solidFill>
              <a:effectLst/>
              <a:latin typeface="Century Gothic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b="1" dirty="0" smtClean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sr-Latn-CS" sz="1600" b="1" dirty="0" smtClean="0">
                <a:solidFill>
                  <a:schemeClr val="bg1"/>
                </a:solidFill>
                <a:latin typeface="Century Gothic" pitchFamily="34" charset="0"/>
              </a:rPr>
              <a:t>veća zainteresovanost poljoprivrednih proizvođača za organsku proizvodnju</a:t>
            </a:r>
            <a:endParaRPr lang="en-US" sz="1600" b="1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US" sz="1600" b="1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1600" b="1" dirty="0">
                <a:solidFill>
                  <a:schemeClr val="bg1"/>
                </a:solidFill>
                <a:latin typeface="Century Gothic" pitchFamily="34" charset="0"/>
              </a:rPr>
              <a:t> </a:t>
            </a:r>
            <a:r>
              <a:rPr lang="sr-Latn-CS" sz="1600" b="1" dirty="0" smtClean="0">
                <a:solidFill>
                  <a:schemeClr val="bg1"/>
                </a:solidFill>
                <a:latin typeface="Century Gothic" pitchFamily="34" charset="0"/>
              </a:rPr>
              <a:t>proširena lista korisnika</a:t>
            </a:r>
          </a:p>
          <a:p>
            <a:pPr>
              <a:buFont typeface="Wingdings" pitchFamily="2" charset="2"/>
              <a:buChar char="§"/>
            </a:pPr>
            <a:endParaRPr lang="sr-Latn-CS" sz="1600" b="1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sr-Latn-CS" sz="1600" b="1" dirty="0" smtClean="0">
                <a:solidFill>
                  <a:schemeClr val="bg1"/>
                </a:solidFill>
                <a:latin typeface="Century Gothic" pitchFamily="34" charset="0"/>
              </a:rPr>
              <a:t>veći podsticaji</a:t>
            </a:r>
            <a:endParaRPr lang="en-US" sz="1600" b="1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US" sz="1600" b="1" dirty="0">
              <a:solidFill>
                <a:schemeClr val="bg1"/>
              </a:solidFill>
              <a:effectLst/>
              <a:latin typeface="Century Gothic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57200" y="533400"/>
            <a:ext cx="7315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CS" dirty="0" smtClean="0">
                <a:solidFill>
                  <a:srgbClr val="FFA347"/>
                </a:solidFill>
                <a:effectLst/>
                <a:latin typeface="Century Gothic" pitchFamily="34" charset="0"/>
              </a:rPr>
              <a:t>Podsticajna sredstva u organskoj proizvodnji u 2011.god</a:t>
            </a:r>
            <a:endParaRPr lang="en-US" dirty="0">
              <a:solidFill>
                <a:srgbClr val="FFA347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7200" y="1143000"/>
            <a:ext cx="815340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Latn-CS" sz="1600" dirty="0" smtClean="0">
                <a:solidFill>
                  <a:srgbClr val="EA157A"/>
                </a:solidFill>
                <a:latin typeface="Century Gothic" pitchFamily="34" charset="0"/>
              </a:rPr>
              <a:t>Subvencije za organsku proizvodnju predviđene su u okviru  </a:t>
            </a:r>
            <a:endParaRPr lang="en-US" sz="1600" dirty="0" smtClean="0">
              <a:solidFill>
                <a:srgbClr val="EA157A"/>
              </a:solidFill>
              <a:latin typeface="Century Gothic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Latn-CS" b="1" dirty="0" smtClean="0">
                <a:solidFill>
                  <a:srgbClr val="EA157A"/>
                </a:solidFill>
                <a:latin typeface="Century Gothic" pitchFamily="34" charset="0"/>
              </a:rPr>
              <a:t>STRUKTURNIH PODSTICAJA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Latn-CS" dirty="0" smtClean="0">
                <a:solidFill>
                  <a:srgbClr val="EA157A"/>
                </a:solidFill>
                <a:latin typeface="Century Gothic" pitchFamily="34" charset="0"/>
              </a:rPr>
              <a:t> </a:t>
            </a:r>
            <a:r>
              <a:rPr lang="sr-Latn-CS" sz="1600" dirty="0" smtClean="0">
                <a:solidFill>
                  <a:srgbClr val="EA157A"/>
                </a:solidFill>
                <a:latin typeface="Century Gothic" pitchFamily="34" charset="0"/>
              </a:rPr>
              <a:t>u okviru kojih su predviđeni podsticaji za zaštitu životne sredine i biodiverziteta  od negativnog uticaja intezivne poljoprivrede.</a:t>
            </a:r>
            <a:r>
              <a:rPr lang="ru-RU" sz="1600" dirty="0" smtClean="0">
                <a:solidFill>
                  <a:srgbClr val="EA157A"/>
                </a:solidFill>
                <a:latin typeface="Century Gothic" pitchFamily="34" charset="0"/>
              </a:rPr>
              <a:t> </a:t>
            </a:r>
            <a:endParaRPr lang="en-US" sz="1600" b="1" kern="0" dirty="0" smtClean="0">
              <a:ln w="3175">
                <a:solidFill>
                  <a:sysClr val="windowText" lastClr="000000"/>
                </a:solidFill>
              </a:ln>
              <a:solidFill>
                <a:srgbClr val="EA157A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Century Gothic" pitchFamily="34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 bwMode="auto">
          <a:xfrm>
            <a:off x="381000" y="228600"/>
            <a:ext cx="8534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8872" tIns="0" rIns="45720" bIns="0" anchor="b"/>
          <a:lstStyle/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endParaRPr lang="sr-Cyrl-CS" sz="2400" dirty="0">
              <a:solidFill>
                <a:srgbClr val="EA157A"/>
              </a:solidFill>
              <a:effectLst/>
              <a:latin typeface="Century Gothic" pitchFamily="34" charset="0"/>
            </a:endParaRPr>
          </a:p>
        </p:txBody>
      </p:sp>
      <p:pic>
        <p:nvPicPr>
          <p:cNvPr id="5" name="Picture 6" descr="thumbnai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" y="1447800"/>
            <a:ext cx="2324100" cy="1599692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6" name="Picture 13" descr="thumbnail"/>
          <p:cNvPicPr>
            <a:picLocks noChangeAspect="1" noChangeArrowheads="1"/>
          </p:cNvPicPr>
          <p:nvPr/>
        </p:nvPicPr>
        <p:blipFill>
          <a:blip r:embed="rId4" cstate="print"/>
          <a:srcRect t="5333" b="20000"/>
          <a:stretch>
            <a:fillRect/>
          </a:stretch>
        </p:blipFill>
        <p:spPr bwMode="auto">
          <a:xfrm>
            <a:off x="495300" y="3217672"/>
            <a:ext cx="2324100" cy="1735328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3048000" y="2895601"/>
            <a:ext cx="609600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r-Latn-CS" sz="1600" b="1" dirty="0" smtClean="0">
              <a:solidFill>
                <a:srgbClr val="FFA347"/>
              </a:solidFill>
              <a:latin typeface="Century Gothic" pitchFamily="34" charset="0"/>
            </a:endParaRPr>
          </a:p>
          <a:p>
            <a:endParaRPr lang="sr-Latn-CS" sz="1600" b="1" dirty="0" smtClean="0">
              <a:solidFill>
                <a:srgbClr val="FFA347"/>
              </a:solidFill>
              <a:latin typeface="Century Gothic" pitchFamily="34" charset="0"/>
            </a:endParaRPr>
          </a:p>
          <a:p>
            <a:pPr algn="r"/>
            <a:r>
              <a:rPr lang="sr-Latn-CS" sz="1600" dirty="0" smtClean="0">
                <a:solidFill>
                  <a:srgbClr val="7E93AA"/>
                </a:solidFill>
                <a:latin typeface="Century Gothic" pitchFamily="34" charset="0"/>
              </a:rPr>
              <a:t>zelenim pijacama u Beogradu i Novom Saduu </a:t>
            </a:r>
          </a:p>
          <a:p>
            <a:pPr algn="r"/>
            <a:r>
              <a:rPr lang="sr-Latn-CS" sz="1600" dirty="0" smtClean="0">
                <a:solidFill>
                  <a:srgbClr val="7E93AA"/>
                </a:solidFill>
                <a:latin typeface="Century Gothic" pitchFamily="34" charset="0"/>
              </a:rPr>
              <a:t>specijalizovanim prodavnicama ,,zdrave hrane</a:t>
            </a:r>
          </a:p>
          <a:p>
            <a:pPr algn="r"/>
            <a:r>
              <a:rPr lang="sr-Latn-CS" sz="1600" dirty="0" smtClean="0">
                <a:solidFill>
                  <a:srgbClr val="7E93AA"/>
                </a:solidFill>
                <a:latin typeface="Century Gothic" pitchFamily="34" charset="0"/>
              </a:rPr>
              <a:t>nekoliko lanaca supermarketa</a:t>
            </a:r>
            <a:r>
              <a:rPr lang="de-DE" sz="1600" dirty="0" smtClean="0">
                <a:solidFill>
                  <a:srgbClr val="7E93AA"/>
                </a:solidFill>
                <a:latin typeface="Century Gothic" pitchFamily="34" charset="0"/>
              </a:rPr>
              <a:t> </a:t>
            </a:r>
            <a:endParaRPr lang="en-US" sz="1600" dirty="0" smtClean="0">
              <a:solidFill>
                <a:srgbClr val="7E93AA"/>
              </a:solidFill>
              <a:latin typeface="Century Gothic" pitchFamily="34" charset="0"/>
            </a:endParaRPr>
          </a:p>
          <a:p>
            <a:pPr algn="r"/>
            <a:endParaRPr lang="sr-Latn-CS" sz="1600" dirty="0" smtClean="0">
              <a:solidFill>
                <a:srgbClr val="7E93AA"/>
              </a:solidFill>
            </a:endParaRPr>
          </a:p>
          <a:p>
            <a:pPr algn="r"/>
            <a:endParaRPr lang="en-US" b="1" dirty="0">
              <a:solidFill>
                <a:srgbClr val="4E5B6F"/>
              </a:solidFill>
              <a:latin typeface="Century Gothic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81000" y="0"/>
            <a:ext cx="876300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r-Latn-CS" sz="2000" b="1" dirty="0" smtClean="0">
              <a:solidFill>
                <a:srgbClr val="EA157A"/>
              </a:solidFill>
              <a:latin typeface="Century Gothic" pitchFamily="34" charset="0"/>
            </a:endParaRPr>
          </a:p>
          <a:p>
            <a:r>
              <a:rPr lang="sr-Latn-CS" sz="2000" b="1" dirty="0" smtClean="0">
                <a:solidFill>
                  <a:srgbClr val="EA157A"/>
                </a:solidFill>
                <a:latin typeface="Century Gothic" pitchFamily="34" charset="0"/>
              </a:rPr>
              <a:t>Domaće tržište organskih proizvoda</a:t>
            </a:r>
          </a:p>
          <a:p>
            <a:endParaRPr lang="sr-Latn-CS" sz="2000" dirty="0" smtClean="0">
              <a:solidFill>
                <a:srgbClr val="EA157A"/>
              </a:solidFill>
              <a:latin typeface="Century Gothic" pitchFamily="34" charset="0"/>
            </a:endParaRPr>
          </a:p>
          <a:p>
            <a:endParaRPr lang="sr-Latn-CS" sz="2000" b="1" dirty="0" smtClean="0">
              <a:solidFill>
                <a:srgbClr val="EA157A"/>
              </a:solidFill>
              <a:latin typeface="Century Gothic" pitchFamily="34" charset="0"/>
            </a:endParaRPr>
          </a:p>
          <a:p>
            <a:endParaRPr lang="en-US" dirty="0">
              <a:solidFill>
                <a:srgbClr val="EA157A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895600" y="1447800"/>
            <a:ext cx="6248400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r">
              <a:lnSpc>
                <a:spcPct val="90000"/>
              </a:lnSpc>
              <a:buFontTx/>
              <a:buNone/>
              <a:defRPr/>
            </a:pPr>
            <a:r>
              <a:rPr lang="sr-Cyrl-CS" sz="1600" dirty="0" smtClean="0">
                <a:latin typeface="Century Gothic" pitchFamily="34" charset="0"/>
              </a:rPr>
              <a:t> </a:t>
            </a:r>
            <a:endParaRPr lang="sr-Latn-CS" sz="1600" dirty="0" smtClean="0">
              <a:latin typeface="Century Gothic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 rot="10800000" flipV="1">
            <a:off x="228600" y="5276851"/>
            <a:ext cx="8686800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90000"/>
              </a:lnSpc>
              <a:buFontTx/>
              <a:buNone/>
              <a:defRPr/>
            </a:pPr>
            <a:r>
              <a:rPr lang="sr-Latn-CS" b="1" dirty="0" smtClean="0">
                <a:solidFill>
                  <a:srgbClr val="EA157A"/>
                </a:solidFill>
                <a:effectLst/>
                <a:latin typeface="Century Gothic" pitchFamily="34" charset="0"/>
              </a:rPr>
              <a:t>Udruživanje dobavljača i proizvođača u proizvođačke i trgovačke</a:t>
            </a:r>
          </a:p>
          <a:p>
            <a:pPr marL="457200" indent="-457200" algn="just">
              <a:lnSpc>
                <a:spcPct val="90000"/>
              </a:lnSpc>
              <a:buFontTx/>
              <a:buNone/>
              <a:defRPr/>
            </a:pPr>
            <a:r>
              <a:rPr lang="sr-Latn-CS" b="1" dirty="0" smtClean="0">
                <a:solidFill>
                  <a:srgbClr val="EA157A"/>
                </a:solidFill>
                <a:effectLst/>
                <a:latin typeface="Century Gothic" pitchFamily="34" charset="0"/>
              </a:rPr>
              <a:t>asocijacije </a:t>
            </a:r>
            <a:endParaRPr lang="sr-Latn-CS" b="1" i="1" dirty="0" smtClean="0">
              <a:solidFill>
                <a:srgbClr val="EA157A"/>
              </a:solidFill>
              <a:effectLst/>
              <a:latin typeface="Century Gothic" pitchFamily="34" charset="0"/>
            </a:endParaRPr>
          </a:p>
          <a:p>
            <a:pPr marL="457200" indent="-457200" algn="just">
              <a:lnSpc>
                <a:spcPct val="90000"/>
              </a:lnSpc>
              <a:buFontTx/>
              <a:buNone/>
              <a:defRPr/>
            </a:pPr>
            <a:endParaRPr lang="sr-Latn-CS" b="1" i="1" dirty="0" smtClean="0">
              <a:solidFill>
                <a:srgbClr val="EA157A"/>
              </a:solidFill>
              <a:latin typeface="Century Gothic" pitchFamily="34" charset="0"/>
            </a:endParaRPr>
          </a:p>
          <a:p>
            <a:pPr marL="457200" indent="-457200" algn="just">
              <a:lnSpc>
                <a:spcPct val="90000"/>
              </a:lnSpc>
              <a:buFontTx/>
              <a:buNone/>
              <a:defRPr/>
            </a:pPr>
            <a:r>
              <a:rPr lang="sr-Latn-CS" b="1" i="1" dirty="0" smtClean="0">
                <a:solidFill>
                  <a:srgbClr val="EA157A"/>
                </a:solidFill>
                <a:effectLst/>
                <a:latin typeface="Century Gothic" pitchFamily="34" charset="0"/>
              </a:rPr>
              <a:t> </a:t>
            </a:r>
            <a:r>
              <a:rPr lang="en-US" b="1" i="1" dirty="0" err="1" smtClean="0">
                <a:solidFill>
                  <a:srgbClr val="EA157A"/>
                </a:solidFill>
                <a:effectLst/>
                <a:latin typeface="Century Gothic" pitchFamily="34" charset="0"/>
              </a:rPr>
              <a:t>E</a:t>
            </a:r>
            <a:r>
              <a:rPr lang="en-US" b="1" dirty="0" err="1" smtClean="0">
                <a:solidFill>
                  <a:srgbClr val="EA157A"/>
                </a:solidFill>
                <a:effectLst/>
                <a:latin typeface="Century Gothic" pitchFamily="34" charset="0"/>
              </a:rPr>
              <a:t>dukativno-promotivne</a:t>
            </a:r>
            <a:r>
              <a:rPr lang="en-US" b="1" dirty="0" smtClean="0">
                <a:solidFill>
                  <a:srgbClr val="EA157A"/>
                </a:solidFill>
                <a:effectLst/>
                <a:latin typeface="Century Gothic" pitchFamily="34" charset="0"/>
              </a:rPr>
              <a:t> </a:t>
            </a:r>
            <a:r>
              <a:rPr lang="en-US" b="1" dirty="0" err="1" smtClean="0">
                <a:solidFill>
                  <a:srgbClr val="EA157A"/>
                </a:solidFill>
                <a:effectLst/>
                <a:latin typeface="Century Gothic" pitchFamily="34" charset="0"/>
              </a:rPr>
              <a:t>kampanje</a:t>
            </a:r>
            <a:endParaRPr lang="sr-Latn-CS" sz="1600" b="1" i="1" dirty="0" smtClean="0">
              <a:solidFill>
                <a:srgbClr val="EA157A"/>
              </a:solidFill>
              <a:effectLst/>
              <a:latin typeface="Century Gothic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57200" y="838200"/>
            <a:ext cx="84582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endParaRPr lang="sr-Latn-CS" b="1" dirty="0" smtClean="0">
              <a:solidFill>
                <a:srgbClr val="FFA347"/>
              </a:solidFill>
              <a:effectLst/>
              <a:latin typeface="Century Gothic" pitchFamily="34" charset="0"/>
            </a:endParaRPr>
          </a:p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endParaRPr lang="sr-Cyrl-CS" sz="2000" dirty="0">
              <a:solidFill>
                <a:srgbClr val="EA157A"/>
              </a:solidFill>
              <a:effectLst/>
              <a:latin typeface="Century Gothic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1000" y="838201"/>
            <a:ext cx="8077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CS" dirty="0" smtClean="0">
                <a:solidFill>
                  <a:srgbClr val="FFA347"/>
                </a:solidFill>
                <a:latin typeface="Century Gothic" pitchFamily="34" charset="0"/>
              </a:rPr>
              <a:t>Domaće tržište organskih proizvoda još uvek nije dovoljno razvijeno</a:t>
            </a:r>
            <a:endParaRPr lang="en-US" dirty="0">
              <a:solidFill>
                <a:srgbClr val="FFA347"/>
              </a:solidFill>
              <a:latin typeface="Century Gothic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971800" y="1676400"/>
            <a:ext cx="617220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r">
              <a:lnSpc>
                <a:spcPct val="90000"/>
              </a:lnSpc>
              <a:buFontTx/>
              <a:buNone/>
              <a:defRPr/>
            </a:pPr>
            <a:r>
              <a:rPr lang="sr-Latn-CS" i="1" dirty="0" smtClean="0">
                <a:solidFill>
                  <a:srgbClr val="002060"/>
                </a:solidFill>
                <a:latin typeface="Century Gothic" pitchFamily="34" charset="0"/>
              </a:rPr>
              <a:t> </a:t>
            </a:r>
            <a:r>
              <a:rPr lang="sr-Latn-CS" b="1" i="1" dirty="0" smtClean="0">
                <a:solidFill>
                  <a:srgbClr val="EA157A"/>
                </a:solidFill>
                <a:latin typeface="Century Gothic" pitchFamily="34" charset="0"/>
              </a:rPr>
              <a:t>OGRANIČENA PONUDA</a:t>
            </a:r>
            <a:endParaRPr lang="en-US" b="1" i="1" dirty="0" smtClean="0">
              <a:solidFill>
                <a:srgbClr val="EA157A"/>
              </a:solidFill>
              <a:latin typeface="Century Gothic" pitchFamily="34" charset="0"/>
            </a:endParaRPr>
          </a:p>
          <a:p>
            <a:pPr marL="457200" indent="-457200" algn="r">
              <a:lnSpc>
                <a:spcPct val="90000"/>
              </a:lnSpc>
              <a:buFontTx/>
              <a:buNone/>
              <a:defRPr/>
            </a:pPr>
            <a:r>
              <a:rPr lang="sr-Latn-CS" b="1" i="1" dirty="0" smtClean="0">
                <a:solidFill>
                  <a:srgbClr val="EA157A"/>
                </a:solidFill>
                <a:latin typeface="Century Gothic" pitchFamily="34" charset="0"/>
              </a:rPr>
              <a:t>količine i asortiman</a:t>
            </a:r>
          </a:p>
          <a:p>
            <a:pPr marL="457200" indent="-457200" algn="r">
              <a:lnSpc>
                <a:spcPct val="90000"/>
              </a:lnSpc>
              <a:buFontTx/>
              <a:buNone/>
              <a:defRPr/>
            </a:pPr>
            <a:endParaRPr lang="sr-Latn-CS" b="1" i="1" dirty="0" smtClean="0">
              <a:solidFill>
                <a:srgbClr val="EA157A"/>
              </a:solidFill>
              <a:latin typeface="Century Gothic" pitchFamily="34" charset="0"/>
            </a:endParaRPr>
          </a:p>
          <a:p>
            <a:pPr marL="457200" indent="-457200" algn="r">
              <a:lnSpc>
                <a:spcPct val="90000"/>
              </a:lnSpc>
              <a:buFontTx/>
              <a:buNone/>
              <a:defRPr/>
            </a:pPr>
            <a:r>
              <a:rPr lang="en-US" b="1" i="1" dirty="0" err="1" smtClean="0">
                <a:solidFill>
                  <a:srgbClr val="EA157A"/>
                </a:solidFill>
                <a:latin typeface="Century Gothic" pitchFamily="34" charset="0"/>
              </a:rPr>
              <a:t>Primarni</a:t>
            </a:r>
            <a:r>
              <a:rPr lang="sr-Latn-CS" b="1" i="1" dirty="0" smtClean="0">
                <a:solidFill>
                  <a:srgbClr val="EA157A"/>
                </a:solidFill>
                <a:latin typeface="Century Gothic" pitchFamily="34" charset="0"/>
              </a:rPr>
              <a:t> </a:t>
            </a:r>
            <a:r>
              <a:rPr lang="sr-Latn-CS" b="1" i="1" dirty="0" smtClean="0">
                <a:solidFill>
                  <a:srgbClr val="EA157A"/>
                </a:solidFill>
                <a:latin typeface="Century Gothic" pitchFamily="34" charset="0"/>
              </a:rPr>
              <a:t>proizvodi –povrće</a:t>
            </a:r>
          </a:p>
          <a:p>
            <a:pPr marL="457200" indent="-457200" algn="r">
              <a:lnSpc>
                <a:spcPct val="90000"/>
              </a:lnSpc>
              <a:buFontTx/>
              <a:buNone/>
              <a:defRPr/>
            </a:pPr>
            <a:r>
              <a:rPr lang="sr-Latn-CS" b="1" i="1" dirty="0" smtClean="0">
                <a:solidFill>
                  <a:srgbClr val="EA157A"/>
                </a:solidFill>
                <a:latin typeface="Century Gothic" pitchFamily="34" charset="0"/>
              </a:rPr>
              <a:t>Prerađeni proizvodi-proizvodi  iz uvoza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 bwMode="auto">
          <a:xfrm>
            <a:off x="381000" y="76200"/>
            <a:ext cx="853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8872" tIns="0" rIns="45720" bIns="0" anchor="b"/>
          <a:lstStyle/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endParaRPr lang="sr-Cyrl-CS" sz="2400" b="1" dirty="0">
              <a:solidFill>
                <a:srgbClr val="FFA347"/>
              </a:solidFill>
              <a:effectLst/>
              <a:latin typeface="Century Gothic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226403"/>
            <a:ext cx="9144000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1800000" rev="0"/>
              </a:camera>
              <a:lightRig rig="threePt" dir="t"/>
            </a:scene3d>
            <a:sp3d prstMaterial="dkEdge">
              <a:bevelT w="0"/>
              <a:bevelB w="6350"/>
            </a:sp3d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Latn-CS" sz="1600" dirty="0" smtClean="0">
                <a:solidFill>
                  <a:srgbClr val="EA157A"/>
                </a:solidFill>
                <a:latin typeface="Century Gothic" pitchFamily="34" charset="0"/>
              </a:rPr>
              <a:t>.</a:t>
            </a:r>
            <a:r>
              <a:rPr lang="ru-RU" sz="1600" dirty="0" smtClean="0">
                <a:solidFill>
                  <a:srgbClr val="EA157A"/>
                </a:solidFill>
                <a:latin typeface="Century Gothic" pitchFamily="34" charset="0"/>
              </a:rPr>
              <a:t> </a:t>
            </a:r>
            <a:endParaRPr kumimoji="0" lang="en-US" sz="1600" b="1" i="0" u="none" strike="noStrike" kern="0" cap="none" spc="0" normalizeH="0" baseline="0" noProof="0" dirty="0" smtClean="0">
              <a:ln w="3175">
                <a:solidFill>
                  <a:sysClr val="windowText" lastClr="000000"/>
                </a:solidFill>
              </a:ln>
              <a:solidFill>
                <a:srgbClr val="EA157A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entury Gothic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2819400"/>
            <a:ext cx="5867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CS" b="1" dirty="0" smtClean="0">
                <a:solidFill>
                  <a:schemeClr val="bg1"/>
                </a:solidFill>
                <a:latin typeface="Century Gothic" pitchFamily="34" charset="0"/>
              </a:rPr>
              <a:t>Potencijal koji Srbija ima u pogledu izvoza organskih proizvoda nije dovoljno iskorišćen!!!</a:t>
            </a:r>
            <a:r>
              <a:rPr lang="sr-Latn-CS" b="1" dirty="0" smtClean="0">
                <a:latin typeface="Century Gothic" pitchFamily="34" charset="0"/>
              </a:rPr>
              <a:t> </a:t>
            </a:r>
            <a:endParaRPr lang="en-US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pic>
        <p:nvPicPr>
          <p:cNvPr id="7" name="Picture 33" descr="thumbnail"/>
          <p:cNvPicPr>
            <a:picLocks noChangeAspect="1" noChangeArrowheads="1"/>
          </p:cNvPicPr>
          <p:nvPr/>
        </p:nvPicPr>
        <p:blipFill>
          <a:blip r:embed="rId2" cstate="print"/>
          <a:srcRect t="11267"/>
          <a:stretch>
            <a:fillRect/>
          </a:stretch>
        </p:blipFill>
        <p:spPr bwMode="auto">
          <a:xfrm>
            <a:off x="6691229" y="4712130"/>
            <a:ext cx="1835259" cy="199347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8" name="Picture 31" descr="thumbnail"/>
          <p:cNvPicPr>
            <a:picLocks noChangeAspect="1" noChangeArrowheads="1"/>
          </p:cNvPicPr>
          <p:nvPr/>
        </p:nvPicPr>
        <p:blipFill>
          <a:blip r:embed="rId3" cstate="print"/>
          <a:srcRect t="21333"/>
          <a:stretch>
            <a:fillRect/>
          </a:stretch>
        </p:blipFill>
        <p:spPr bwMode="auto">
          <a:xfrm>
            <a:off x="6691231" y="2743200"/>
            <a:ext cx="1843169" cy="18669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381000" y="3733800"/>
            <a:ext cx="6781800" cy="2585323"/>
          </a:xfrm>
          <a:prstGeom prst="rect">
            <a:avLst/>
          </a:prstGeom>
          <a:solidFill>
            <a:srgbClr val="FFA347">
              <a:alpha val="69000"/>
            </a:srgbClr>
          </a:solidFill>
        </p:spPr>
        <p:txBody>
          <a:bodyPr wrap="square">
            <a:spAutoFit/>
          </a:bodyPr>
          <a:lstStyle/>
          <a:p>
            <a:endParaRPr lang="en-US" b="1" dirty="0" smtClean="0">
              <a:solidFill>
                <a:schemeClr val="bg1"/>
              </a:solidFill>
              <a:effectLst/>
              <a:latin typeface="Century Gothic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sr-Latn-CS" sz="1600" dirty="0" smtClean="0">
                <a:solidFill>
                  <a:schemeClr val="bg1"/>
                </a:solidFill>
                <a:latin typeface="Century Gothic" pitchFamily="34" charset="0"/>
              </a:rPr>
              <a:t>voće niskog stepena prerade i to malina,višnja i jabuka, borovnica, jagoda, kupina</a:t>
            </a:r>
            <a:endParaRPr lang="en-US" sz="1600" b="1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endParaRPr lang="en-US" sz="1600" b="1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sr-Latn-CS" sz="1600" dirty="0" smtClean="0">
                <a:solidFill>
                  <a:schemeClr val="bg1"/>
                </a:solidFill>
                <a:latin typeface="Century Gothic" pitchFamily="34" charset="0"/>
              </a:rPr>
              <a:t>tražnja za određenim brojem srpskih organskih proizvoda premašuje ponudu</a:t>
            </a:r>
            <a:endParaRPr lang="en-US" sz="1600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endParaRPr lang="sr-Latn-CS" sz="1600" b="1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>
              <a:buFont typeface="Wingdings" pitchFamily="2" charset="2"/>
              <a:buChar char="§"/>
            </a:pPr>
            <a:endParaRPr lang="sr-Latn-CS" sz="1600" b="1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endParaRPr lang="en-US" sz="1600" b="1" dirty="0" smtClean="0">
              <a:solidFill>
                <a:schemeClr val="bg1"/>
              </a:solidFill>
              <a:latin typeface="Century Gothic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US" sz="1600" b="1" dirty="0">
              <a:solidFill>
                <a:schemeClr val="bg1"/>
              </a:solidFill>
              <a:effectLst/>
              <a:latin typeface="Century Gothic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57200" y="533400"/>
            <a:ext cx="73152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CS" sz="2000" b="1" dirty="0" smtClean="0">
                <a:solidFill>
                  <a:srgbClr val="FFA347"/>
                </a:solidFill>
                <a:effectLst/>
                <a:latin typeface="Century Gothic" pitchFamily="34" charset="0"/>
              </a:rPr>
              <a:t>Izvoz organskih proizvoda</a:t>
            </a:r>
            <a:endParaRPr lang="en-US" sz="2000" b="1" dirty="0" smtClean="0">
              <a:solidFill>
                <a:srgbClr val="FFA347"/>
              </a:solidFill>
            </a:endParaRPr>
          </a:p>
          <a:p>
            <a:endParaRPr lang="en-US" dirty="0">
              <a:solidFill>
                <a:srgbClr val="FFA347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57200" y="990600"/>
            <a:ext cx="64008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Latn-CS" sz="1600" dirty="0" smtClean="0">
                <a:solidFill>
                  <a:srgbClr val="EA157A"/>
                </a:solidFill>
                <a:latin typeface="Century Gothic" pitchFamily="34" charset="0"/>
              </a:rPr>
              <a:t>najznačajnije je tržište EU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>
              <a:solidFill>
                <a:srgbClr val="EA157A"/>
              </a:solidFill>
              <a:latin typeface="Century Gothic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Latn-CS" sz="1600" dirty="0" smtClean="0">
                <a:solidFill>
                  <a:srgbClr val="EA157A"/>
                </a:solidFill>
                <a:latin typeface="Century Gothic" pitchFamily="34" charset="0"/>
              </a:rPr>
              <a:t>najveći potrošači organskih proizvoda u </a:t>
            </a:r>
            <a:r>
              <a:rPr lang="sr-Latn-CS" sz="1600" b="1" dirty="0" smtClean="0">
                <a:solidFill>
                  <a:srgbClr val="EA157A"/>
                </a:solidFill>
                <a:latin typeface="Century Gothic" pitchFamily="34" charset="0"/>
              </a:rPr>
              <a:t>EU su Nemačka, Francuska, Italija i Velila Britanija </a:t>
            </a:r>
            <a:endParaRPr lang="en-US" sz="1600" b="1" dirty="0" smtClean="0">
              <a:solidFill>
                <a:srgbClr val="EA157A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ubtitle 2"/>
          <p:cNvSpPr txBox="1">
            <a:spLocks/>
          </p:cNvSpPr>
          <p:nvPr/>
        </p:nvSpPr>
        <p:spPr bwMode="auto">
          <a:xfrm>
            <a:off x="381000" y="381000"/>
            <a:ext cx="7848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8872" tIns="0" rIns="45720" bIns="0" anchor="b"/>
          <a:lstStyle/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sr-Latn-CS" sz="2400" b="1" dirty="0" smtClean="0">
                <a:solidFill>
                  <a:srgbClr val="FFA347"/>
                </a:solidFill>
                <a:latin typeface="Century Gothic" pitchFamily="34" charset="0"/>
              </a:rPr>
              <a:t>Izvoz organskih proizvoda</a:t>
            </a:r>
            <a:endParaRPr lang="sr-Cyrl-CS" sz="2400" b="1" dirty="0">
              <a:solidFill>
                <a:srgbClr val="FFA347"/>
              </a:solidFill>
              <a:latin typeface="Century Gothic" pitchFamily="34" charset="0"/>
            </a:endParaRPr>
          </a:p>
        </p:txBody>
      </p:sp>
      <p:graphicFrame>
        <p:nvGraphicFramePr>
          <p:cNvPr id="5" name="Content Placeholder 3"/>
          <p:cNvGraphicFramePr>
            <a:graphicFrameLocks noGrp="1"/>
          </p:cNvGraphicFramePr>
          <p:nvPr/>
        </p:nvGraphicFramePr>
        <p:xfrm>
          <a:off x="304800" y="1600200"/>
          <a:ext cx="86106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895600" y="1447800"/>
            <a:ext cx="6248400" cy="5410200"/>
          </a:xfrm>
          <a:prstGeom prst="rect">
            <a:avLst/>
          </a:prstGeom>
          <a:solidFill>
            <a:srgbClr val="7E93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 cstate="print"/>
          <a:srcRect l="75635" t="7887" b="23383"/>
          <a:stretch>
            <a:fillRect/>
          </a:stretch>
        </p:blipFill>
        <p:spPr bwMode="auto">
          <a:xfrm>
            <a:off x="228600" y="1524000"/>
            <a:ext cx="2633663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7" name="Content Placeholder 3"/>
          <p:cNvGraphicFramePr>
            <a:graphicFrameLocks/>
          </p:cNvGraphicFramePr>
          <p:nvPr/>
        </p:nvGraphicFramePr>
        <p:xfrm>
          <a:off x="533400" y="1905000"/>
          <a:ext cx="86106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Subtitle 2"/>
          <p:cNvSpPr txBox="1">
            <a:spLocks/>
          </p:cNvSpPr>
          <p:nvPr/>
        </p:nvSpPr>
        <p:spPr bwMode="auto">
          <a:xfrm>
            <a:off x="3124200" y="304800"/>
            <a:ext cx="5638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8872" tIns="0" rIns="45720" bIns="0" anchor="b"/>
          <a:lstStyle/>
          <a:p>
            <a:pPr algn="r"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en-US" sz="2000" b="1" dirty="0" smtClean="0">
                <a:solidFill>
                  <a:srgbClr val="FFA347"/>
                </a:solidFill>
                <a:effectLst/>
                <a:latin typeface="Century Gothic" pitchFamily="34" charset="0"/>
              </a:rPr>
              <a:t>% of export share in total export quantity by product </a:t>
            </a:r>
            <a:r>
              <a:rPr lang="en-US" sz="2000" b="1" dirty="0">
                <a:solidFill>
                  <a:srgbClr val="FFA347"/>
                </a:solidFill>
                <a:effectLst/>
                <a:latin typeface="Century Gothic" pitchFamily="34" charset="0"/>
              </a:rPr>
              <a:t>in 2010</a:t>
            </a:r>
            <a:endParaRPr lang="sr-Cyrl-CS" sz="2000" b="1" dirty="0">
              <a:solidFill>
                <a:srgbClr val="FFA347"/>
              </a:solidFill>
              <a:effectLst/>
              <a:latin typeface="Century Gothic" pitchFamily="34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2057400" cy="673608"/>
          </a:xfrm>
        </p:spPr>
        <p:txBody>
          <a:bodyPr/>
          <a:lstStyle/>
          <a:p>
            <a:r>
              <a:rPr lang="en-US" b="1" dirty="0" smtClean="0">
                <a:solidFill>
                  <a:srgbClr val="FF6699"/>
                </a:solidFill>
                <a:latin typeface="Century Gothic" pitchFamily="34" charset="0"/>
              </a:rPr>
              <a:t>Pr</a:t>
            </a:r>
            <a:r>
              <a:rPr lang="sr-Latn-CS" b="1" dirty="0" smtClean="0">
                <a:solidFill>
                  <a:srgbClr val="FF6699"/>
                </a:solidFill>
                <a:latin typeface="Century Gothic" pitchFamily="34" charset="0"/>
              </a:rPr>
              <a:t>oizvodi</a:t>
            </a:r>
            <a:r>
              <a:rPr lang="en-US" b="1" dirty="0" smtClean="0">
                <a:solidFill>
                  <a:srgbClr val="FF6699"/>
                </a:solidFill>
                <a:latin typeface="Century Gothic" pitchFamily="34" charset="0"/>
              </a:rPr>
              <a:t>:</a:t>
            </a:r>
            <a:endParaRPr lang="en-US" b="1" dirty="0">
              <a:solidFill>
                <a:srgbClr val="FF6699"/>
              </a:solidFill>
              <a:latin typeface="Century Gothic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rot="5400000">
            <a:off x="-534591" y="3428603"/>
            <a:ext cx="6858794" cy="1589"/>
          </a:xfrm>
          <a:prstGeom prst="line">
            <a:avLst/>
          </a:prstGeom>
          <a:ln w="69850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0" y="1447800"/>
            <a:ext cx="9144000" cy="1588"/>
          </a:xfrm>
          <a:prstGeom prst="line">
            <a:avLst/>
          </a:prstGeom>
          <a:ln w="8255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 cstate="print"/>
          <a:srcRect l="78659" t="14401"/>
          <a:stretch>
            <a:fillRect/>
          </a:stretch>
        </p:blipFill>
        <p:spPr bwMode="auto">
          <a:xfrm>
            <a:off x="152400" y="1645865"/>
            <a:ext cx="1905000" cy="4373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Rectangle 15"/>
          <p:cNvSpPr/>
          <p:nvPr/>
        </p:nvSpPr>
        <p:spPr>
          <a:xfrm>
            <a:off x="2895600" y="1447800"/>
            <a:ext cx="6248400" cy="5410200"/>
          </a:xfrm>
          <a:prstGeom prst="rect">
            <a:avLst/>
          </a:prstGeom>
          <a:solidFill>
            <a:srgbClr val="7E93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ubtitle 2"/>
          <p:cNvSpPr txBox="1">
            <a:spLocks/>
          </p:cNvSpPr>
          <p:nvPr/>
        </p:nvSpPr>
        <p:spPr bwMode="auto">
          <a:xfrm>
            <a:off x="3124200" y="304800"/>
            <a:ext cx="5638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8872" tIns="0" rIns="45720" bIns="0" anchor="b"/>
          <a:lstStyle/>
          <a:p>
            <a:pPr algn="r"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en-US" sz="2000" b="1" dirty="0" smtClean="0">
                <a:solidFill>
                  <a:srgbClr val="92D050"/>
                </a:solidFill>
                <a:effectLst/>
                <a:latin typeface="Century Gothic" pitchFamily="34" charset="0"/>
              </a:rPr>
              <a:t>% of export share in total export of organic production by importer in 2010</a:t>
            </a:r>
            <a:endParaRPr lang="sr-Cyrl-CS" sz="2000" b="1" dirty="0">
              <a:solidFill>
                <a:srgbClr val="92D050"/>
              </a:solidFill>
              <a:effectLst/>
              <a:latin typeface="Century Gothic" pitchFamily="34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2057400" cy="673608"/>
          </a:xfrm>
        </p:spPr>
        <p:txBody>
          <a:bodyPr/>
          <a:lstStyle/>
          <a:p>
            <a:r>
              <a:rPr lang="en-US" b="1" dirty="0" smtClean="0">
                <a:solidFill>
                  <a:srgbClr val="FF6699"/>
                </a:solidFill>
                <a:latin typeface="Century Gothic" pitchFamily="34" charset="0"/>
              </a:rPr>
              <a:t>Importers:</a:t>
            </a:r>
            <a:endParaRPr lang="en-US" b="1" dirty="0">
              <a:solidFill>
                <a:srgbClr val="FF6699"/>
              </a:solidFill>
              <a:latin typeface="Century Gothic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rot="5400000">
            <a:off x="-534591" y="3428603"/>
            <a:ext cx="6858794" cy="1589"/>
          </a:xfrm>
          <a:prstGeom prst="line">
            <a:avLst/>
          </a:prstGeom>
          <a:ln w="69850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0" y="1447800"/>
            <a:ext cx="9144000" cy="1588"/>
          </a:xfrm>
          <a:prstGeom prst="line">
            <a:avLst/>
          </a:prstGeom>
          <a:ln w="8255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Content Placeholder 3"/>
          <p:cNvGraphicFramePr>
            <a:graphicFrameLocks/>
          </p:cNvGraphicFramePr>
          <p:nvPr/>
        </p:nvGraphicFramePr>
        <p:xfrm>
          <a:off x="2209800" y="1524000"/>
          <a:ext cx="69342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 bwMode="auto">
          <a:xfrm>
            <a:off x="381000" y="381000"/>
            <a:ext cx="7848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8872" tIns="0" rIns="45720" bIns="0" anchor="b"/>
          <a:lstStyle/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endParaRPr lang="sr-Cyrl-CS" sz="2400" b="1" dirty="0">
              <a:solidFill>
                <a:srgbClr val="FFA347"/>
              </a:solidFill>
              <a:effectLst/>
              <a:latin typeface="Century Gothic" pitchFamily="34" charset="0"/>
            </a:endParaRPr>
          </a:p>
        </p:txBody>
      </p:sp>
      <p:graphicFrame>
        <p:nvGraphicFramePr>
          <p:cNvPr id="6" name="Group 124"/>
          <p:cNvGraphicFramePr>
            <a:graphicFrameLocks/>
          </p:cNvGraphicFramePr>
          <p:nvPr/>
        </p:nvGraphicFramePr>
        <p:xfrm>
          <a:off x="381000" y="3048000"/>
          <a:ext cx="8305800" cy="1737360"/>
        </p:xfrm>
        <a:graphic>
          <a:graphicData uri="http://schemas.openxmlformats.org/drawingml/2006/table">
            <a:tbl>
              <a:tblPr/>
              <a:tblGrid>
                <a:gridCol w="8305800"/>
              </a:tblGrid>
              <a:tr h="17373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lang="sr-Latn-CS" sz="1800" b="1" dirty="0" smtClean="0">
                          <a:solidFill>
                            <a:schemeClr val="bg1"/>
                          </a:solidFill>
                          <a:latin typeface="Century Gothic" pitchFamily="34" charset="0"/>
                        </a:rPr>
                        <a:t>NAJZASTUPLJENIJA</a:t>
                      </a:r>
                      <a:r>
                        <a:rPr lang="sr-Latn-CS" sz="1800" b="1" baseline="0" dirty="0" smtClean="0">
                          <a:solidFill>
                            <a:schemeClr val="bg1"/>
                          </a:solidFill>
                          <a:latin typeface="Century Gothic" pitchFamily="34" charset="0"/>
                        </a:rPr>
                        <a:t> JE PROIZVODNJA ORGANSKOG VOĆA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lang="sr-Latn-CS" sz="1600" baseline="0" dirty="0" smtClean="0">
                        <a:solidFill>
                          <a:schemeClr val="bg1"/>
                        </a:solidFill>
                        <a:latin typeface="Century Gothic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lang="sr-Latn-CS" sz="1800" b="1" i="0" u="none" dirty="0" smtClean="0">
                          <a:solidFill>
                            <a:schemeClr val="bg1"/>
                          </a:solidFill>
                          <a:latin typeface="Century Gothic" pitchFamily="34" charset="0"/>
                        </a:rPr>
                        <a:t>NEDOSTATAK</a:t>
                      </a:r>
                      <a:r>
                        <a:rPr lang="sr-Latn-CS" sz="1800" b="1" i="0" u="none" baseline="0" dirty="0" smtClean="0">
                          <a:solidFill>
                            <a:schemeClr val="bg1"/>
                          </a:solidFill>
                          <a:latin typeface="Century Gothic" pitchFamily="34" charset="0"/>
                        </a:rPr>
                        <a:t> PROIZVODA ANIMALNOG POREKLA</a:t>
                      </a:r>
                      <a:endParaRPr lang="en-US" sz="1800" b="1" i="0" u="none" dirty="0" smtClean="0">
                        <a:solidFill>
                          <a:schemeClr val="bg1"/>
                        </a:solidFill>
                        <a:latin typeface="Century Gothic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alpha val="82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7" name="Picture 18" descr="thumbnai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5016190"/>
            <a:ext cx="2362200" cy="1613210"/>
          </a:xfrm>
          <a:prstGeom prst="rect">
            <a:avLst/>
          </a:prstGeom>
          <a:noFill/>
          <a:ln w="9525">
            <a:solidFill>
              <a:srgbClr val="7E93AA"/>
            </a:solidFill>
            <a:miter lim="800000"/>
            <a:headEnd/>
            <a:tailEnd/>
          </a:ln>
        </p:spPr>
      </p:pic>
      <p:pic>
        <p:nvPicPr>
          <p:cNvPr id="8" name="Picture 19" descr="thumbnail"/>
          <p:cNvPicPr>
            <a:picLocks noChangeAspect="1" noChangeArrowheads="1"/>
          </p:cNvPicPr>
          <p:nvPr/>
        </p:nvPicPr>
        <p:blipFill>
          <a:blip r:embed="rId3" cstate="print"/>
          <a:srcRect l="4762" r="7143"/>
          <a:stretch>
            <a:fillRect/>
          </a:stretch>
        </p:blipFill>
        <p:spPr bwMode="auto">
          <a:xfrm>
            <a:off x="2971800" y="4343400"/>
            <a:ext cx="2146300" cy="2286000"/>
          </a:xfrm>
          <a:prstGeom prst="rect">
            <a:avLst/>
          </a:prstGeom>
          <a:noFill/>
          <a:ln w="9525">
            <a:solidFill>
              <a:srgbClr val="7E93AA"/>
            </a:solidFill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304800" y="304800"/>
            <a:ext cx="792480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Tx/>
              <a:buNone/>
            </a:pPr>
            <a:r>
              <a:rPr lang="sr-Latn-CS" b="1" dirty="0" smtClean="0">
                <a:solidFill>
                  <a:srgbClr val="FFA347"/>
                </a:solidFill>
                <a:latin typeface="Century Gothic" pitchFamily="34" charset="0"/>
              </a:rPr>
              <a:t> </a:t>
            </a:r>
            <a:r>
              <a:rPr lang="sr-Latn-CS" sz="2000" b="1" dirty="0" smtClean="0">
                <a:solidFill>
                  <a:srgbClr val="FFA347"/>
                </a:solidFill>
                <a:latin typeface="Century Gothic" pitchFamily="34" charset="0"/>
              </a:rPr>
              <a:t>Organska proizvodnja u Srbiji</a:t>
            </a:r>
          </a:p>
          <a:p>
            <a:pPr algn="just">
              <a:buFontTx/>
              <a:buNone/>
            </a:pPr>
            <a:endParaRPr lang="sr-Latn-CS" dirty="0" smtClean="0">
              <a:solidFill>
                <a:srgbClr val="FFA347"/>
              </a:solidFill>
              <a:latin typeface="Century Gothic" pitchFamily="34" charset="0"/>
            </a:endParaRPr>
          </a:p>
          <a:p>
            <a:pPr algn="just">
              <a:buFontTx/>
              <a:buNone/>
            </a:pPr>
            <a:endParaRPr lang="sr-Latn-CS" dirty="0" smtClean="0">
              <a:solidFill>
                <a:srgbClr val="FFA347"/>
              </a:solidFill>
              <a:latin typeface="Century Gothic" pitchFamily="34" charset="0"/>
            </a:endParaRPr>
          </a:p>
          <a:p>
            <a:pPr algn="just">
              <a:buFontTx/>
              <a:buNone/>
            </a:pPr>
            <a:endParaRPr lang="sr-Latn-CS" dirty="0" smtClean="0">
              <a:solidFill>
                <a:srgbClr val="FFA347"/>
              </a:solidFill>
              <a:latin typeface="Century Gothic" pitchFamily="34" charset="0"/>
            </a:endParaRPr>
          </a:p>
          <a:p>
            <a:pPr algn="just">
              <a:buFontTx/>
              <a:buNone/>
            </a:pPr>
            <a:endParaRPr lang="sr-Latn-CS" i="1" dirty="0" smtClean="0">
              <a:solidFill>
                <a:srgbClr val="FFA347"/>
              </a:solidFill>
              <a:latin typeface="Century Gothic" pitchFamily="34" charset="0"/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04800" y="1219200"/>
            <a:ext cx="7772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de-DE" sz="1600" b="1" dirty="0" smtClean="0">
                <a:solidFill>
                  <a:srgbClr val="FFA347"/>
                </a:solidFill>
                <a:latin typeface="Century Gothic" pitchFamily="34" charset="0"/>
              </a:rPr>
              <a:t>70% </a:t>
            </a:r>
            <a:r>
              <a:rPr lang="de-DE" sz="1600" dirty="0" smtClean="0">
                <a:solidFill>
                  <a:srgbClr val="FFA347"/>
                </a:solidFill>
                <a:latin typeface="Century Gothic" pitchFamily="34" charset="0"/>
              </a:rPr>
              <a:t>primarnih proizvođača zaključuje ugovore pre početka sezone</a:t>
            </a:r>
            <a:r>
              <a:rPr lang="de-DE" sz="1600" dirty="0" smtClean="0">
                <a:latin typeface="Century Gothic" pitchFamily="34" charset="0"/>
              </a:rPr>
              <a:t> </a:t>
            </a:r>
            <a:endParaRPr lang="sr-Latn-CS" sz="1600" dirty="0" smtClean="0">
              <a:latin typeface="Century Gothic" pitchFamily="34" charset="0"/>
            </a:endParaRPr>
          </a:p>
          <a:p>
            <a:pPr>
              <a:buFontTx/>
              <a:buNone/>
            </a:pPr>
            <a:r>
              <a:rPr lang="sr-Latn-CS" sz="1600" b="1" dirty="0" smtClean="0">
                <a:solidFill>
                  <a:srgbClr val="FFA347"/>
                </a:solidFill>
                <a:latin typeface="Century Gothic" pitchFamily="34" charset="0"/>
              </a:rPr>
              <a:t>3</a:t>
            </a:r>
            <a:r>
              <a:rPr lang="de-DE" sz="1600" b="1" dirty="0" smtClean="0">
                <a:solidFill>
                  <a:srgbClr val="FFA347"/>
                </a:solidFill>
                <a:latin typeface="Century Gothic" pitchFamily="34" charset="0"/>
              </a:rPr>
              <a:t>0% </a:t>
            </a:r>
            <a:r>
              <a:rPr lang="de-DE" sz="1600" dirty="0" smtClean="0">
                <a:solidFill>
                  <a:srgbClr val="FFA347"/>
                </a:solidFill>
                <a:latin typeface="Century Gothic" pitchFamily="34" charset="0"/>
              </a:rPr>
              <a:t>poljoprivrednika </a:t>
            </a:r>
            <a:r>
              <a:rPr lang="sr-Latn-CS" sz="1600" dirty="0" smtClean="0">
                <a:solidFill>
                  <a:srgbClr val="FFA347"/>
                </a:solidFill>
                <a:latin typeface="Century Gothic" pitchFamily="34" charset="0"/>
              </a:rPr>
              <a:t>d</a:t>
            </a:r>
            <a:r>
              <a:rPr lang="de-DE" sz="1600" dirty="0" smtClean="0">
                <a:solidFill>
                  <a:srgbClr val="FFA347"/>
                </a:solidFill>
                <a:latin typeface="Century Gothic" pitchFamily="34" charset="0"/>
              </a:rPr>
              <a:t>irektnu prodaju </a:t>
            </a:r>
            <a:endParaRPr lang="sr-Latn-CS" sz="1600" dirty="0" smtClean="0">
              <a:solidFill>
                <a:srgbClr val="FFA347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Text Box 14"/>
          <p:cNvSpPr txBox="1">
            <a:spLocks noChangeArrowheads="1"/>
          </p:cNvSpPr>
          <p:nvPr/>
        </p:nvSpPr>
        <p:spPr bwMode="auto">
          <a:xfrm>
            <a:off x="533400" y="304800"/>
            <a:ext cx="51847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 err="1" smtClean="0">
                <a:solidFill>
                  <a:schemeClr val="accent2"/>
                </a:solidFill>
                <a:effectLst/>
                <a:latin typeface="Century Gothic" pitchFamily="34" charset="0"/>
                <a:cs typeface="Arial" charset="0"/>
              </a:rPr>
              <a:t>Hvala</a:t>
            </a:r>
            <a:r>
              <a:rPr lang="en-US" sz="2800" dirty="0" smtClean="0">
                <a:solidFill>
                  <a:schemeClr val="accent2"/>
                </a:solidFill>
                <a:effectLst/>
                <a:latin typeface="Century Gothic" pitchFamily="34" charset="0"/>
                <a:cs typeface="Arial" charset="0"/>
              </a:rPr>
              <a:t> </a:t>
            </a:r>
            <a:r>
              <a:rPr lang="en-US" sz="2800" dirty="0" err="1" smtClean="0">
                <a:solidFill>
                  <a:schemeClr val="accent2"/>
                </a:solidFill>
                <a:effectLst/>
                <a:latin typeface="Century Gothic" pitchFamily="34" charset="0"/>
                <a:cs typeface="Arial" charset="0"/>
              </a:rPr>
              <a:t>na</a:t>
            </a:r>
            <a:r>
              <a:rPr lang="en-US" sz="2800" dirty="0" smtClean="0">
                <a:solidFill>
                  <a:schemeClr val="accent2"/>
                </a:solidFill>
                <a:effectLst/>
                <a:latin typeface="Century Gothic" pitchFamily="34" charset="0"/>
                <a:cs typeface="Arial" charset="0"/>
              </a:rPr>
              <a:t> pa</a:t>
            </a:r>
            <a:r>
              <a:rPr lang="sr-Latn-CS" sz="2800" dirty="0" smtClean="0">
                <a:solidFill>
                  <a:schemeClr val="accent2"/>
                </a:solidFill>
                <a:effectLst/>
                <a:latin typeface="Century Gothic" pitchFamily="34" charset="0"/>
                <a:cs typeface="Arial" charset="0"/>
              </a:rPr>
              <a:t>žnji!</a:t>
            </a:r>
            <a:endParaRPr lang="en-US" sz="2800" dirty="0">
              <a:solidFill>
                <a:schemeClr val="accent2"/>
              </a:solidFill>
              <a:effectLst/>
              <a:latin typeface="Century Gothic" pitchFamily="34" charset="0"/>
              <a:cs typeface="Arial" charset="0"/>
            </a:endParaRPr>
          </a:p>
        </p:txBody>
      </p:sp>
      <p:graphicFrame>
        <p:nvGraphicFramePr>
          <p:cNvPr id="43033" name="Group 25"/>
          <p:cNvGraphicFramePr>
            <a:graphicFrameLocks noGrp="1"/>
          </p:cNvGraphicFramePr>
          <p:nvPr/>
        </p:nvGraphicFramePr>
        <p:xfrm>
          <a:off x="609600" y="1676400"/>
          <a:ext cx="7848600" cy="1554480"/>
        </p:xfrm>
        <a:graphic>
          <a:graphicData uri="http://schemas.openxmlformats.org/drawingml/2006/table">
            <a:tbl>
              <a:tblPr/>
              <a:tblGrid>
                <a:gridCol w="7848600"/>
              </a:tblGrid>
              <a:tr h="950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Jelena </a:t>
                      </a:r>
                      <a:r>
                        <a:rPr kumimoji="0" 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Milic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 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Sektor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za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ruralni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razvoj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E-mail: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itchFamily="34" charset="0"/>
                        </a:rPr>
                        <a:t> 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itchFamily="34" charset="0"/>
                          <a:hlinkClick r:id="rId3"/>
                        </a:rPr>
                        <a:t>jelena.milic@minpolj.gov.rs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</a:rPr>
                        <a:t>Tel: 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Century Gothic" pitchFamily="34" charset="0"/>
                        </a:rPr>
                        <a:t>+381 64 80 55 781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7415" name="Subtitle 2"/>
          <p:cNvSpPr>
            <a:spLocks/>
          </p:cNvSpPr>
          <p:nvPr/>
        </p:nvSpPr>
        <p:spPr bwMode="auto">
          <a:xfrm>
            <a:off x="2133600" y="5257800"/>
            <a:ext cx="6400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8872" tIns="0" rIns="45720" bIns="0" anchor="b"/>
          <a:lstStyle/>
          <a:p>
            <a:pPr algn="r"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en-US" b="1" dirty="0" err="1" smtClean="0">
                <a:solidFill>
                  <a:schemeClr val="bg1"/>
                </a:solidFill>
                <a:effectLst/>
                <a:latin typeface="Century Gothic" pitchFamily="34" charset="0"/>
              </a:rPr>
              <a:t>Republika</a:t>
            </a:r>
            <a:r>
              <a:rPr lang="en-US" b="1" dirty="0" smtClean="0">
                <a:solidFill>
                  <a:schemeClr val="bg1"/>
                </a:solidFill>
                <a:effectLst/>
                <a:latin typeface="Century Gothic" pitchFamily="34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effectLst/>
                <a:latin typeface="Century Gothic" pitchFamily="34" charset="0"/>
              </a:rPr>
              <a:t>Srbija</a:t>
            </a:r>
            <a:endParaRPr lang="en-US" b="1" dirty="0">
              <a:solidFill>
                <a:schemeClr val="bg1"/>
              </a:solidFill>
              <a:effectLst/>
              <a:latin typeface="Century Gothic" pitchFamily="34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3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Custom 1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5EA226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ustom 1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5EA226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ppt/theme/themeOverride2.xml><?xml version="1.0" encoding="utf-8"?>
<a:themeOverride xmlns:a="http://schemas.openxmlformats.org/drawingml/2006/main">
  <a:clrScheme name="Custom 1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5EA226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3086</TotalTime>
  <Words>1646</Words>
  <Application>Microsoft Office PowerPoint</Application>
  <PresentationFormat>On-screen Show (4:3)</PresentationFormat>
  <Paragraphs>311</Paragraphs>
  <Slides>31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Module</vt:lpstr>
      <vt:lpstr>     Organska proizvodnja u Srbiji  Ministarstvo poljoprivrede, trgovine, šumarstva i vodoprivrede  Republika Srbija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Proizvodi:</vt:lpstr>
      <vt:lpstr>Importers:</vt:lpstr>
      <vt:lpstr>Slide 30</vt:lpstr>
      <vt:lpstr>Slide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EU import rules for organic products from third countries (implementation of procedures and market data collection)</dc:title>
  <dc:creator>7</dc:creator>
  <cp:lastModifiedBy>Branko</cp:lastModifiedBy>
  <cp:revision>385</cp:revision>
  <dcterms:created xsi:type="dcterms:W3CDTF">2011-08-25T13:37:16Z</dcterms:created>
  <dcterms:modified xsi:type="dcterms:W3CDTF">2012-03-11T00:49:32Z</dcterms:modified>
</cp:coreProperties>
</file>